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 id="2147483711" r:id="rId5"/>
    <p:sldMasterId id="2147483723" r:id="rId6"/>
  </p:sldMasterIdLst>
  <p:notesMasterIdLst>
    <p:notesMasterId r:id="rId169"/>
  </p:notesMasterIdLst>
  <p:sldIdLst>
    <p:sldId id="256" r:id="rId7"/>
    <p:sldId id="258" r:id="rId8"/>
    <p:sldId id="310" r:id="rId9"/>
    <p:sldId id="260" r:id="rId10"/>
    <p:sldId id="261" r:id="rId11"/>
    <p:sldId id="262" r:id="rId12"/>
    <p:sldId id="264" r:id="rId13"/>
    <p:sldId id="263" r:id="rId14"/>
    <p:sldId id="265" r:id="rId15"/>
    <p:sldId id="266" r:id="rId16"/>
    <p:sldId id="267" r:id="rId17"/>
    <p:sldId id="268" r:id="rId18"/>
    <p:sldId id="269" r:id="rId19"/>
    <p:sldId id="270" r:id="rId20"/>
    <p:sldId id="271" r:id="rId21"/>
    <p:sldId id="272" r:id="rId22"/>
    <p:sldId id="273" r:id="rId23"/>
    <p:sldId id="274" r:id="rId24"/>
    <p:sldId id="357" r:id="rId25"/>
    <p:sldId id="275" r:id="rId26"/>
    <p:sldId id="276" r:id="rId27"/>
    <p:sldId id="277" r:id="rId28"/>
    <p:sldId id="278" r:id="rId29"/>
    <p:sldId id="279" r:id="rId30"/>
    <p:sldId id="358" r:id="rId31"/>
    <p:sldId id="362" r:id="rId32"/>
    <p:sldId id="360" r:id="rId33"/>
    <p:sldId id="361" r:id="rId34"/>
    <p:sldId id="280" r:id="rId35"/>
    <p:sldId id="281" r:id="rId36"/>
    <p:sldId id="282" r:id="rId37"/>
    <p:sldId id="311" r:id="rId38"/>
    <p:sldId id="312" r:id="rId39"/>
    <p:sldId id="313" r:id="rId40"/>
    <p:sldId id="286" r:id="rId41"/>
    <p:sldId id="287" r:id="rId42"/>
    <p:sldId id="288" r:id="rId43"/>
    <p:sldId id="289" r:id="rId44"/>
    <p:sldId id="314" r:id="rId45"/>
    <p:sldId id="290" r:id="rId46"/>
    <p:sldId id="291" r:id="rId47"/>
    <p:sldId id="292" r:id="rId48"/>
    <p:sldId id="293" r:id="rId49"/>
    <p:sldId id="294" r:id="rId50"/>
    <p:sldId id="295" r:id="rId51"/>
    <p:sldId id="363" r:id="rId52"/>
    <p:sldId id="364" r:id="rId53"/>
    <p:sldId id="365" r:id="rId54"/>
    <p:sldId id="297" r:id="rId55"/>
    <p:sldId id="296" r:id="rId56"/>
    <p:sldId id="298" r:id="rId57"/>
    <p:sldId id="299" r:id="rId58"/>
    <p:sldId id="300" r:id="rId59"/>
    <p:sldId id="366" r:id="rId60"/>
    <p:sldId id="302" r:id="rId61"/>
    <p:sldId id="301" r:id="rId62"/>
    <p:sldId id="367" r:id="rId63"/>
    <p:sldId id="303" r:id="rId64"/>
    <p:sldId id="304" r:id="rId65"/>
    <p:sldId id="306" r:id="rId66"/>
    <p:sldId id="307" r:id="rId67"/>
    <p:sldId id="308" r:id="rId68"/>
    <p:sldId id="309" r:id="rId69"/>
    <p:sldId id="317" r:id="rId70"/>
    <p:sldId id="315" r:id="rId71"/>
    <p:sldId id="318" r:id="rId72"/>
    <p:sldId id="316" r:id="rId73"/>
    <p:sldId id="320" r:id="rId74"/>
    <p:sldId id="321" r:id="rId75"/>
    <p:sldId id="359"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5" r:id="rId89"/>
    <p:sldId id="336" r:id="rId90"/>
    <p:sldId id="337" r:id="rId91"/>
    <p:sldId id="339" r:id="rId92"/>
    <p:sldId id="340" r:id="rId93"/>
    <p:sldId id="341" r:id="rId94"/>
    <p:sldId id="342" r:id="rId95"/>
    <p:sldId id="343" r:id="rId96"/>
    <p:sldId id="344" r:id="rId97"/>
    <p:sldId id="346" r:id="rId98"/>
    <p:sldId id="347" r:id="rId99"/>
    <p:sldId id="348" r:id="rId100"/>
    <p:sldId id="349" r:id="rId101"/>
    <p:sldId id="350" r:id="rId102"/>
    <p:sldId id="351" r:id="rId103"/>
    <p:sldId id="352" r:id="rId104"/>
    <p:sldId id="353" r:id="rId105"/>
    <p:sldId id="354" r:id="rId106"/>
    <p:sldId id="355" r:id="rId107"/>
    <p:sldId id="356"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424" autoAdjust="0"/>
  </p:normalViewPr>
  <p:slideViewPr>
    <p:cSldViewPr>
      <p:cViewPr varScale="1">
        <p:scale>
          <a:sx n="153" d="100"/>
          <a:sy n="153" d="100"/>
        </p:scale>
        <p:origin x="1902" y="144"/>
      </p:cViewPr>
      <p:guideLst>
        <p:guide orient="horz" pos="2160"/>
        <p:guide pos="2880"/>
      </p:guideLst>
    </p:cSldViewPr>
  </p:slideViewPr>
  <p:outlineViewPr>
    <p:cViewPr>
      <p:scale>
        <a:sx n="33" d="100"/>
        <a:sy n="33" d="100"/>
      </p:scale>
      <p:origin x="0" y="22716"/>
    </p:cViewPr>
  </p:outlineViewPr>
  <p:notesTextViewPr>
    <p:cViewPr>
      <p:scale>
        <a:sx n="1" d="1"/>
        <a:sy n="1" d="1"/>
      </p:scale>
      <p:origin x="0" y="0"/>
    </p:cViewPr>
  </p:notesTextViewPr>
  <p:sorterViewPr>
    <p:cViewPr>
      <p:scale>
        <a:sx n="66" d="100"/>
        <a:sy n="66" d="100"/>
      </p:scale>
      <p:origin x="0" y="86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presProps" Target="presProp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viewProps" Target="viewProp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2"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 Id="rId9"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0.wmf"/><Relationship Id="rId7" Type="http://schemas.openxmlformats.org/officeDocument/2006/relationships/image" Target="../media/image84.w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027BCB-BD12-406E-87BA-216B65C644B3}" type="datetimeFigureOut">
              <a:rPr lang="zh-TW" altLang="en-US" smtClean="0"/>
              <a:pPr/>
              <a:t>2020/8/17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64376F-DD98-483E-A85B-7F925FDBF977}" type="slidenum">
              <a:rPr lang="zh-TW" altLang="en-US" smtClean="0"/>
              <a:pPr/>
              <a:t>‹#›</a:t>
            </a:fld>
            <a:endParaRPr lang="zh-TW" altLang="en-US"/>
          </a:p>
        </p:txBody>
      </p:sp>
    </p:spTree>
    <p:extLst>
      <p:ext uri="{BB962C8B-B14F-4D97-AF65-F5344CB8AC3E}">
        <p14:creationId xmlns:p14="http://schemas.microsoft.com/office/powerpoint/2010/main" val="3504852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D64376F-DD98-483E-A85B-7F925FDBF977}" type="slidenum">
              <a:rPr lang="zh-TW" altLang="en-US" smtClean="0"/>
              <a:pPr/>
              <a:t>60</a:t>
            </a:fld>
            <a:endParaRPr lang="zh-TW" altLang="en-US"/>
          </a:p>
        </p:txBody>
      </p:sp>
    </p:spTree>
    <p:extLst>
      <p:ext uri="{BB962C8B-B14F-4D97-AF65-F5344CB8AC3E}">
        <p14:creationId xmlns:p14="http://schemas.microsoft.com/office/powerpoint/2010/main" val="298506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D64376F-DD98-483E-A85B-7F925FDBF977}" type="slidenum">
              <a:rPr lang="zh-TW" altLang="en-US" smtClean="0"/>
              <a:pPr/>
              <a:t>61</a:t>
            </a:fld>
            <a:endParaRPr lang="zh-TW" altLang="en-US"/>
          </a:p>
        </p:txBody>
      </p:sp>
    </p:spTree>
    <p:extLst>
      <p:ext uri="{BB962C8B-B14F-4D97-AF65-F5344CB8AC3E}">
        <p14:creationId xmlns:p14="http://schemas.microsoft.com/office/powerpoint/2010/main" val="298506944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7.xml"/><Relationship Id="rId7" Type="http://schemas.openxmlformats.org/officeDocument/2006/relationships/slide" Target="../slides/slide111.xm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13.xml"/><Relationship Id="rId11" Type="http://schemas.openxmlformats.org/officeDocument/2006/relationships/slide" Target="../slides/slide153.xml"/><Relationship Id="rId5" Type="http://schemas.openxmlformats.org/officeDocument/2006/relationships/slide" Target="../slides/slide66.xml"/><Relationship Id="rId10" Type="http://schemas.openxmlformats.org/officeDocument/2006/relationships/slide" Target="../slides/slide146.xml"/><Relationship Id="rId4" Type="http://schemas.openxmlformats.org/officeDocument/2006/relationships/image" Target="../media/image8.png"/><Relationship Id="rId9" Type="http://schemas.openxmlformats.org/officeDocument/2006/relationships/slide" Target="../slides/slide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7.xml"/><Relationship Id="rId7" Type="http://schemas.openxmlformats.org/officeDocument/2006/relationships/slide" Target="../slides/slide111.xm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3.xml"/><Relationship Id="rId11" Type="http://schemas.openxmlformats.org/officeDocument/2006/relationships/slide" Target="../slides/slide153.xml"/><Relationship Id="rId5" Type="http://schemas.openxmlformats.org/officeDocument/2006/relationships/slide" Target="../slides/slide66.xml"/><Relationship Id="rId10" Type="http://schemas.openxmlformats.org/officeDocument/2006/relationships/slide" Target="../slides/slide146.xml"/><Relationship Id="rId4" Type="http://schemas.openxmlformats.org/officeDocument/2006/relationships/image" Target="../media/image8.png"/><Relationship Id="rId9"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7.xml"/><Relationship Id="rId7" Type="http://schemas.openxmlformats.org/officeDocument/2006/relationships/slide" Target="../slides/slide111.xm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3.xml"/><Relationship Id="rId11" Type="http://schemas.openxmlformats.org/officeDocument/2006/relationships/slide" Target="../slides/slide153.xml"/><Relationship Id="rId5" Type="http://schemas.openxmlformats.org/officeDocument/2006/relationships/slide" Target="../slides/slide66.xml"/><Relationship Id="rId10" Type="http://schemas.openxmlformats.org/officeDocument/2006/relationships/slide" Target="../slides/slide146.xml"/><Relationship Id="rId4" Type="http://schemas.openxmlformats.org/officeDocument/2006/relationships/image" Target="../media/image8.png"/><Relationship Id="rId9"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7.xml"/><Relationship Id="rId7" Type="http://schemas.openxmlformats.org/officeDocument/2006/relationships/slide" Target="../slides/slide111.xml"/><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3.xml"/><Relationship Id="rId11" Type="http://schemas.openxmlformats.org/officeDocument/2006/relationships/slide" Target="../slides/slide153.xml"/><Relationship Id="rId5" Type="http://schemas.openxmlformats.org/officeDocument/2006/relationships/slide" Target="../slides/slide66.xml"/><Relationship Id="rId10" Type="http://schemas.openxmlformats.org/officeDocument/2006/relationships/slide" Target="../slides/slide146.xml"/><Relationship Id="rId4" Type="http://schemas.openxmlformats.org/officeDocument/2006/relationships/image" Target="../media/image8.png"/><Relationship Id="rId9" Type="http://schemas.openxmlformats.org/officeDocument/2006/relationships/slide" Target="../slides/slide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7.xml"/><Relationship Id="rId7" Type="http://schemas.openxmlformats.org/officeDocument/2006/relationships/slide" Target="../slides/slide111.xml"/><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slide" Target="../slides/slide13.xml"/><Relationship Id="rId11" Type="http://schemas.openxmlformats.org/officeDocument/2006/relationships/slide" Target="../slides/slide153.xml"/><Relationship Id="rId5" Type="http://schemas.openxmlformats.org/officeDocument/2006/relationships/slide" Target="../slides/slide66.xml"/><Relationship Id="rId10" Type="http://schemas.openxmlformats.org/officeDocument/2006/relationships/slide" Target="../slides/slide146.xml"/><Relationship Id="rId4" Type="http://schemas.openxmlformats.org/officeDocument/2006/relationships/image" Target="../media/image8.png"/><Relationship Id="rId9" Type="http://schemas.openxmlformats.org/officeDocument/2006/relationships/slide" Target="../slides/slide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7.xml"/><Relationship Id="rId7" Type="http://schemas.openxmlformats.org/officeDocument/2006/relationships/slide" Target="../slides/slide111.xml"/><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slide" Target="../slides/slide13.xml"/><Relationship Id="rId11" Type="http://schemas.openxmlformats.org/officeDocument/2006/relationships/slide" Target="../slides/slide153.xml"/><Relationship Id="rId5" Type="http://schemas.openxmlformats.org/officeDocument/2006/relationships/slide" Target="../slides/slide66.xml"/><Relationship Id="rId10" Type="http://schemas.openxmlformats.org/officeDocument/2006/relationships/slide" Target="../slides/slide146.xml"/><Relationship Id="rId4" Type="http://schemas.openxmlformats.org/officeDocument/2006/relationships/image" Target="../media/image8.png"/><Relationship Id="rId9" Type="http://schemas.openxmlformats.org/officeDocument/2006/relationships/slide" Target="../slides/slide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3417046687"/>
      </p:ext>
    </p:extLst>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51303193"/>
      </p:ext>
    </p:extLst>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01827384"/>
      </p:ext>
    </p:extLst>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1278855826"/>
      </p:ext>
    </p:extLst>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134270848"/>
      </p:ext>
    </p:extLst>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448286010"/>
      </p:ext>
    </p:extLst>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69717371"/>
      </p:ext>
    </p:extLst>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26468844"/>
      </p:ext>
    </p:extLst>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469377357"/>
      </p:ext>
    </p:extLst>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98464"/>
      </p:ext>
    </p:extLst>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95294532"/>
      </p:ext>
    </p:extLst>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80112797"/>
      </p:ext>
    </p:extLst>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553457731"/>
      </p:ext>
    </p:extLst>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37655642"/>
      </p:ext>
    </p:extLst>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03970276"/>
      </p:ext>
    </p:extLst>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4156829751"/>
      </p:ext>
    </p:extLst>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49479592"/>
      </p:ext>
    </p:extLst>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185670266"/>
      </p:ext>
    </p:extLst>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57780556"/>
      </p:ext>
    </p:extLst>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5909390"/>
      </p:ext>
    </p:extLst>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192539932"/>
      </p:ext>
    </p:extLst>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483736"/>
      </p:ext>
    </p:extLst>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435010687"/>
      </p:ext>
    </p:extLst>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95877100"/>
      </p:ext>
    </p:extLst>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855377384"/>
      </p:ext>
    </p:extLst>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22596872"/>
      </p:ext>
    </p:extLst>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83356295"/>
      </p:ext>
    </p:extLst>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2996465363"/>
      </p:ext>
    </p:extLst>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074218354"/>
      </p:ext>
    </p:extLst>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713338943"/>
      </p:ext>
    </p:extLst>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613872201"/>
      </p:ext>
    </p:extLst>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6595696"/>
      </p:ext>
    </p:extLst>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620801881"/>
      </p:ext>
    </p:extLst>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8955757"/>
      </p:ext>
    </p:extLst>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325702"/>
      </p:ext>
    </p:extLst>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989903853"/>
      </p:ext>
    </p:extLst>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360502966"/>
      </p:ext>
    </p:extLst>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4244081"/>
      </p:ext>
    </p:extLst>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18534741"/>
      </p:ext>
    </p:extLst>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38456367"/>
      </p:ext>
    </p:extLst>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552983489"/>
      </p:ext>
    </p:extLst>
  </p:cSld>
  <p:clrMapOvr>
    <a:masterClrMapping/>
  </p:clrMapOvr>
  <p:transition advClick="0">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738070840"/>
      </p:ext>
    </p:extLst>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65783217"/>
      </p:ext>
    </p:extLst>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8563112"/>
      </p:ext>
    </p:extLst>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19285541"/>
      </p:ext>
    </p:extLst>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368014137"/>
      </p:ext>
    </p:extLst>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658612"/>
      </p:ext>
    </p:extLst>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59315383"/>
      </p:ext>
    </p:extLst>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548623814"/>
      </p:ext>
    </p:extLst>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30413740"/>
      </p:ext>
    </p:extLst>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9897964"/>
      </p:ext>
    </p:extLst>
  </p:cSld>
  <p:clrMapOvr>
    <a:masterClrMapping/>
  </p:clrMapOvr>
  <p:transition advClick="0">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卷積神經網路</a:t>
              </a: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4-2</a:t>
              </a:r>
            </a:p>
          </p:txBody>
        </p:sp>
      </p:grpSp>
      <p:sp>
        <p:nvSpPr>
          <p:cNvPr id="5" name="Text Box 6"/>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a:solidFill>
                  <a:schemeClr val="bg1"/>
                </a:solidFill>
              </a:rPr>
              <a:t>頁</a:t>
            </a:r>
            <a:endParaRPr lang="zh-TW" altLang="en-US" b="1">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4"/>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3"/>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a:solidFill>
                    <a:schemeClr val="bg1"/>
                  </a:solidFill>
                  <a:latin typeface="微軟正黑體" pitchFamily="34" charset="-120"/>
                  <a:ea typeface="微軟正黑體" pitchFamily="34" charset="-120"/>
                </a:rPr>
                <a:t>CH04</a:t>
              </a:r>
              <a:r>
                <a:rPr lang="zh-TW" altLang="en-US" sz="1600" b="1" dirty="0">
                  <a:solidFill>
                    <a:schemeClr val="bg1"/>
                  </a:solidFill>
                  <a:latin typeface="微軟正黑體" pitchFamily="34" charset="-120"/>
                  <a:ea typeface="微軟正黑體" pitchFamily="34" charset="-120"/>
                </a:rPr>
                <a:t>　</a:t>
              </a:r>
              <a:r>
                <a:rPr kumimoji="1" lang="zh-TW" altLang="en-US" sz="1600" b="1" kern="1200" dirty="0">
                  <a:solidFill>
                    <a:schemeClr val="bg1"/>
                  </a:solidFill>
                  <a:latin typeface="微軟正黑體" pitchFamily="34" charset="-120"/>
                  <a:ea typeface="微軟正黑體" pitchFamily="34" charset="-120"/>
                  <a:cs typeface="+mn-cs"/>
                </a:rPr>
                <a:t>深度學習篇</a:t>
              </a:r>
              <a:endParaRPr kumimoji="1" lang="en-US" altLang="zh-TW" sz="1600" b="1" kern="1200" dirty="0">
                <a:solidFill>
                  <a:schemeClr val="bg1"/>
                </a:solidFill>
                <a:latin typeface="微軟正黑體" pitchFamily="34" charset="-120"/>
                <a:ea typeface="微軟正黑體" pitchFamily="34" charset="-120"/>
                <a:cs typeface="+mn-cs"/>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marR="0" indent="0" algn="l" defTabSz="914400" rtl="0" eaLnBrk="1" fontAlgn="auto" latinLnBrk="0" hangingPunct="1">
                <a:lnSpc>
                  <a:spcPct val="85000"/>
                </a:lnSpc>
                <a:spcBef>
                  <a:spcPct val="50000"/>
                </a:spcBef>
                <a:spcAft>
                  <a:spcPts val="0"/>
                </a:spcAft>
                <a:buClrTx/>
                <a:buSzTx/>
                <a:buFontTx/>
                <a:buNone/>
                <a:tabLst/>
                <a:defRPr/>
              </a:pPr>
              <a:r>
                <a:rPr lang="zh-TW" altLang="zh-TW" sz="1800" b="1" kern="1200" dirty="0">
                  <a:solidFill>
                    <a:schemeClr val="bg1"/>
                  </a:solidFill>
                  <a:latin typeface="Times New Roman" pitchFamily="18" charset="0"/>
                  <a:ea typeface="標楷體" pitchFamily="65" charset="-120"/>
                  <a:cs typeface="Times New Roman" pitchFamily="18" charset="0"/>
                </a:rPr>
                <a:t>類神經網路的學習方式</a:t>
              </a:r>
              <a:endParaRPr lang="en-US" altLang="zh-TW" sz="1800" b="1" kern="1200"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4-3</a:t>
              </a:r>
            </a:p>
          </p:txBody>
        </p:sp>
      </p:grpSp>
      <p:grpSp>
        <p:nvGrpSpPr>
          <p:cNvPr id="12" name="Group 40"/>
          <p:cNvGrpSpPr>
            <a:grpSpLocks/>
          </p:cNvGrpSpPr>
          <p:nvPr userDrawn="1"/>
        </p:nvGrpSpPr>
        <p:grpSpPr bwMode="auto">
          <a:xfrm>
            <a:off x="284461" y="4113287"/>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遞歸神經網路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4-4</a:t>
              </a: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sz="1800" b="1" kern="1200" dirty="0">
                  <a:solidFill>
                    <a:schemeClr val="bg1"/>
                  </a:solidFill>
                  <a:latin typeface="Times New Roman" pitchFamily="18" charset="0"/>
                  <a:ea typeface="標楷體" pitchFamily="65" charset="-120"/>
                  <a:cs typeface="Times New Roman" pitchFamily="18" charset="0"/>
                </a:rPr>
                <a:t>深度學習簡介</a:t>
              </a: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4-1</a:t>
              </a:r>
            </a:p>
          </p:txBody>
        </p:sp>
      </p:grpSp>
      <p:grpSp>
        <p:nvGrpSpPr>
          <p:cNvPr id="19" name="Group 40"/>
          <p:cNvGrpSpPr>
            <a:grpSpLocks/>
          </p:cNvGrpSpPr>
          <p:nvPr userDrawn="1"/>
        </p:nvGrpSpPr>
        <p:grpSpPr bwMode="auto">
          <a:xfrm>
            <a:off x="4644008" y="2486025"/>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自編碼網路</a:t>
              </a:r>
              <a:r>
                <a:rPr lang="en-US" altLang="zh-TW" sz="1800" b="1" kern="1200" dirty="0">
                  <a:solidFill>
                    <a:schemeClr val="bg1"/>
                  </a:solidFill>
                  <a:latin typeface="Times New Roman" pitchFamily="18" charset="0"/>
                  <a:ea typeface="標楷體" pitchFamily="65" charset="-120"/>
                  <a:cs typeface="Times New Roman" pitchFamily="18" charset="0"/>
                </a:rPr>
                <a:t> </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4-5</a:t>
              </a:r>
            </a:p>
          </p:txBody>
        </p:sp>
      </p:grpSp>
      <p:grpSp>
        <p:nvGrpSpPr>
          <p:cNvPr id="23" name="Group 40"/>
          <p:cNvGrpSpPr>
            <a:grpSpLocks/>
          </p:cNvGrpSpPr>
          <p:nvPr userDrawn="1"/>
        </p:nvGrpSpPr>
        <p:grpSpPr bwMode="auto">
          <a:xfrm>
            <a:off x="4644008" y="3019426"/>
            <a:ext cx="3887788" cy="360363"/>
            <a:chOff x="159" y="2275"/>
            <a:chExt cx="2449" cy="227"/>
          </a:xfrm>
        </p:grpSpPr>
        <p:sp>
          <p:nvSpPr>
            <p:cNvPr id="24"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zh-TW" sz="1800" b="1" kern="1200" dirty="0">
                  <a:solidFill>
                    <a:schemeClr val="bg1"/>
                  </a:solidFill>
                  <a:latin typeface="Times New Roman" pitchFamily="18" charset="0"/>
                  <a:ea typeface="標楷體" pitchFamily="65" charset="-120"/>
                  <a:cs typeface="Times New Roman" pitchFamily="18" charset="0"/>
                </a:rPr>
                <a:t>生成對抗網路</a:t>
              </a:r>
              <a:endParaRPr lang="zh-TW" altLang="en-US" sz="1800" b="1" kern="1200" dirty="0">
                <a:solidFill>
                  <a:schemeClr val="bg1"/>
                </a:solidFill>
                <a:latin typeface="Times New Roman" pitchFamily="18" charset="0"/>
                <a:ea typeface="標楷體" pitchFamily="65" charset="-120"/>
                <a:cs typeface="Times New Roman" pitchFamily="18" charset="0"/>
              </a:endParaRPr>
            </a:p>
          </p:txBody>
        </p:sp>
        <p:sp>
          <p:nvSpPr>
            <p:cNvPr id="25"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a:solidFill>
                    <a:schemeClr val="bg1"/>
                  </a:solidFill>
                  <a:latin typeface="Times New Roman" pitchFamily="18" charset="0"/>
                  <a:ea typeface="標楷體" pitchFamily="65" charset="-120"/>
                  <a:cs typeface="Times New Roman" pitchFamily="18" charset="0"/>
                </a:rPr>
                <a:t>4-6</a:t>
              </a:r>
            </a:p>
          </p:txBody>
        </p:sp>
      </p:grpSp>
    </p:spTree>
    <p:extLst>
      <p:ext uri="{BB962C8B-B14F-4D97-AF65-F5344CB8AC3E}">
        <p14:creationId xmlns:p14="http://schemas.microsoft.com/office/powerpoint/2010/main" val="909385109"/>
      </p:ext>
    </p:extLst>
  </p:cSld>
  <p:clrMapOvr>
    <a:masterClrMapping/>
  </p:clrMapOvr>
  <p:transition advClick="0">
    <p:split dir="in"/>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80"/>
              </a:spcBef>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220725949"/>
      </p:ext>
    </p:extLst>
  </p:cSld>
  <p:clrMapOvr>
    <a:masterClrMapping/>
  </p:clrMapOvr>
  <p:transition advClick="0">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893436603"/>
      </p:ext>
    </p:extLst>
  </p:cSld>
  <p:clrMapOvr>
    <a:masterClrMapping/>
  </p:clrMapOvr>
  <p:transition advClick="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60269360"/>
      </p:ext>
    </p:extLst>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342870538"/>
      </p:ext>
    </p:extLst>
  </p:cSld>
  <p:clrMapOvr>
    <a:masterClrMapping/>
  </p:clrMapOvr>
  <p:transition advClick="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48235439"/>
      </p:ext>
    </p:extLst>
  </p:cSld>
  <p:clrMapOvr>
    <a:masterClrMapping/>
  </p:clrMapOvr>
  <p:transition advClick="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692315621"/>
      </p:ext>
    </p:extLst>
  </p:cSld>
  <p:clrMapOvr>
    <a:masterClrMapping/>
  </p:clrMapOvr>
  <p:transition advClick="0">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13291"/>
      </p:ext>
    </p:extLst>
  </p:cSld>
  <p:clrMapOvr>
    <a:masterClrMapping/>
  </p:clrMapOvr>
  <p:transition advClick="0">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064717349"/>
      </p:ext>
    </p:extLst>
  </p:cSld>
  <p:clrMapOvr>
    <a:masterClrMapping/>
  </p:clrMapOvr>
  <p:transition advClick="0">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240110078"/>
      </p:ext>
    </p:extLst>
  </p:cSld>
  <p:clrMapOvr>
    <a:masterClrMapping/>
  </p:clrMapOvr>
  <p:transition advClick="0">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96138680"/>
      </p:ext>
    </p:extLst>
  </p:cSld>
  <p:clrMapOvr>
    <a:masterClrMapping/>
  </p:clrMapOvr>
  <p:transition advClick="0">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2644737"/>
      </p:ext>
    </p:extLst>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520645"/>
      </p:ext>
    </p:extLst>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956615726"/>
      </p:ext>
    </p:extLst>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193297779"/>
      </p:ext>
    </p:extLst>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 Target="../slides/slide2.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111.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 Target="../slides/slide153.xml"/><Relationship Id="rId5" Type="http://schemas.openxmlformats.org/officeDocument/2006/relationships/slideLayout" Target="../slideLayouts/slideLayout5.xml"/><Relationship Id="rId15" Type="http://schemas.openxmlformats.org/officeDocument/2006/relationships/slide" Target="../slides/slide66.xml"/><Relationship Id="rId23" Type="http://schemas.openxmlformats.org/officeDocument/2006/relationships/slide" Target="../slides/slide146.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7.xml"/><Relationship Id="rId22"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slide" Target="../slides/slide2.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111.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 Target="../slides/slide153.xml"/><Relationship Id="rId5" Type="http://schemas.openxmlformats.org/officeDocument/2006/relationships/slideLayout" Target="../slideLayouts/slideLayout16.xml"/><Relationship Id="rId15" Type="http://schemas.openxmlformats.org/officeDocument/2006/relationships/slide" Target="../slides/slide66.xml"/><Relationship Id="rId23" Type="http://schemas.openxmlformats.org/officeDocument/2006/relationships/slide" Target="../slides/slide14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7.xml"/><Relationship Id="rId22"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slide" Target="../slides/slide2.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111.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 Target="../slides/slide153.xml"/><Relationship Id="rId5" Type="http://schemas.openxmlformats.org/officeDocument/2006/relationships/slideLayout" Target="../slideLayouts/slideLayout27.xml"/><Relationship Id="rId15" Type="http://schemas.openxmlformats.org/officeDocument/2006/relationships/slide" Target="../slides/slide66.xml"/><Relationship Id="rId23" Type="http://schemas.openxmlformats.org/officeDocument/2006/relationships/slide" Target="../slides/slide146.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7.xml"/><Relationship Id="rId22"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slide" Target="../slides/slide2.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111.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 Target="../slides/slide153.xml"/><Relationship Id="rId5" Type="http://schemas.openxmlformats.org/officeDocument/2006/relationships/slideLayout" Target="../slideLayouts/slideLayout38.xml"/><Relationship Id="rId15" Type="http://schemas.openxmlformats.org/officeDocument/2006/relationships/slide" Target="../slides/slide66.xml"/><Relationship Id="rId23" Type="http://schemas.openxmlformats.org/officeDocument/2006/relationships/slide" Target="../slides/slide146.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17.xml"/><Relationship Id="rId22"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47.xml"/><Relationship Id="rId21" Type="http://schemas.openxmlformats.org/officeDocument/2006/relationships/slide" Target="../slides/slide2.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2.png"/><Relationship Id="rId2" Type="http://schemas.openxmlformats.org/officeDocument/2006/relationships/slideLayout" Target="../slideLayouts/slideLayout46.xml"/><Relationship Id="rId16" Type="http://schemas.openxmlformats.org/officeDocument/2006/relationships/slide" Target="../slides/slide111.xml"/><Relationship Id="rId20" Type="http://schemas.openxmlformats.org/officeDocument/2006/relationships/image" Target="../media/image5.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 Target="../slides/slide153.xml"/><Relationship Id="rId5" Type="http://schemas.openxmlformats.org/officeDocument/2006/relationships/slideLayout" Target="../slideLayouts/slideLayout49.xml"/><Relationship Id="rId15" Type="http://schemas.openxmlformats.org/officeDocument/2006/relationships/slide" Target="../slides/slide66.xml"/><Relationship Id="rId23" Type="http://schemas.openxmlformats.org/officeDocument/2006/relationships/slide" Target="../slides/slide146.xml"/><Relationship Id="rId10" Type="http://schemas.openxmlformats.org/officeDocument/2006/relationships/slideLayout" Target="../slideLayouts/slideLayout54.xml"/><Relationship Id="rId19" Type="http://schemas.openxmlformats.org/officeDocument/2006/relationships/image" Target="../media/image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 Target="../slides/slide17.xml"/><Relationship Id="rId22"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58.xml"/><Relationship Id="rId21" Type="http://schemas.openxmlformats.org/officeDocument/2006/relationships/slide" Target="../slides/slide2.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2.png"/><Relationship Id="rId2" Type="http://schemas.openxmlformats.org/officeDocument/2006/relationships/slideLayout" Target="../slideLayouts/slideLayout57.xml"/><Relationship Id="rId16" Type="http://schemas.openxmlformats.org/officeDocument/2006/relationships/slide" Target="../slides/slide111.xml"/><Relationship Id="rId20" Type="http://schemas.openxmlformats.org/officeDocument/2006/relationships/image" Target="../media/image5.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 Target="../slides/slide153.xml"/><Relationship Id="rId5" Type="http://schemas.openxmlformats.org/officeDocument/2006/relationships/slideLayout" Target="../slideLayouts/slideLayout60.xml"/><Relationship Id="rId15" Type="http://schemas.openxmlformats.org/officeDocument/2006/relationships/slide" Target="../slides/slide66.xml"/><Relationship Id="rId23" Type="http://schemas.openxmlformats.org/officeDocument/2006/relationships/slide" Target="../slides/slide146.xml"/><Relationship Id="rId10" Type="http://schemas.openxmlformats.org/officeDocument/2006/relationships/slideLayout" Target="../slideLayouts/slideLayout65.xml"/><Relationship Id="rId19" Type="http://schemas.openxmlformats.org/officeDocument/2006/relationships/image" Target="../media/image4.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 Target="../slides/slide17.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sp>
        <p:nvSpPr>
          <p:cNvPr id="26" name="Rectangle 5">
            <a:hlinkClick r:id="rId21"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4-1</a:t>
            </a:r>
          </a:p>
        </p:txBody>
      </p:sp>
      <p:pic>
        <p:nvPicPr>
          <p:cNvPr id="53263" name="Picture 33" descr="Icon-06">
            <a:hlinkClick r:id="" action="ppaction://hlinkshowjump?jump=lastslide"/>
          </p:cNvPr>
          <p:cNvPicPr>
            <a:picLocks noChangeAspect="1" noChangeArrowheads="1"/>
          </p:cNvPicPr>
          <p:nvPr userDrawn="1"/>
        </p:nvPicPr>
        <p:blipFill>
          <a:blip r:embed="rId22"/>
          <a:srcRect/>
          <a:stretch>
            <a:fillRect/>
          </a:stretch>
        </p:blipFill>
        <p:spPr bwMode="auto">
          <a:xfrm>
            <a:off x="8737600" y="6523038"/>
            <a:ext cx="338138" cy="301625"/>
          </a:xfrm>
          <a:prstGeom prst="rect">
            <a:avLst/>
          </a:prstGeom>
          <a:noFill/>
          <a:ln w="9525">
            <a:noFill/>
            <a:miter lim="800000"/>
            <a:headEnd/>
            <a:tailEnd/>
          </a:ln>
        </p:spPr>
      </p:pic>
      <p:sp>
        <p:nvSpPr>
          <p:cNvPr id="20"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1"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136396334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sp>
        <p:nvSpPr>
          <p:cNvPr id="26" name="Rectangle 5">
            <a:hlinkClick r:id="rId21"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pic>
        <p:nvPicPr>
          <p:cNvPr id="53263" name="Picture 33" descr="Icon-06">
            <a:hlinkClick r:id="" action="ppaction://hlinkshowjump?jump=lastslide"/>
          </p:cNvPr>
          <p:cNvPicPr>
            <a:picLocks noChangeAspect="1" noChangeArrowheads="1"/>
          </p:cNvPicPr>
          <p:nvPr userDrawn="1"/>
        </p:nvPicPr>
        <p:blipFill>
          <a:blip r:embed="rId22"/>
          <a:srcRect/>
          <a:stretch>
            <a:fillRect/>
          </a:stretch>
        </p:blipFill>
        <p:spPr bwMode="auto">
          <a:xfrm>
            <a:off x="8737600" y="6523038"/>
            <a:ext cx="338138" cy="301625"/>
          </a:xfrm>
          <a:prstGeom prst="rect">
            <a:avLst/>
          </a:prstGeom>
          <a:noFill/>
          <a:ln w="9525">
            <a:noFill/>
            <a:miter lim="800000"/>
            <a:headEnd/>
            <a:tailEnd/>
          </a:ln>
        </p:spPr>
      </p:pic>
      <p:sp>
        <p:nvSpPr>
          <p:cNvPr id="20"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1"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393851713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4-3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sp>
        <p:nvSpPr>
          <p:cNvPr id="26" name="Rectangle 5">
            <a:hlinkClick r:id="rId21"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pic>
        <p:nvPicPr>
          <p:cNvPr id="53263" name="Picture 33" descr="Icon-06">
            <a:hlinkClick r:id="" action="ppaction://hlinkshowjump?jump=lastslide"/>
          </p:cNvPr>
          <p:cNvPicPr>
            <a:picLocks noChangeAspect="1" noChangeArrowheads="1"/>
          </p:cNvPicPr>
          <p:nvPr userDrawn="1"/>
        </p:nvPicPr>
        <p:blipFill>
          <a:blip r:embed="rId22"/>
          <a:srcRect/>
          <a:stretch>
            <a:fillRect/>
          </a:stretch>
        </p:blipFill>
        <p:spPr bwMode="auto">
          <a:xfrm>
            <a:off x="8737600" y="6523038"/>
            <a:ext cx="338138" cy="301625"/>
          </a:xfrm>
          <a:prstGeom prst="rect">
            <a:avLst/>
          </a:prstGeom>
          <a:noFill/>
          <a:ln w="9525">
            <a:noFill/>
            <a:miter lim="800000"/>
            <a:headEnd/>
            <a:tailEnd/>
          </a:ln>
        </p:spPr>
      </p:pic>
      <p:sp>
        <p:nvSpPr>
          <p:cNvPr id="20"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1"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62160736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sp>
        <p:nvSpPr>
          <p:cNvPr id="26" name="Rectangle 5">
            <a:hlinkClick r:id="rId21"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pic>
        <p:nvPicPr>
          <p:cNvPr id="53263" name="Picture 33" descr="Icon-06">
            <a:hlinkClick r:id="" action="ppaction://hlinkshowjump?jump=lastslide"/>
          </p:cNvPr>
          <p:cNvPicPr>
            <a:picLocks noChangeAspect="1" noChangeArrowheads="1"/>
          </p:cNvPicPr>
          <p:nvPr userDrawn="1"/>
        </p:nvPicPr>
        <p:blipFill>
          <a:blip r:embed="rId22"/>
          <a:srcRect/>
          <a:stretch>
            <a:fillRect/>
          </a:stretch>
        </p:blipFill>
        <p:spPr bwMode="auto">
          <a:xfrm>
            <a:off x="8737600" y="6523038"/>
            <a:ext cx="338138" cy="301625"/>
          </a:xfrm>
          <a:prstGeom prst="rect">
            <a:avLst/>
          </a:prstGeom>
          <a:noFill/>
          <a:ln w="9525">
            <a:noFill/>
            <a:miter lim="800000"/>
            <a:headEnd/>
            <a:tailEnd/>
          </a:ln>
        </p:spPr>
      </p:pic>
      <p:sp>
        <p:nvSpPr>
          <p:cNvPr id="20"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1"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198966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sp>
        <p:nvSpPr>
          <p:cNvPr id="26" name="Rectangle 5">
            <a:hlinkClick r:id="rId21"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pic>
        <p:nvPicPr>
          <p:cNvPr id="53263" name="Picture 33" descr="Icon-06">
            <a:hlinkClick r:id="" action="ppaction://hlinkshowjump?jump=lastslide"/>
          </p:cNvPr>
          <p:cNvPicPr>
            <a:picLocks noChangeAspect="1" noChangeArrowheads="1"/>
          </p:cNvPicPr>
          <p:nvPr userDrawn="1"/>
        </p:nvPicPr>
        <p:blipFill>
          <a:blip r:embed="rId22"/>
          <a:srcRect/>
          <a:stretch>
            <a:fillRect/>
          </a:stretch>
        </p:blipFill>
        <p:spPr bwMode="auto">
          <a:xfrm>
            <a:off x="8737600" y="6523038"/>
            <a:ext cx="338138" cy="301625"/>
          </a:xfrm>
          <a:prstGeom prst="rect">
            <a:avLst/>
          </a:prstGeom>
          <a:noFill/>
          <a:ln w="9525">
            <a:noFill/>
            <a:miter lim="800000"/>
            <a:headEnd/>
            <a:tailEnd/>
          </a:ln>
        </p:spPr>
      </p:pic>
      <p:sp>
        <p:nvSpPr>
          <p:cNvPr id="20"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4-5</a:t>
            </a:r>
          </a:p>
        </p:txBody>
      </p:sp>
      <p:sp>
        <p:nvSpPr>
          <p:cNvPr id="21"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4-6</a:t>
            </a:r>
          </a:p>
        </p:txBody>
      </p:sp>
    </p:spTree>
    <p:extLst>
      <p:ext uri="{BB962C8B-B14F-4D97-AF65-F5344CB8AC3E}">
        <p14:creationId xmlns:p14="http://schemas.microsoft.com/office/powerpoint/2010/main" val="108384127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a:solidFill>
                  <a:schemeClr val="tx1"/>
                </a:solidFill>
              </a:rPr>
              <a:t>頁</a:t>
            </a:r>
            <a:endParaRPr lang="zh-TW" altLang="en-US" b="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a:t>小小節按一下以編輯母片以編輯母片以編輯母片以編輯母片以編輯母片</a:t>
            </a:r>
          </a:p>
          <a:p>
            <a:pPr lvl="1"/>
            <a:r>
              <a:rPr lang="zh-TW" altLang="en-US"/>
              <a:t>一般內文</a:t>
            </a:r>
            <a:r>
              <a:rPr lang="en-US" altLang="zh-TW"/>
              <a:t>(</a:t>
            </a:r>
            <a:r>
              <a:rPr lang="zh-TW" altLang="en-US"/>
              <a:t>按一次</a:t>
            </a:r>
            <a:r>
              <a:rPr lang="en-US" altLang="zh-TW"/>
              <a:t>Tab</a:t>
            </a:r>
            <a:r>
              <a:rPr lang="zh-TW" altLang="en-US"/>
              <a:t>空</a:t>
            </a:r>
            <a:r>
              <a:rPr lang="en-US" altLang="zh-TW"/>
              <a:t>2</a:t>
            </a:r>
            <a:r>
              <a:rPr lang="zh-TW" altLang="en-US"/>
              <a:t>格</a:t>
            </a:r>
            <a:r>
              <a:rPr lang="en-US" altLang="zh-TW"/>
              <a:t>)</a:t>
            </a:r>
            <a:r>
              <a:rPr lang="zh-TW" altLang="en-US"/>
              <a:t>第二層第二層第二層第二層第二層第二層第二層第二層第二層</a:t>
            </a:r>
          </a:p>
          <a:p>
            <a:pPr lvl="2"/>
            <a:r>
              <a:rPr lang="en-US" altLang="zh-TW"/>
              <a:t>n.</a:t>
            </a:r>
            <a:r>
              <a:rPr lang="zh-TW" altLang="en-US"/>
              <a:t>第三層第三層第三層第三層第三層第三層第三層第三層第三層第三層第三層第三層</a:t>
            </a:r>
          </a:p>
          <a:p>
            <a:pPr lvl="3"/>
            <a:r>
              <a:rPr lang="zh-TW" altLang="en-US"/>
              <a:t>第四層第四層第四層第四層第四層第四層第四層第四層第四層第四層第四層</a:t>
            </a:r>
          </a:p>
          <a:p>
            <a:pPr lvl="4"/>
            <a:r>
              <a:rPr lang="zh-TW" altLang="en-US"/>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sp>
        <p:nvSpPr>
          <p:cNvPr id="26" name="Rectangle 5">
            <a:hlinkClick r:id="rId21"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a:solidFill>
                  <a:srgbClr val="777777"/>
                </a:solidFill>
                <a:latin typeface="Arial" charset="0"/>
                <a:ea typeface="新細明體" charset="-120"/>
              </a:rPr>
              <a:t>4-1</a:t>
            </a:r>
          </a:p>
        </p:txBody>
      </p:sp>
      <p:pic>
        <p:nvPicPr>
          <p:cNvPr id="53263" name="Picture 33" descr="Icon-06">
            <a:hlinkClick r:id="" action="ppaction://hlinkshowjump?jump=lastslide"/>
          </p:cNvPr>
          <p:cNvPicPr>
            <a:picLocks noChangeAspect="1" noChangeArrowheads="1"/>
          </p:cNvPicPr>
          <p:nvPr userDrawn="1"/>
        </p:nvPicPr>
        <p:blipFill>
          <a:blip r:embed="rId22"/>
          <a:srcRect/>
          <a:stretch>
            <a:fillRect/>
          </a:stretch>
        </p:blipFill>
        <p:spPr bwMode="auto">
          <a:xfrm>
            <a:off x="8737600" y="6523038"/>
            <a:ext cx="338138" cy="301625"/>
          </a:xfrm>
          <a:prstGeom prst="rect">
            <a:avLst/>
          </a:prstGeom>
          <a:noFill/>
          <a:ln w="9525">
            <a:noFill/>
            <a:miter lim="800000"/>
            <a:headEnd/>
            <a:tailEnd/>
          </a:ln>
        </p:spPr>
      </p:pic>
      <p:sp>
        <p:nvSpPr>
          <p:cNvPr id="20" name="Rectangle 14">
            <a:hlinkClick r:id="rId23" action="ppaction://hlinksldjump"/>
          </p:cNvPr>
          <p:cNvSpPr>
            <a:spLocks noChangeArrowheads="1"/>
          </p:cNvSpPr>
          <p:nvPr userDrawn="1"/>
        </p:nvSpPr>
        <p:spPr bwMode="auto">
          <a:xfrm>
            <a:off x="8534400" y="2788071"/>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4-5</a:t>
            </a:r>
          </a:p>
        </p:txBody>
      </p:sp>
      <p:sp>
        <p:nvSpPr>
          <p:cNvPr id="21" name="Rectangle 14">
            <a:hlinkClick r:id="rId24" action="ppaction://hlinksldjump"/>
          </p:cNvPr>
          <p:cNvSpPr>
            <a:spLocks noChangeArrowheads="1"/>
          </p:cNvSpPr>
          <p:nvPr userDrawn="1"/>
        </p:nvSpPr>
        <p:spPr bwMode="auto">
          <a:xfrm>
            <a:off x="8534400" y="320759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4-6</a:t>
            </a:r>
          </a:p>
        </p:txBody>
      </p:sp>
    </p:spTree>
    <p:extLst>
      <p:ext uri="{BB962C8B-B14F-4D97-AF65-F5344CB8AC3E}">
        <p14:creationId xmlns:p14="http://schemas.microsoft.com/office/powerpoint/2010/main" val="365934964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advClick="0">
    <p:wipe/>
  </p:transition>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56.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58.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4.xml"/><Relationship Id="rId5" Type="http://schemas.openxmlformats.org/officeDocument/2006/relationships/image" Target="../media/image138.jpeg"/><Relationship Id="rId4" Type="http://schemas.openxmlformats.org/officeDocument/2006/relationships/image" Target="../media/image163.png"/></Relationships>
</file>

<file path=ppt/slides/_rels/slide1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69.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7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4.xml"/><Relationship Id="rId4" Type="http://schemas.openxmlformats.org/officeDocument/2006/relationships/image" Target="../media/image145.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35.xml"/><Relationship Id="rId4" Type="http://schemas.openxmlformats.org/officeDocument/2006/relationships/image" Target="../media/image154.jpe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5.xml"/><Relationship Id="rId5" Type="http://schemas.openxmlformats.org/officeDocument/2006/relationships/image" Target="../media/image195.png"/><Relationship Id="rId4" Type="http://schemas.openxmlformats.org/officeDocument/2006/relationships/image" Target="../media/image194.png"/></Relationships>
</file>

<file path=ppt/slides/_rels/slide1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35.xml"/></Relationships>
</file>

<file path=ppt/slides/_rels/slide137.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2.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4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57.xml"/></Relationships>
</file>

<file path=ppt/slides/_rels/slide157.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1.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57.xml"/></Relationships>
</file>

<file path=ppt/slides/_rels/slide162.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eg"/><Relationship Id="rId3" Type="http://schemas.openxmlformats.org/officeDocument/2006/relationships/image" Target="../media/image53.jpeg"/><Relationship Id="rId7" Type="http://schemas.openxmlformats.org/officeDocument/2006/relationships/image" Target="../media/image57.jpeg"/><Relationship Id="rId12" Type="http://schemas.openxmlformats.org/officeDocument/2006/relationships/image" Target="../media/image62.jpeg"/><Relationship Id="rId2" Type="http://schemas.openxmlformats.org/officeDocument/2006/relationships/image" Target="../media/image52.jpeg"/><Relationship Id="rId1" Type="http://schemas.openxmlformats.org/officeDocument/2006/relationships/slideLayout" Target="../slideLayouts/slideLayout13.xml"/><Relationship Id="rId6" Type="http://schemas.openxmlformats.org/officeDocument/2006/relationships/image" Target="../media/image56.jpe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9.wmf"/><Relationship Id="rId18" Type="http://schemas.openxmlformats.org/officeDocument/2006/relationships/oleObject" Target="../embeddings/oleObject8.bin"/><Relationship Id="rId3" Type="http://schemas.openxmlformats.org/officeDocument/2006/relationships/notesSlide" Target="../notesSlides/notesSlide1.xml"/><Relationship Id="rId21" Type="http://schemas.openxmlformats.org/officeDocument/2006/relationships/image" Target="../media/image75.png"/><Relationship Id="rId7" Type="http://schemas.openxmlformats.org/officeDocument/2006/relationships/image" Target="../media/image66.wmf"/><Relationship Id="rId12" Type="http://schemas.openxmlformats.org/officeDocument/2006/relationships/oleObject" Target="../embeddings/oleObject5.bin"/><Relationship Id="rId17" Type="http://schemas.openxmlformats.org/officeDocument/2006/relationships/image" Target="../media/image71.wmf"/><Relationship Id="rId25" Type="http://schemas.openxmlformats.org/officeDocument/2006/relationships/image" Target="../media/image73.wmf"/><Relationship Id="rId2" Type="http://schemas.openxmlformats.org/officeDocument/2006/relationships/slideLayout" Target="../slideLayouts/slideLayout13.xml"/><Relationship Id="rId16" Type="http://schemas.openxmlformats.org/officeDocument/2006/relationships/oleObject" Target="../embeddings/oleObject7.bin"/><Relationship Id="rId20" Type="http://schemas.openxmlformats.org/officeDocument/2006/relationships/image" Target="../media/image74.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8.wmf"/><Relationship Id="rId24" Type="http://schemas.openxmlformats.org/officeDocument/2006/relationships/oleObject" Target="../embeddings/oleObject9.bin"/><Relationship Id="rId5" Type="http://schemas.openxmlformats.org/officeDocument/2006/relationships/image" Target="../media/image65.wmf"/><Relationship Id="rId15" Type="http://schemas.openxmlformats.org/officeDocument/2006/relationships/image" Target="../media/image70.wmf"/><Relationship Id="rId23" Type="http://schemas.openxmlformats.org/officeDocument/2006/relationships/image" Target="../media/image77.png"/><Relationship Id="rId10" Type="http://schemas.openxmlformats.org/officeDocument/2006/relationships/oleObject" Target="../embeddings/oleObject4.bin"/><Relationship Id="rId19" Type="http://schemas.openxmlformats.org/officeDocument/2006/relationships/image" Target="../media/image72.wmf"/><Relationship Id="rId4" Type="http://schemas.openxmlformats.org/officeDocument/2006/relationships/oleObject" Target="../embeddings/oleObject1.bin"/><Relationship Id="rId9" Type="http://schemas.openxmlformats.org/officeDocument/2006/relationships/image" Target="../media/image67.wmf"/><Relationship Id="rId14" Type="http://schemas.openxmlformats.org/officeDocument/2006/relationships/oleObject" Target="../embeddings/oleObject6.bin"/><Relationship Id="rId22" Type="http://schemas.openxmlformats.org/officeDocument/2006/relationships/image" Target="../media/image76.png"/></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82.wmf"/><Relationship Id="rId18" Type="http://schemas.openxmlformats.org/officeDocument/2006/relationships/image" Target="../media/image74.png"/><Relationship Id="rId3" Type="http://schemas.openxmlformats.org/officeDocument/2006/relationships/notesSlide" Target="../notesSlides/notesSlide2.xml"/><Relationship Id="rId21" Type="http://schemas.openxmlformats.org/officeDocument/2006/relationships/image" Target="../media/image77.png"/><Relationship Id="rId7" Type="http://schemas.openxmlformats.org/officeDocument/2006/relationships/image" Target="../media/image79.wmf"/><Relationship Id="rId12" Type="http://schemas.openxmlformats.org/officeDocument/2006/relationships/oleObject" Target="../embeddings/oleObject14.bin"/><Relationship Id="rId17" Type="http://schemas.openxmlformats.org/officeDocument/2006/relationships/image" Target="../media/image84.wmf"/><Relationship Id="rId2" Type="http://schemas.openxmlformats.org/officeDocument/2006/relationships/slideLayout" Target="../slideLayouts/slideLayout13.xml"/><Relationship Id="rId16" Type="http://schemas.openxmlformats.org/officeDocument/2006/relationships/oleObject" Target="../embeddings/oleObject16.bin"/><Relationship Id="rId20" Type="http://schemas.openxmlformats.org/officeDocument/2006/relationships/image" Target="../media/image76.png"/><Relationship Id="rId1" Type="http://schemas.openxmlformats.org/officeDocument/2006/relationships/vmlDrawing" Target="../drawings/vmlDrawing2.vml"/><Relationship Id="rId6" Type="http://schemas.openxmlformats.org/officeDocument/2006/relationships/oleObject" Target="../embeddings/oleObject11.bin"/><Relationship Id="rId11" Type="http://schemas.openxmlformats.org/officeDocument/2006/relationships/image" Target="../media/image81.wmf"/><Relationship Id="rId5" Type="http://schemas.openxmlformats.org/officeDocument/2006/relationships/image" Target="../media/image78.wmf"/><Relationship Id="rId15" Type="http://schemas.openxmlformats.org/officeDocument/2006/relationships/image" Target="../media/image83.wmf"/><Relationship Id="rId23" Type="http://schemas.openxmlformats.org/officeDocument/2006/relationships/image" Target="../media/image85.wmf"/><Relationship Id="rId10" Type="http://schemas.openxmlformats.org/officeDocument/2006/relationships/oleObject" Target="../embeddings/oleObject13.bin"/><Relationship Id="rId19" Type="http://schemas.openxmlformats.org/officeDocument/2006/relationships/image" Target="../media/image75.png"/><Relationship Id="rId4" Type="http://schemas.openxmlformats.org/officeDocument/2006/relationships/oleObject" Target="../embeddings/oleObject10.bin"/><Relationship Id="rId9" Type="http://schemas.openxmlformats.org/officeDocument/2006/relationships/image" Target="../media/image80.wmf"/><Relationship Id="rId14" Type="http://schemas.openxmlformats.org/officeDocument/2006/relationships/oleObject" Target="../embeddings/oleObject15.bin"/><Relationship Id="rId22" Type="http://schemas.openxmlformats.org/officeDocument/2006/relationships/oleObject" Target="../embeddings/oleObject17.bin"/></Relationships>
</file>

<file path=ppt/slides/_rels/slide62.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eg"/><Relationship Id="rId3" Type="http://schemas.openxmlformats.org/officeDocument/2006/relationships/image" Target="../media/image53.jpeg"/><Relationship Id="rId7" Type="http://schemas.openxmlformats.org/officeDocument/2006/relationships/image" Target="../media/image57.jpeg"/><Relationship Id="rId12" Type="http://schemas.openxmlformats.org/officeDocument/2006/relationships/image" Target="../media/image62.jpeg"/><Relationship Id="rId2" Type="http://schemas.openxmlformats.org/officeDocument/2006/relationships/image" Target="../media/image52.jpeg"/><Relationship Id="rId1" Type="http://schemas.openxmlformats.org/officeDocument/2006/relationships/slideLayout" Target="../slideLayouts/slideLayout13.xml"/><Relationship Id="rId6" Type="http://schemas.openxmlformats.org/officeDocument/2006/relationships/image" Target="../media/image56.jpe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6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1.jpe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4.xml"/><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4.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4.xml"/><Relationship Id="rId4" Type="http://schemas.openxmlformats.org/officeDocument/2006/relationships/image" Target="../media/image105.jpe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24.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4.xml"/><Relationship Id="rId5" Type="http://schemas.openxmlformats.org/officeDocument/2006/relationships/image" Target="../media/image115.png"/><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09.png"/><Relationship Id="rId1" Type="http://schemas.openxmlformats.org/officeDocument/2006/relationships/slideLayout" Target="../slideLayouts/slideLayout24.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8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8.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30.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32.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4.xml"/><Relationship Id="rId4" Type="http://schemas.openxmlformats.org/officeDocument/2006/relationships/image" Target="../media/image136.png"/></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4.xml"/><Relationship Id="rId4" Type="http://schemas.openxmlformats.org/officeDocument/2006/relationships/image" Target="../media/image129.jpeg"/></Relationships>
</file>

<file path=ppt/slides/_rels/slide9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4.xml"/><Relationship Id="rId4" Type="http://schemas.openxmlformats.org/officeDocument/2006/relationships/image" Target="../media/image131.jpeg"/></Relationships>
</file>

<file path=ppt/slides/_rels/slide9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4.xml"/><Relationship Id="rId5" Type="http://schemas.openxmlformats.org/officeDocument/2006/relationships/image" Target="../media/image150.png"/><Relationship Id="rId4" Type="http://schemas.openxmlformats.org/officeDocument/2006/relationships/image" Target="../media/image149.png"/></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7.png"/><Relationship Id="rId1" Type="http://schemas.openxmlformats.org/officeDocument/2006/relationships/slideLayout" Target="../slideLayouts/slideLayout24.xml"/><Relationship Id="rId5" Type="http://schemas.openxmlformats.org/officeDocument/2006/relationships/image" Target="../media/image153.png"/><Relationship Id="rId4"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432254"/>
      </p:ext>
    </p:extLst>
  </p:cSld>
  <p:clrMapOvr>
    <a:masterClrMapping/>
  </p:clrMapOvr>
  <p:transition advClick="0">
    <p:split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179389" y="1341438"/>
                <a:ext cx="7921004" cy="4751858"/>
              </a:xfrm>
            </p:spPr>
            <p:txBody>
              <a:bodyPr/>
              <a:lstStyle/>
              <a:p>
                <a:pPr marL="0" indent="0">
                  <a:buNone/>
                </a:pPr>
                <a:r>
                  <a:rPr lang="en-US" altLang="zh-TW" dirty="0"/>
                  <a:t>Sigmoid</a:t>
                </a:r>
                <a:r>
                  <a:rPr lang="zh-TW" altLang="en-US" dirty="0"/>
                  <a:t>函數 </a:t>
                </a:r>
              </a:p>
              <a:p>
                <a:pPr marL="0" indent="0">
                  <a:buNone/>
                </a:pPr>
                <a:r>
                  <a:rPr kumimoji="1" lang="en-US" altLang="zh-TW" sz="2400" b="0" dirty="0">
                    <a:solidFill>
                      <a:schemeClr val="tx1"/>
                    </a:solidFill>
                    <a:latin typeface="Times New Roman" pitchFamily="18" charset="0"/>
                    <a:ea typeface="標楷體" pitchFamily="65" charset="-120"/>
                  </a:rPr>
                  <a:t>sigmoid(</a:t>
                </a:r>
                <a:r>
                  <a:rPr kumimoji="1" lang="en-US" altLang="zh-TW" sz="2400" b="0" i="1" dirty="0">
                    <a:solidFill>
                      <a:schemeClr val="tx1"/>
                    </a:solidFill>
                    <a:latin typeface="Times New Roman" pitchFamily="18" charset="0"/>
                    <a:ea typeface="標楷體" pitchFamily="65" charset="-120"/>
                  </a:rPr>
                  <a:t>x</a:t>
                </a:r>
                <a:r>
                  <a:rPr kumimoji="1" lang="en-US" altLang="zh-TW" sz="2400" b="0" dirty="0">
                    <a:solidFill>
                      <a:schemeClr val="tx1"/>
                    </a:solidFill>
                    <a:latin typeface="Times New Roman" pitchFamily="18" charset="0"/>
                    <a:ea typeface="標楷體" pitchFamily="65" charset="-120"/>
                  </a:rPr>
                  <a:t>)</a:t>
                </a:r>
                <a:r>
                  <a:rPr kumimoji="1" lang="en-US" altLang="zh-TW" sz="2400" b="0" i="1" dirty="0">
                    <a:solidFill>
                      <a:schemeClr val="tx1"/>
                    </a:solidFill>
                    <a:latin typeface="Times New Roman" pitchFamily="18" charset="0"/>
                    <a:ea typeface="標楷體" pitchFamily="65" charset="-120"/>
                  </a:rPr>
                  <a:t>=</a:t>
                </a:r>
                <a14:m>
                  <m:oMath xmlns:m="http://schemas.openxmlformats.org/officeDocument/2006/math">
                    <m:f>
                      <m:fPr>
                        <m:ctrlPr>
                          <a:rPr kumimoji="1" lang="en-US" altLang="zh-TW" sz="2400" b="0" i="1">
                            <a:solidFill>
                              <a:schemeClr val="tx1"/>
                            </a:solidFill>
                            <a:latin typeface="Cambria Math" panose="02040503050406030204" pitchFamily="18" charset="0"/>
                            <a:ea typeface="標楷體" pitchFamily="65" charset="-120"/>
                          </a:rPr>
                        </m:ctrlPr>
                      </m:fPr>
                      <m:num>
                        <m:r>
                          <a:rPr kumimoji="1" lang="en-US" altLang="zh-TW" sz="2400" b="0" i="1">
                            <a:solidFill>
                              <a:schemeClr val="tx1"/>
                            </a:solidFill>
                            <a:latin typeface="Cambria Math" panose="02040503050406030204" pitchFamily="18" charset="0"/>
                            <a:ea typeface="標楷體" pitchFamily="65" charset="-120"/>
                          </a:rPr>
                          <m:t>1</m:t>
                        </m:r>
                      </m:num>
                      <m:den>
                        <m:r>
                          <a:rPr kumimoji="1" lang="en-US" altLang="zh-TW" sz="2400" b="0" i="1">
                            <a:solidFill>
                              <a:schemeClr val="tx1"/>
                            </a:solidFill>
                            <a:latin typeface="Cambria Math" panose="02040503050406030204" pitchFamily="18" charset="0"/>
                            <a:ea typeface="標楷體" pitchFamily="65" charset="-120"/>
                          </a:rPr>
                          <m:t>1+</m:t>
                        </m:r>
                        <m:r>
                          <a:rPr kumimoji="1" lang="en-US" altLang="zh-TW" sz="2400" b="0" i="1">
                            <a:solidFill>
                              <a:schemeClr val="tx1"/>
                            </a:solidFill>
                            <a:latin typeface="Cambria Math" panose="02040503050406030204" pitchFamily="18" charset="0"/>
                            <a:ea typeface="標楷體" pitchFamily="65" charset="-120"/>
                          </a:rPr>
                          <m:t>𝑒</m:t>
                        </m:r>
                        <m:r>
                          <a:rPr kumimoji="1" lang="en-US" altLang="zh-TW" sz="2400" b="0" i="1" baseline="30000">
                            <a:solidFill>
                              <a:schemeClr val="tx1"/>
                            </a:solidFill>
                            <a:latin typeface="Cambria Math" panose="02040503050406030204" pitchFamily="18" charset="0"/>
                            <a:ea typeface="標楷體" pitchFamily="65" charset="-120"/>
                          </a:rPr>
                          <m:t>−</m:t>
                        </m:r>
                        <m:r>
                          <a:rPr kumimoji="1" lang="en-US" altLang="zh-TW" sz="2400" b="0" i="1" baseline="30000">
                            <a:solidFill>
                              <a:schemeClr val="tx1"/>
                            </a:solidFill>
                            <a:latin typeface="Cambria Math" panose="02040503050406030204" pitchFamily="18" charset="0"/>
                            <a:ea typeface="標楷體" pitchFamily="65" charset="-120"/>
                          </a:rPr>
                          <m:t>𝑥</m:t>
                        </m:r>
                      </m:den>
                    </m:f>
                  </m:oMath>
                </a14:m>
                <a:endParaRPr kumimoji="1" lang="zh-TW" altLang="en-US" sz="2400" b="0" i="1"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179389" y="1341438"/>
                <a:ext cx="7921004" cy="4751858"/>
              </a:xfrm>
              <a:blipFill rotWithShape="0">
                <a:blip r:embed="rId2"/>
                <a:stretch>
                  <a:fillRect l="-1538" t="-1282"/>
                </a:stretch>
              </a:blipFill>
            </p:spPr>
            <p:txBody>
              <a:bodyPr/>
              <a:lstStyle/>
              <a:p>
                <a:r>
                  <a:rPr lang="zh-TW" altLang="en-US">
                    <a:noFill/>
                  </a:rPr>
                  <a:t> </a:t>
                </a:r>
              </a:p>
            </p:txBody>
          </p:sp>
        </mc:Fallback>
      </mc:AlternateContent>
      <p:pic>
        <p:nvPicPr>
          <p:cNvPr id="4" name="圖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800" y="1844824"/>
            <a:ext cx="5561136" cy="4408063"/>
          </a:xfrm>
          <a:prstGeom prst="rect">
            <a:avLst/>
          </a:prstGeom>
        </p:spPr>
      </p:pic>
    </p:spTree>
    <p:extLst>
      <p:ext uri="{BB962C8B-B14F-4D97-AF65-F5344CB8AC3E}">
        <p14:creationId xmlns:p14="http://schemas.microsoft.com/office/powerpoint/2010/main" val="678422942"/>
      </p:ext>
    </p:extLst>
  </p:cSld>
  <p:clrMapOvr>
    <a:masterClrMapping/>
  </p:clrMapOvr>
  <p:transition advClick="0">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mc:AlternateContent xmlns:mc="http://schemas.openxmlformats.org/markup-compatibility/2006" xmlns:a14="http://schemas.microsoft.com/office/drawing/2010/main">
        <mc:Choice Requires="a14">
          <p:sp>
            <p:nvSpPr>
              <p:cNvPr id="8" name="矩形 7"/>
              <p:cNvSpPr/>
              <p:nvPr/>
            </p:nvSpPr>
            <p:spPr>
              <a:xfrm>
                <a:off x="1817694" y="2132856"/>
                <a:ext cx="5454606" cy="294753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zh-TW" altLang="zh-TW" i="1" smtClean="0">
                              <a:latin typeface="Cambria Math" panose="02040503050406030204" pitchFamily="18" charset="0"/>
                            </a:rPr>
                          </m:ctrlPr>
                        </m:sSupPr>
                        <m:e>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den>
                          </m:f>
                          <m:r>
                            <a:rPr lang="en-US" altLang="zh-TW" i="1">
                              <a:latin typeface="Cambria Math"/>
                            </a:rPr>
                            <m:t>=</m:t>
                          </m:r>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en>
                      </m:f>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5</m:t>
                              </m:r>
                            </m:sub>
                          </m:sSub>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6</m:t>
                              </m:r>
                            </m:sub>
                          </m:sSub>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e>
                      </m:d>
                    </m:oMath>
                  </m:oMathPara>
                </a14:m>
                <a:endParaRPr lang="zh-TW" altLang="zh-TW" dirty="0"/>
              </a:p>
              <a:p>
                <a14:m>
                  <m:oMathPara xmlns:m="http://schemas.openxmlformats.org/officeDocument/2006/math">
                    <m:oMathParaPr>
                      <m:jc m:val="centerGroup"/>
                    </m:oMathParaPr>
                    <m:oMath xmlns:m="http://schemas.openxmlformats.org/officeDocument/2006/math">
                      <m:r>
                        <a:rPr lang="en-US" altLang="zh-TW">
                          <a:latin typeface="Cambria Math"/>
                        </a:rPr>
                        <m:t>       </m:t>
                      </m:r>
                    </m:oMath>
                  </m:oMathPara>
                </a14:m>
                <a:endParaRPr lang="en-US" altLang="zh-TW" dirty="0">
                  <a:latin typeface="Cambria Math"/>
                </a:endParaRPr>
              </a:p>
              <a:p>
                <a:pPr/>
                <a14:m>
                  <m:oMathPara xmlns:m="http://schemas.openxmlformats.org/officeDocument/2006/math">
                    <m:oMathParaPr>
                      <m:jc m:val="centerGroup"/>
                    </m:oMathParaPr>
                    <m:oMath xmlns:m="http://schemas.openxmlformats.org/officeDocument/2006/math">
                      <m:r>
                        <a:rPr lang="en-US" altLang="zh-TW">
                          <a:latin typeface="Cambria Math"/>
                        </a:rPr>
                        <m:t> </m:t>
                      </m:r>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5</m:t>
                              </m:r>
                            </m:sub>
                          </m:sSub>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den>
                          </m:f>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6</m:t>
                              </m:r>
                            </m:sub>
                          </m:sSub>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den>
                          </m:f>
                        </m:e>
                      </m:d>
                    </m:oMath>
                  </m:oMathPara>
                </a14:m>
                <a:endParaRPr lang="en-US" altLang="zh-TW" i="1" dirty="0"/>
              </a:p>
              <a:p>
                <a14:m>
                  <m:oMathPara xmlns:m="http://schemas.openxmlformats.org/officeDocument/2006/math">
                    <m:oMathParaPr>
                      <m:jc m:val="centerGroup"/>
                    </m:oMathParaPr>
                    <m:oMath xmlns:m="http://schemas.openxmlformats.org/officeDocument/2006/math">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5</m:t>
                              </m:r>
                            </m:sub>
                          </m:sSub>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e>
                          </m:d>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den>
                          </m:f>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6</m:t>
                              </m:r>
                            </m:sub>
                          </m:sSub>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e>
                          </m:d>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den>
                          </m:f>
                        </m:e>
                      </m:d>
                    </m:oMath>
                  </m:oMathPara>
                </a14:m>
                <a:endParaRPr lang="zh-TW" altLang="zh-TW" dirty="0"/>
              </a:p>
              <a:p>
                <a:pPr/>
                <a14:m>
                  <m:oMathPara xmlns:m="http://schemas.openxmlformats.org/officeDocument/2006/math">
                    <m:oMathParaPr>
                      <m:jc m:val="left"/>
                    </m:oMathParaPr>
                    <m:oMath xmlns:m="http://schemas.openxmlformats.org/officeDocument/2006/math">
                      <m:r>
                        <a:rPr lang="en-US" altLang="zh-TW" i="1">
                          <a:latin typeface="Cambria Math"/>
                        </a:rPr>
                        <m:t>         </m:t>
                      </m:r>
                      <m:r>
                        <a:rPr lang="en-US" altLang="zh-TW" b="0" i="1" smtClean="0">
                          <a:latin typeface="Cambria Math" panose="02040503050406030204" pitchFamily="18" charset="0"/>
                        </a:rPr>
                        <m:t>    </m:t>
                      </m:r>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5</m:t>
                              </m:r>
                            </m:sub>
                          </m:sSub>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e>
                          </m:d>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f>
                            <m:fPr>
                              <m:ctrlPr>
                                <a:rPr lang="zh-TW" altLang="zh-TW" i="1">
                                  <a:latin typeface="Cambria Math" panose="02040503050406030204" pitchFamily="18" charset="0"/>
                                </a:rPr>
                              </m:ctrlPr>
                            </m:fPr>
                            <m:num>
                              <m:r>
                                <a:rPr lang="en-US" altLang="zh-TW" i="1">
                                  <a:latin typeface="Cambria Math"/>
                                </a:rPr>
                                <m:t>1</m:t>
                              </m:r>
                            </m:num>
                            <m:den>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den>
                          </m:f>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6</m:t>
                              </m:r>
                            </m:sub>
                          </m:sSub>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e>
                          </m:d>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f>
                            <m:fPr>
                              <m:ctrlPr>
                                <a:rPr lang="zh-TW" altLang="zh-TW" i="1">
                                  <a:latin typeface="Cambria Math" panose="02040503050406030204" pitchFamily="18" charset="0"/>
                                </a:rPr>
                              </m:ctrlPr>
                            </m:fPr>
                            <m:num>
                              <m:r>
                                <a:rPr lang="en-US" altLang="zh-TW" i="1">
                                  <a:latin typeface="Cambria Math"/>
                                </a:rPr>
                                <m:t>1</m:t>
                              </m:r>
                            </m:num>
                            <m:den>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den>
                          </m:f>
                          <m:r>
                            <a:rPr lang="en-US" altLang="zh-TW" i="1">
                              <a:latin typeface="Cambria Math"/>
                            </a:rPr>
                            <m:t>)</m:t>
                          </m:r>
                        </m:e>
                      </m:d>
                    </m:oMath>
                  </m:oMathPara>
                </a14:m>
                <a:endParaRPr lang="zh-TW" altLang="zh-TW" dirty="0"/>
              </a:p>
            </p:txBody>
          </p:sp>
        </mc:Choice>
        <mc:Fallback xmlns="">
          <p:sp>
            <p:nvSpPr>
              <p:cNvPr id="8" name="矩形 7"/>
              <p:cNvSpPr>
                <a:spLocks noRot="1" noChangeAspect="1" noMove="1" noResize="1" noEditPoints="1" noAdjustHandles="1" noChangeArrowheads="1" noChangeShapeType="1" noTextEdit="1"/>
              </p:cNvSpPr>
              <p:nvPr/>
            </p:nvSpPr>
            <p:spPr>
              <a:xfrm>
                <a:off x="1817694" y="2132856"/>
                <a:ext cx="5454606" cy="2947538"/>
              </a:xfrm>
              <a:prstGeom prst="rect">
                <a:avLst/>
              </a:prstGeom>
              <a:blipFill rotWithShape="0">
                <a:blip r:embed="rId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19521725"/>
      </p:ext>
    </p:extLst>
  </p:cSld>
  <p:clrMapOvr>
    <a:masterClrMapping/>
  </p:clrMapOvr>
  <p:transition advClick="0">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en-US" altLang="zh-TW" dirty="0"/>
              <a:t>Backward pass</a:t>
            </a:r>
            <a:r>
              <a:rPr lang="zh-TW" altLang="zh-TW" dirty="0"/>
              <a:t>可以從反向角度計算所有的</a:t>
            </a:r>
            <a:r>
              <a:rPr lang="en-US" altLang="zh-TW" dirty="0"/>
              <a:t>z</a:t>
            </a:r>
            <a:r>
              <a:rPr lang="zh-TW" altLang="zh-TW" dirty="0"/>
              <a:t>對</a:t>
            </a:r>
            <a:r>
              <a:rPr lang="en-US" altLang="zh-TW" i="1" dirty="0"/>
              <a:t>L</a:t>
            </a:r>
            <a:r>
              <a:rPr lang="zh-TW" altLang="zh-TW" dirty="0"/>
              <a:t>的偏微分</a:t>
            </a:r>
          </a:p>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5" y="2780928"/>
            <a:ext cx="7992888" cy="3112013"/>
          </a:xfrm>
          <a:prstGeom prst="rect">
            <a:avLst/>
          </a:prstGeom>
        </p:spPr>
      </p:pic>
    </p:spTree>
    <p:extLst>
      <p:ext uri="{BB962C8B-B14F-4D97-AF65-F5344CB8AC3E}">
        <p14:creationId xmlns:p14="http://schemas.microsoft.com/office/powerpoint/2010/main" val="3949875013"/>
      </p:ext>
    </p:extLst>
  </p:cSld>
  <p:clrMapOvr>
    <a:masterClrMapping/>
  </p:clrMapOvr>
  <p:transition advClick="0">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r>
                  <a:rPr lang="zh-TW" altLang="zh-TW" dirty="0"/>
                  <a:t>計算出</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r>
                      <a:rPr lang="zh-TW" altLang="zh-TW">
                        <a:latin typeface="Cambria Math"/>
                      </a:rPr>
                      <m:t>和</m:t>
                    </m:r>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oMath>
                </a14:m>
                <a:r>
                  <a:rPr lang="zh-TW" altLang="zh-TW" dirty="0"/>
                  <a:t>，即可推算出</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den>
                    </m:f>
                    <m:r>
                      <a:rPr lang="zh-TW" altLang="zh-TW">
                        <a:latin typeface="Cambria Math"/>
                      </a:rPr>
                      <m:t>和</m:t>
                    </m:r>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den>
                    </m:f>
                  </m:oMath>
                </a14:m>
                <a:endParaRPr lang="zh-TW" altLang="zh-TW" dirty="0"/>
              </a:p>
              <a:p>
                <a:endParaRPr lang="zh-TW" altLang="en-US"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a:stretch>
              </a:blipFill>
            </p:spPr>
            <p:txBody>
              <a:bodyPr/>
              <a:lstStyle/>
              <a:p>
                <a:r>
                  <a:rPr lang="zh-TW" altLang="en-US">
                    <a:noFill/>
                  </a:rPr>
                  <a:t> </a:t>
                </a:r>
              </a:p>
            </p:txBody>
          </p:sp>
        </mc:Fallback>
      </mc:AlternateContent>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2198155"/>
            <a:ext cx="6624736" cy="4183595"/>
          </a:xfrm>
          <a:prstGeom prst="rect">
            <a:avLst/>
          </a:prstGeom>
        </p:spPr>
      </p:pic>
    </p:spTree>
    <p:extLst>
      <p:ext uri="{BB962C8B-B14F-4D97-AF65-F5344CB8AC3E}">
        <p14:creationId xmlns:p14="http://schemas.microsoft.com/office/powerpoint/2010/main" val="3867144344"/>
      </p:ext>
    </p:extLst>
  </p:cSld>
  <p:clrMapOvr>
    <a:masterClrMapping/>
  </p:clrMapOvr>
  <p:transition advClick="0">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marL="0" indent="0">
                  <a:buNone/>
                </a:pPr>
                <a:r>
                  <a:rPr lang="en-US" altLang="zh-TW" dirty="0"/>
                  <a:t>4-3-4</a:t>
                </a:r>
                <a:r>
                  <a:rPr lang="zh-TW" altLang="en-US" dirty="0"/>
                  <a:t>　梯度消失的問題與</a:t>
                </a:r>
                <a:r>
                  <a:rPr lang="en-US" altLang="zh-TW" dirty="0" err="1"/>
                  <a:t>ReLu</a:t>
                </a:r>
                <a:r>
                  <a:rPr lang="zh-TW" altLang="en-US" dirty="0"/>
                  <a:t>函數</a:t>
                </a:r>
                <a:endParaRPr lang="en-US" altLang="zh-TW" dirty="0"/>
              </a:p>
              <a:p>
                <a:pPr>
                  <a:spcBef>
                    <a:spcPts val="600"/>
                  </a:spcBef>
                </a:pPr>
                <a:r>
                  <a:rPr kumimoji="1" lang="zh-TW" altLang="zh-TW" sz="2400" b="0" dirty="0">
                    <a:solidFill>
                      <a:schemeClr val="tx1"/>
                    </a:solidFill>
                    <a:latin typeface="Times New Roman" pitchFamily="18" charset="0"/>
                    <a:ea typeface="標楷體" pitchFamily="65" charset="-120"/>
                  </a:rPr>
                  <a:t>計算其梯度所需要乘的激活函數的微分</a:t>
                </a:r>
                <a:r>
                  <a:rPr kumimoji="1" lang="en-US" altLang="zh-TW" sz="2400" b="0" dirty="0">
                    <a:solidFill>
                      <a:schemeClr val="tx1"/>
                    </a:solidFill>
                    <a:latin typeface="Times New Roman" pitchFamily="18" charset="0"/>
                    <a:ea typeface="標楷體" pitchFamily="65" charset="-120"/>
                  </a:rPr>
                  <a:t>(</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oMath>
                </a14:m>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越少，當權重離輸出層越遠時，計算其梯度所需要乘的激活函數的微分</a:t>
                </a:r>
                <a:r>
                  <a:rPr kumimoji="1" lang="en-US" altLang="zh-TW" sz="2400" b="0" dirty="0">
                    <a:solidFill>
                      <a:schemeClr val="tx1"/>
                    </a:solidFill>
                    <a:latin typeface="Times New Roman" pitchFamily="18" charset="0"/>
                    <a:ea typeface="標楷體" pitchFamily="65" charset="-120"/>
                  </a:rPr>
                  <a:t>(</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oMath>
                </a14:m>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也就越多</a:t>
                </a:r>
                <a:endParaRPr kumimoji="1" lang="en-US" altLang="zh-TW" sz="2400" b="0" dirty="0">
                  <a:solidFill>
                    <a:schemeClr val="tx1"/>
                  </a:solidFill>
                  <a:latin typeface="Times New Roman" pitchFamily="18" charset="0"/>
                  <a:ea typeface="標楷體" pitchFamily="65" charset="-120"/>
                </a:endParaRPr>
              </a:p>
              <a:p>
                <a:endParaRPr lang="en-US" altLang="zh-TW" dirty="0"/>
              </a:p>
              <a:p>
                <a:endParaRPr lang="en-US" altLang="zh-TW" dirty="0"/>
              </a:p>
              <a:p>
                <a:endParaRPr lang="en-US" altLang="zh-TW" dirty="0"/>
              </a:p>
              <a:p>
                <a:endParaRPr lang="en-US" altLang="zh-TW" dirty="0"/>
              </a:p>
              <a:p>
                <a:r>
                  <a:rPr kumimoji="1" lang="zh-TW" altLang="zh-TW" sz="2400" b="0" dirty="0">
                    <a:solidFill>
                      <a:schemeClr val="tx1"/>
                    </a:solidFill>
                    <a:latin typeface="Times New Roman" pitchFamily="18" charset="0"/>
                    <a:ea typeface="標楷體" pitchFamily="65" charset="-120"/>
                  </a:rPr>
                  <a:t>其中，</a:t>
                </a:r>
                <a:r>
                  <a:rPr kumimoji="1" lang="en-US" altLang="zh-TW" sz="2400" b="0" dirty="0">
                    <a:solidFill>
                      <a:schemeClr val="tx1"/>
                    </a:solidFill>
                    <a:latin typeface="Times New Roman" pitchFamily="18" charset="0"/>
                    <a:ea typeface="標楷體" pitchFamily="65" charset="-120"/>
                  </a:rPr>
                  <a:t>Backward pass(</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1</m:t>
                            </m:r>
                          </m:sub>
                        </m:sSub>
                      </m:den>
                    </m:f>
                  </m:oMath>
                </a14:m>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的值將會如下，即：</a:t>
                </a:r>
              </a:p>
              <a:p>
                <a:pPr marL="0" indent="0">
                  <a:buNone/>
                </a:pPr>
                <a14:m>
                  <m:oMathPara xmlns:m="http://schemas.openxmlformats.org/officeDocument/2006/math">
                    <m:oMathParaPr>
                      <m:jc m:val="centerGroup"/>
                    </m:oMathParaPr>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1</m:t>
                              </m:r>
                            </m:sub>
                          </m:sSub>
                        </m:den>
                      </m:f>
                      <m:r>
                        <a:rPr kumimoji="1" lang="en-US" altLang="zh-TW" sz="2400" b="0">
                          <a:solidFill>
                            <a:schemeClr val="tx1"/>
                          </a:solidFill>
                          <a:latin typeface="Cambria Math" panose="02040503050406030204" pitchFamily="18" charset="0"/>
                          <a:ea typeface="標楷體" pitchFamily="65" charset="-120"/>
                        </a:rPr>
                        <m:t>=((</m:t>
                      </m:r>
                      <m:d>
                        <m:dPr>
                          <m:ctrlPr>
                            <a:rPr kumimoji="1" lang="zh-TW" altLang="zh-TW" sz="2400" b="0" i="1">
                              <a:solidFill>
                                <a:schemeClr val="tx1"/>
                              </a:solidFill>
                              <a:latin typeface="Cambria Math" panose="02040503050406030204" pitchFamily="18" charset="0"/>
                              <a:ea typeface="標楷體" pitchFamily="65" charset="-120"/>
                            </a:rPr>
                          </m:ctrlPr>
                        </m:dPr>
                        <m:e>
                          <m:r>
                            <m:rPr>
                              <m:sty m:val="p"/>
                            </m:rPr>
                            <a:rPr kumimoji="1" lang="en-US" altLang="zh-TW" sz="2400" b="0">
                              <a:solidFill>
                                <a:schemeClr val="tx1"/>
                              </a:solidFill>
                              <a:latin typeface="Cambria Math" panose="02040503050406030204" pitchFamily="18" charset="0"/>
                              <a:ea typeface="標楷體" pitchFamily="65" charset="-120"/>
                            </a:rPr>
                            <m:t>y</m:t>
                          </m:r>
                          <m:r>
                            <a:rPr kumimoji="1" lang="en-US" altLang="zh-TW" sz="2400" b="0">
                              <a:solidFill>
                                <a:schemeClr val="tx1"/>
                              </a:solidFill>
                              <a:latin typeface="Cambria Math" panose="02040503050406030204" pitchFamily="18" charset="0"/>
                              <a:ea typeface="標楷體" pitchFamily="65" charset="-120"/>
                            </a:rPr>
                            <m:t>×</m:t>
                          </m:r>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𝑛</m:t>
                                  </m:r>
                                </m:sub>
                              </m:sSub>
                            </m:e>
                          </m:d>
                        </m:e>
                      </m:d>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𝑛</m:t>
                          </m:r>
                        </m:sub>
                      </m:sSub>
                      <m:r>
                        <a:rPr kumimoji="1" lang="en-US" altLang="zh-TW" sz="2400" b="0">
                          <a:solidFill>
                            <a:schemeClr val="tx1"/>
                          </a:solidFill>
                          <a:latin typeface="Cambria Math" panose="02040503050406030204" pitchFamily="18" charset="0"/>
                          <a:ea typeface="標楷體" pitchFamily="65" charset="-120"/>
                        </a:rPr>
                        <m:t>)</m:t>
                      </m:r>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𝑛</m:t>
                              </m:r>
                              <m:r>
                                <a:rPr kumimoji="1" lang="en-US" altLang="zh-TW" sz="2400" b="0">
                                  <a:solidFill>
                                    <a:schemeClr val="tx1"/>
                                  </a:solidFill>
                                  <a:latin typeface="Cambria Math" panose="02040503050406030204" pitchFamily="18" charset="0"/>
                                  <a:ea typeface="標楷體" pitchFamily="65" charset="-120"/>
                                </a:rPr>
                                <m:t>−1</m:t>
                              </m:r>
                            </m:sub>
                          </m:sSub>
                        </m:e>
                      </m:d>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𝑛</m:t>
                          </m:r>
                          <m:r>
                            <a:rPr kumimoji="1" lang="en-US" altLang="zh-TW" sz="2400" b="0">
                              <a:solidFill>
                                <a:schemeClr val="tx1"/>
                              </a:solidFill>
                              <a:latin typeface="Cambria Math" panose="02040503050406030204" pitchFamily="18" charset="0"/>
                              <a:ea typeface="標楷體" pitchFamily="65" charset="-120"/>
                            </a:rPr>
                            <m:t>−1</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2</m:t>
                          </m:r>
                        </m:sub>
                      </m:sSub>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1</m:t>
                              </m:r>
                            </m:sub>
                          </m:sSub>
                        </m:e>
                      </m:d>
                    </m:oMath>
                  </m:oMathPara>
                </a14:m>
                <a:endParaRPr kumimoji="1" lang="zh-TW" altLang="zh-TW" sz="2400" b="0" dirty="0">
                  <a:solidFill>
                    <a:schemeClr val="tx1"/>
                  </a:solidFill>
                  <a:latin typeface="Times New Roman" pitchFamily="18" charset="0"/>
                  <a:ea typeface="標楷體" pitchFamily="65" charset="-120"/>
                </a:endParaRPr>
              </a:p>
              <a:p>
                <a:endParaRPr lang="zh-TW" altLang="en-US"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475" t="-1209" r="-1180"/>
                </a:stretch>
              </a:blipFill>
            </p:spPr>
            <p:txBody>
              <a:bodyPr/>
              <a:lstStyle/>
              <a:p>
                <a:r>
                  <a:rPr lang="zh-TW" altLang="en-US">
                    <a:noFill/>
                  </a:rPr>
                  <a:t> </a:t>
                </a:r>
              </a:p>
            </p:txBody>
          </p:sp>
        </mc:Fallback>
      </mc:AlternateContent>
      <p:pic>
        <p:nvPicPr>
          <p:cNvPr id="6" name="圖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388" y="3069506"/>
            <a:ext cx="8521935" cy="1584176"/>
          </a:xfrm>
          <a:prstGeom prst="rect">
            <a:avLst/>
          </a:prstGeom>
        </p:spPr>
      </p:pic>
    </p:spTree>
    <p:extLst>
      <p:ext uri="{BB962C8B-B14F-4D97-AF65-F5344CB8AC3E}">
        <p14:creationId xmlns:p14="http://schemas.microsoft.com/office/powerpoint/2010/main" val="2792531902"/>
      </p:ext>
    </p:extLst>
  </p:cSld>
  <p:clrMapOvr>
    <a:masterClrMapping/>
  </p:clrMapOvr>
  <p:transition advClick="0">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r>
                  <a:rPr lang="zh-TW" altLang="zh-TW" dirty="0"/>
                  <a:t>梯度消失的問題</a:t>
                </a:r>
                <a:endParaRPr lang="zh-TW" altLang="en-US" dirty="0"/>
              </a:p>
              <a:p>
                <a:pPr>
                  <a:lnSpc>
                    <a:spcPct val="150000"/>
                  </a:lnSpc>
                  <a:spcBef>
                    <a:spcPts val="1200"/>
                  </a:spcBef>
                </a:pP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1</m:t>
                            </m:r>
                          </m:sub>
                        </m:sSub>
                      </m:den>
                    </m:f>
                  </m:oMath>
                </a14:m>
                <a:r>
                  <a:rPr kumimoji="1" lang="zh-TW" altLang="zh-TW" sz="2400" b="0" dirty="0">
                    <a:solidFill>
                      <a:schemeClr val="tx1"/>
                    </a:solidFill>
                    <a:latin typeface="Times New Roman" pitchFamily="18" charset="0"/>
                    <a:ea typeface="標楷體" pitchFamily="65" charset="-120"/>
                  </a:rPr>
                  <a:t>裡面包含了多個激活函數的微分相乘，即</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1</m:t>
                            </m:r>
                          </m:sub>
                        </m:sSub>
                      </m:e>
                    </m:d>
                  </m:oMath>
                </a14:m>
                <a:r>
                  <a:rPr kumimoji="1" lang="zh-TW" altLang="zh-TW" sz="2400" b="0" dirty="0">
                    <a:solidFill>
                      <a:schemeClr val="tx1"/>
                    </a:solidFill>
                    <a:latin typeface="Times New Roman" pitchFamily="18" charset="0"/>
                    <a:ea typeface="標楷體" pitchFamily="65" charset="-120"/>
                  </a:rPr>
                  <a:t>、</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e>
                    </m:d>
                  </m:oMath>
                </a14:m>
                <a:r>
                  <a:rPr kumimoji="1" lang="zh-TW" altLang="zh-TW" sz="2400" b="0" dirty="0">
                    <a:solidFill>
                      <a:schemeClr val="tx1"/>
                    </a:solidFill>
                    <a:latin typeface="Times New Roman" pitchFamily="18" charset="0"/>
                    <a:ea typeface="標楷體" pitchFamily="65" charset="-120"/>
                  </a:rPr>
                  <a:t>、</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e>
                    </m:d>
                  </m:oMath>
                </a14:m>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等；為了計算</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1</m:t>
                            </m:r>
                          </m:sub>
                        </m:sSub>
                      </m:e>
                    </m:d>
                  </m:oMath>
                </a14:m>
                <a:r>
                  <a:rPr kumimoji="1" lang="zh-TW" altLang="zh-TW" sz="2400" b="0" dirty="0">
                    <a:solidFill>
                      <a:schemeClr val="tx1"/>
                    </a:solidFill>
                    <a:latin typeface="Times New Roman" pitchFamily="18" charset="0"/>
                    <a:ea typeface="標楷體" pitchFamily="65" charset="-120"/>
                  </a:rPr>
                  <a:t>、</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e>
                    </m:d>
                  </m:oMath>
                </a14:m>
                <a:r>
                  <a:rPr kumimoji="1" lang="zh-TW" altLang="zh-TW" sz="2400" b="0" dirty="0">
                    <a:solidFill>
                      <a:schemeClr val="tx1"/>
                    </a:solidFill>
                    <a:latin typeface="Times New Roman" pitchFamily="18" charset="0"/>
                    <a:ea typeface="標楷體" pitchFamily="65" charset="-120"/>
                  </a:rPr>
                  <a:t>、</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e>
                    </m:d>
                  </m:oMath>
                </a14:m>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等數</a:t>
                </a:r>
                <a:r>
                  <a:rPr kumimoji="1" lang="zh-TW" altLang="en-US" sz="2400" b="0" dirty="0">
                    <a:solidFill>
                      <a:schemeClr val="tx1"/>
                    </a:solidFill>
                    <a:latin typeface="Times New Roman" pitchFamily="18" charset="0"/>
                    <a:ea typeface="標楷體" pitchFamily="65" charset="-120"/>
                  </a:rPr>
                  <a:t>。</a:t>
                </a:r>
                <a:endParaRPr kumimoji="1" lang="zh-TW" altLang="zh-TW"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t="-1088" r="-11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47822011"/>
      </p:ext>
    </p:extLst>
  </p:cSld>
  <p:clrMapOvr>
    <a:masterClrMapping/>
  </p:clrMapOvr>
  <p:transition advClick="0">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14:m>
                  <m:oMath xmlns:m="http://schemas.openxmlformats.org/officeDocument/2006/math">
                    <m:r>
                      <m:rPr>
                        <m:sty m:val="p"/>
                      </m:rPr>
                      <a:rPr lang="en-US" altLang="zh-TW">
                        <a:latin typeface="Cambria Math"/>
                      </a:rPr>
                      <m:t>sigmoid</m:t>
                    </m:r>
                  </m:oMath>
                </a14:m>
                <a:r>
                  <a:rPr lang="zh-TW" altLang="zh-TW" dirty="0"/>
                  <a:t>函數與其微分後</a:t>
                </a:r>
                <a:endParaRPr lang="zh-TW" altLang="en-US" dirty="0"/>
              </a:p>
              <a:p>
                <a:endParaRPr lang="zh-TW" altLang="en-US"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t="-10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971600" y="1844823"/>
                <a:ext cx="2421432"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a:latin typeface="Cambria Math"/>
                        </a:rPr>
                        <m:t>sigmoid</m:t>
                      </m:r>
                      <m:d>
                        <m:dPr>
                          <m:ctrlPr>
                            <a:rPr lang="zh-TW" altLang="zh-TW" i="1">
                              <a:latin typeface="Cambria Math" panose="02040503050406030204" pitchFamily="18" charset="0"/>
                            </a:rPr>
                          </m:ctrlPr>
                        </m:dPr>
                        <m:e>
                          <m:r>
                            <a:rPr lang="en-US" altLang="zh-TW" i="1">
                              <a:latin typeface="Cambria Math"/>
                            </a:rPr>
                            <m:t>𝑥</m:t>
                          </m:r>
                        </m:e>
                      </m:d>
                      <m:r>
                        <a:rPr lang="en-US" altLang="zh-TW">
                          <a:latin typeface="Cambria Math"/>
                        </a:rPr>
                        <m:t>=</m:t>
                      </m:r>
                      <m:f>
                        <m:fPr>
                          <m:ctrlPr>
                            <a:rPr lang="zh-TW" altLang="zh-TW" i="1">
                              <a:latin typeface="Cambria Math" panose="02040503050406030204" pitchFamily="18" charset="0"/>
                            </a:rPr>
                          </m:ctrlPr>
                        </m:fPr>
                        <m:num>
                          <m:r>
                            <a:rPr lang="en-US" altLang="zh-TW" i="1">
                              <a:latin typeface="Cambria Math"/>
                            </a:rPr>
                            <m:t>1</m:t>
                          </m:r>
                        </m:num>
                        <m:den>
                          <m:r>
                            <a:rPr lang="en-US" altLang="zh-TW" i="1">
                              <a:latin typeface="Cambria Math"/>
                            </a:rPr>
                            <m:t>1+</m:t>
                          </m:r>
                          <m:sSup>
                            <m:sSupPr>
                              <m:ctrlPr>
                                <a:rPr lang="zh-TW" altLang="zh-TW" i="1">
                                  <a:latin typeface="Cambria Math" panose="02040503050406030204" pitchFamily="18" charset="0"/>
                                </a:rPr>
                              </m:ctrlPr>
                            </m:sSupPr>
                            <m:e>
                              <m:r>
                                <a:rPr lang="en-US" altLang="zh-TW" i="1">
                                  <a:latin typeface="Cambria Math"/>
                                </a:rPr>
                                <m:t>𝑒</m:t>
                              </m:r>
                            </m:e>
                            <m:sup>
                              <m:r>
                                <a:rPr lang="en-US" altLang="zh-TW" i="1">
                                  <a:latin typeface="Cambria Math"/>
                                </a:rPr>
                                <m:t>−</m:t>
                              </m:r>
                              <m:r>
                                <a:rPr lang="en-US" altLang="zh-TW" i="1">
                                  <a:latin typeface="Cambria Math"/>
                                </a:rPr>
                                <m:t>𝑥</m:t>
                              </m:r>
                            </m:sup>
                          </m:sSup>
                        </m:den>
                      </m:f>
                    </m:oMath>
                  </m:oMathPara>
                </a14:m>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971600" y="1844823"/>
                <a:ext cx="2421432" cy="617348"/>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067944" y="1772816"/>
                <a:ext cx="3962944"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TW" altLang="zh-TW" i="1">
                              <a:latin typeface="Cambria Math" panose="02040503050406030204" pitchFamily="18" charset="0"/>
                            </a:rPr>
                          </m:ctrlPr>
                        </m:sSupPr>
                        <m:e>
                          <m:r>
                            <m:rPr>
                              <m:sty m:val="p"/>
                            </m:rPr>
                            <a:rPr lang="en-US" altLang="zh-TW">
                              <a:latin typeface="Cambria Math"/>
                            </a:rPr>
                            <m:t>sigmoid</m:t>
                          </m:r>
                        </m:e>
                        <m:sup>
                          <m:r>
                            <a:rPr lang="en-US" altLang="zh-TW" i="1">
                              <a:latin typeface="Cambria Math"/>
                            </a:rPr>
                            <m:t>′</m:t>
                          </m:r>
                        </m:sup>
                      </m:sSup>
                      <m:d>
                        <m:dPr>
                          <m:ctrlPr>
                            <a:rPr lang="zh-TW" altLang="zh-TW" i="1">
                              <a:latin typeface="Cambria Math" panose="02040503050406030204" pitchFamily="18" charset="0"/>
                            </a:rPr>
                          </m:ctrlPr>
                        </m:dPr>
                        <m:e>
                          <m:r>
                            <a:rPr lang="en-US" altLang="zh-TW" i="1">
                              <a:latin typeface="Cambria Math"/>
                            </a:rPr>
                            <m:t>𝑥</m:t>
                          </m:r>
                        </m:e>
                      </m:d>
                      <m:r>
                        <a:rPr lang="en-US" altLang="zh-TW" i="1">
                          <a:latin typeface="Cambria Math"/>
                        </a:rPr>
                        <m:t>=</m:t>
                      </m:r>
                      <m:d>
                        <m:dPr>
                          <m:ctrlPr>
                            <a:rPr lang="zh-TW" altLang="zh-TW" i="1">
                              <a:latin typeface="Cambria Math" panose="02040503050406030204" pitchFamily="18" charset="0"/>
                            </a:rPr>
                          </m:ctrlPr>
                        </m:dPr>
                        <m:e>
                          <m:r>
                            <a:rPr lang="en-US" altLang="zh-TW" i="1">
                              <a:latin typeface="Cambria Math"/>
                            </a:rPr>
                            <m:t>1−</m:t>
                          </m:r>
                          <m:f>
                            <m:fPr>
                              <m:ctrlPr>
                                <a:rPr lang="zh-TW" altLang="zh-TW" i="1">
                                  <a:latin typeface="Cambria Math" panose="02040503050406030204" pitchFamily="18" charset="0"/>
                                </a:rPr>
                              </m:ctrlPr>
                            </m:fPr>
                            <m:num>
                              <m:r>
                                <a:rPr lang="en-US" altLang="zh-TW" i="1">
                                  <a:latin typeface="Cambria Math"/>
                                </a:rPr>
                                <m:t>1</m:t>
                              </m:r>
                            </m:num>
                            <m:den>
                              <m:r>
                                <a:rPr lang="en-US" altLang="zh-TW" i="1">
                                  <a:latin typeface="Cambria Math"/>
                                </a:rPr>
                                <m:t>1+</m:t>
                              </m:r>
                              <m:sSup>
                                <m:sSupPr>
                                  <m:ctrlPr>
                                    <a:rPr lang="zh-TW" altLang="zh-TW" i="1">
                                      <a:latin typeface="Cambria Math" panose="02040503050406030204" pitchFamily="18" charset="0"/>
                                    </a:rPr>
                                  </m:ctrlPr>
                                </m:sSupPr>
                                <m:e>
                                  <m:r>
                                    <a:rPr lang="en-US" altLang="zh-TW" i="1">
                                      <a:latin typeface="Cambria Math"/>
                                    </a:rPr>
                                    <m:t>𝑒</m:t>
                                  </m:r>
                                </m:e>
                                <m:sup>
                                  <m:r>
                                    <a:rPr lang="en-US" altLang="zh-TW" i="1">
                                      <a:latin typeface="Cambria Math"/>
                                    </a:rPr>
                                    <m:t>−</m:t>
                                  </m:r>
                                  <m:r>
                                    <a:rPr lang="en-US" altLang="zh-TW" i="1">
                                      <a:latin typeface="Cambria Math"/>
                                    </a:rPr>
                                    <m:t>𝑥</m:t>
                                  </m:r>
                                </m:sup>
                              </m:sSup>
                            </m:den>
                          </m:f>
                        </m:e>
                      </m:d>
                      <m:f>
                        <m:fPr>
                          <m:ctrlPr>
                            <a:rPr lang="zh-TW" altLang="zh-TW" i="1">
                              <a:latin typeface="Cambria Math" panose="02040503050406030204" pitchFamily="18" charset="0"/>
                            </a:rPr>
                          </m:ctrlPr>
                        </m:fPr>
                        <m:num>
                          <m:r>
                            <a:rPr lang="en-US" altLang="zh-TW" i="1">
                              <a:latin typeface="Cambria Math"/>
                            </a:rPr>
                            <m:t>1</m:t>
                          </m:r>
                        </m:num>
                        <m:den>
                          <m:r>
                            <a:rPr lang="en-US" altLang="zh-TW" i="1">
                              <a:latin typeface="Cambria Math"/>
                            </a:rPr>
                            <m:t>1+</m:t>
                          </m:r>
                          <m:sSup>
                            <m:sSupPr>
                              <m:ctrlPr>
                                <a:rPr lang="zh-TW" altLang="zh-TW" i="1">
                                  <a:latin typeface="Cambria Math" panose="02040503050406030204" pitchFamily="18" charset="0"/>
                                </a:rPr>
                              </m:ctrlPr>
                            </m:sSupPr>
                            <m:e>
                              <m:r>
                                <a:rPr lang="en-US" altLang="zh-TW" i="1">
                                  <a:latin typeface="Cambria Math"/>
                                </a:rPr>
                                <m:t>𝑒</m:t>
                              </m:r>
                            </m:e>
                            <m:sup>
                              <m:r>
                                <a:rPr lang="en-US" altLang="zh-TW" i="1">
                                  <a:latin typeface="Cambria Math"/>
                                </a:rPr>
                                <m:t>−</m:t>
                              </m:r>
                              <m:r>
                                <a:rPr lang="en-US" altLang="zh-TW" i="1">
                                  <a:latin typeface="Cambria Math"/>
                                </a:rPr>
                                <m:t>𝑥</m:t>
                              </m:r>
                            </m:sup>
                          </m:sSup>
                        </m:den>
                      </m:f>
                    </m:oMath>
                  </m:oMathPara>
                </a14:m>
                <a:endParaRPr lang="zh-TW"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067944" y="1772816"/>
                <a:ext cx="3962944" cy="714683"/>
              </a:xfrm>
              <a:prstGeom prst="rect">
                <a:avLst/>
              </a:prstGeom>
              <a:blipFill rotWithShape="0">
                <a:blip r:embed="rId4"/>
                <a:stretch>
                  <a:fillRect/>
                </a:stretch>
              </a:blipFill>
            </p:spPr>
            <p:txBody>
              <a:bodyPr/>
              <a:lstStyle/>
              <a:p>
                <a:r>
                  <a:rPr lang="zh-TW" altLang="en-US">
                    <a:noFill/>
                  </a:rPr>
                  <a:t> </a:t>
                </a:r>
              </a:p>
            </p:txBody>
          </p:sp>
        </mc:Fallback>
      </mc:AlternateContent>
      <p:sp>
        <p:nvSpPr>
          <p:cNvPr id="7" name="向右箭號 6"/>
          <p:cNvSpPr/>
          <p:nvPr/>
        </p:nvSpPr>
        <p:spPr>
          <a:xfrm>
            <a:off x="3564509" y="1952835"/>
            <a:ext cx="455917" cy="3549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8" name="圖片 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43976" y="2361365"/>
            <a:ext cx="5144603" cy="4155329"/>
          </a:xfrm>
          <a:prstGeom prst="rect">
            <a:avLst/>
          </a:prstGeom>
        </p:spPr>
      </p:pic>
    </p:spTree>
    <p:extLst>
      <p:ext uri="{BB962C8B-B14F-4D97-AF65-F5344CB8AC3E}">
        <p14:creationId xmlns:p14="http://schemas.microsoft.com/office/powerpoint/2010/main" val="2007134402"/>
      </p:ext>
    </p:extLst>
  </p:cSld>
  <p:clrMapOvr>
    <a:masterClrMapping/>
  </p:clrMapOvr>
  <p:transition advClick="0">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t="-1088" r="-1180"/>
            </a:stretch>
          </a:blipFill>
        </p:spPr>
        <p:txBody>
          <a:bodyPr/>
          <a:lstStyle/>
          <a:p>
            <a:r>
              <a:rPr lang="zh-TW" altLang="en-US">
                <a:noFill/>
              </a:rPr>
              <a:t> </a:t>
            </a:r>
          </a:p>
        </p:txBody>
      </p:sp>
      <p:pic>
        <p:nvPicPr>
          <p:cNvPr id="4" name="圖片 3"/>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57686" y="3286124"/>
            <a:ext cx="4626514" cy="3168352"/>
          </a:xfrm>
          <a:prstGeom prst="rect">
            <a:avLst/>
          </a:prstGeom>
        </p:spPr>
      </p:pic>
      <p:sp>
        <p:nvSpPr>
          <p:cNvPr id="5" name="標題 4"/>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092741503"/>
      </p:ext>
    </p:extLst>
  </p:cSld>
  <p:clrMapOvr>
    <a:masterClrMapping/>
  </p:clrMapOvr>
  <p:transition advClick="0">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梯度消失</a:t>
            </a:r>
          </a:p>
          <a:p>
            <a:endParaRPr lang="zh-TW" altLang="en-US" dirty="0"/>
          </a:p>
        </p:txBody>
      </p:sp>
      <p:pic>
        <p:nvPicPr>
          <p:cNvPr id="6" name="圖片 5"/>
          <p:cNvPicPr>
            <a:picLocks noChangeAspect="1"/>
          </p:cNvPicPr>
          <p:nvPr/>
        </p:nvPicPr>
        <p:blipFill>
          <a:blip r:embed="rId2" cstate="print">
            <a:clrChange>
              <a:clrFrom>
                <a:srgbClr val="F9F8FD"/>
              </a:clrFrom>
              <a:clrTo>
                <a:srgbClr val="F9F8FD">
                  <a:alpha val="0"/>
                </a:srgbClr>
              </a:clrTo>
            </a:clrChange>
            <a:extLst>
              <a:ext uri="{28A0092B-C50C-407E-A947-70E740481C1C}">
                <a14:useLocalDpi xmlns:a14="http://schemas.microsoft.com/office/drawing/2010/main" val="0"/>
              </a:ext>
            </a:extLst>
          </a:blip>
          <a:stretch>
            <a:fillRect/>
          </a:stretch>
        </p:blipFill>
        <p:spPr>
          <a:xfrm>
            <a:off x="2143108" y="3857628"/>
            <a:ext cx="4357718" cy="2216407"/>
          </a:xfrm>
          <a:prstGeom prst="rect">
            <a:avLst/>
          </a:prstGeom>
        </p:spPr>
      </p:pic>
      <p:pic>
        <p:nvPicPr>
          <p:cNvPr id="7" name="圖片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8794" y="2143116"/>
            <a:ext cx="4703694" cy="1643025"/>
          </a:xfrm>
          <a:prstGeom prst="rect">
            <a:avLst/>
          </a:prstGeom>
        </p:spPr>
      </p:pic>
    </p:spTree>
    <p:extLst>
      <p:ext uri="{BB962C8B-B14F-4D97-AF65-F5344CB8AC3E}">
        <p14:creationId xmlns:p14="http://schemas.microsoft.com/office/powerpoint/2010/main" val="428089784"/>
      </p:ext>
    </p:extLst>
  </p:cSld>
  <p:clrMapOvr>
    <a:masterClrMapping/>
  </p:clrMapOvr>
  <p:transition advClick="0">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en-US" altLang="zh-TW" dirty="0" err="1"/>
              <a:t>ReLU</a:t>
            </a:r>
            <a:r>
              <a:rPr lang="zh-TW" altLang="zh-TW" dirty="0"/>
              <a:t>函數</a:t>
            </a:r>
            <a:endParaRPr lang="zh-TW" altLang="en-US" dirty="0"/>
          </a:p>
          <a:p>
            <a:endParaRPr lang="zh-TW" altLang="en-US" dirty="0"/>
          </a:p>
        </p:txBody>
      </p:sp>
      <mc:AlternateContent xmlns:mc="http://schemas.openxmlformats.org/markup-compatibility/2006" xmlns:a14="http://schemas.microsoft.com/office/drawing/2010/main">
        <mc:Choice Requires="a14">
          <p:sp>
            <p:nvSpPr>
              <p:cNvPr id="4" name="矩形 3"/>
              <p:cNvSpPr/>
              <p:nvPr/>
            </p:nvSpPr>
            <p:spPr>
              <a:xfrm>
                <a:off x="2827750" y="1481293"/>
                <a:ext cx="2967800"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2000">
                          <a:latin typeface="Cambria Math"/>
                        </a:rPr>
                        <m:t>ReLU</m:t>
                      </m:r>
                      <m:d>
                        <m:dPr>
                          <m:ctrlPr>
                            <a:rPr lang="zh-TW" altLang="zh-TW" sz="2000" i="1">
                              <a:latin typeface="Cambria Math" panose="02040503050406030204" pitchFamily="18" charset="0"/>
                            </a:rPr>
                          </m:ctrlPr>
                        </m:dPr>
                        <m:e>
                          <m:r>
                            <a:rPr lang="en-US" altLang="zh-TW" sz="2000" i="1">
                              <a:latin typeface="Cambria Math"/>
                            </a:rPr>
                            <m:t>𝑧</m:t>
                          </m:r>
                        </m:e>
                      </m:d>
                      <m:r>
                        <a:rPr lang="en-US" altLang="zh-TW" sz="2000" i="1">
                          <a:latin typeface="Cambria Math"/>
                        </a:rPr>
                        <m:t>= </m:t>
                      </m:r>
                      <m:d>
                        <m:dPr>
                          <m:begChr m:val="{"/>
                          <m:endChr m:val=""/>
                          <m:ctrlPr>
                            <a:rPr lang="zh-TW" altLang="zh-TW" sz="2000" i="1">
                              <a:latin typeface="Cambria Math" panose="02040503050406030204" pitchFamily="18" charset="0"/>
                            </a:rPr>
                          </m:ctrlPr>
                        </m:dPr>
                        <m:e>
                          <m:eqArr>
                            <m:eqArrPr>
                              <m:ctrlPr>
                                <a:rPr lang="zh-TW" altLang="zh-TW" sz="2000" i="1">
                                  <a:latin typeface="Cambria Math" panose="02040503050406030204" pitchFamily="18" charset="0"/>
                                </a:rPr>
                              </m:ctrlPr>
                            </m:eqArrPr>
                            <m:e>
                              <m:r>
                                <a:rPr lang="en-US" altLang="zh-TW" sz="2000" i="1">
                                  <a:latin typeface="Cambria Math"/>
                                </a:rPr>
                                <m:t>0 </m:t>
                              </m:r>
                              <m:r>
                                <m:rPr>
                                  <m:sty m:val="p"/>
                                </m:rPr>
                                <a:rPr lang="en-US" altLang="zh-TW" sz="2000" i="0">
                                  <a:latin typeface="Cambria Math"/>
                                </a:rPr>
                                <m:t>for</m:t>
                              </m:r>
                              <m:r>
                                <a:rPr lang="en-US" altLang="zh-TW" sz="2000" i="0">
                                  <a:latin typeface="Cambria Math"/>
                                </a:rPr>
                                <m:t> </m:t>
                              </m:r>
                              <m:r>
                                <a:rPr lang="en-US" altLang="zh-TW" sz="2000" i="1">
                                  <a:latin typeface="Cambria Math"/>
                                </a:rPr>
                                <m:t>𝑧</m:t>
                              </m:r>
                              <m:r>
                                <a:rPr lang="en-US" altLang="zh-TW" sz="2000" i="1">
                                  <a:latin typeface="Cambria Math"/>
                                </a:rPr>
                                <m:t>≤0</m:t>
                              </m:r>
                            </m:e>
                            <m:e>
                              <m:r>
                                <a:rPr lang="en-US" altLang="zh-TW" sz="2000" i="1">
                                  <a:latin typeface="Cambria Math"/>
                                </a:rPr>
                                <m:t>𝑧</m:t>
                              </m:r>
                              <m:r>
                                <a:rPr lang="en-US" altLang="zh-TW" sz="2000" i="1">
                                  <a:latin typeface="Cambria Math"/>
                                </a:rPr>
                                <m:t> </m:t>
                              </m:r>
                              <m:r>
                                <m:rPr>
                                  <m:sty m:val="p"/>
                                </m:rPr>
                                <a:rPr lang="en-US" altLang="zh-TW" sz="2000" i="0">
                                  <a:latin typeface="Cambria Math"/>
                                </a:rPr>
                                <m:t>for</m:t>
                              </m:r>
                              <m:r>
                                <a:rPr lang="en-US" altLang="zh-TW" sz="2000" i="1">
                                  <a:latin typeface="Cambria Math"/>
                                </a:rPr>
                                <m:t> </m:t>
                              </m:r>
                              <m:r>
                                <a:rPr lang="en-US" altLang="zh-TW" sz="2000" i="1">
                                  <a:latin typeface="Cambria Math"/>
                                </a:rPr>
                                <m:t>𝑧</m:t>
                              </m:r>
                              <m:r>
                                <a:rPr lang="en-US" altLang="zh-TW" sz="2000" i="1">
                                  <a:latin typeface="Cambria Math"/>
                                </a:rPr>
                                <m:t>&gt;0</m:t>
                              </m:r>
                            </m:e>
                          </m:eqArr>
                        </m:e>
                      </m:d>
                    </m:oMath>
                  </m:oMathPara>
                </a14:m>
                <a:endParaRPr lang="zh-TW" altLang="en-US" sz="2000" dirty="0"/>
              </a:p>
            </p:txBody>
          </p:sp>
        </mc:Choice>
        <mc:Fallback xmlns="">
          <p:sp>
            <p:nvSpPr>
              <p:cNvPr id="4" name="矩形 3"/>
              <p:cNvSpPr>
                <a:spLocks noRot="1" noChangeAspect="1" noMove="1" noResize="1" noEditPoints="1" noAdjustHandles="1" noChangeArrowheads="1" noChangeShapeType="1" noTextEdit="1"/>
              </p:cNvSpPr>
              <p:nvPr/>
            </p:nvSpPr>
            <p:spPr>
              <a:xfrm>
                <a:off x="2827750" y="1481293"/>
                <a:ext cx="2967800" cy="778868"/>
              </a:xfrm>
              <a:prstGeom prst="rect">
                <a:avLst/>
              </a:prstGeom>
              <a:blipFill rotWithShape="0">
                <a:blip r:embed="rId2"/>
                <a:stretch>
                  <a:fillRect/>
                </a:stretch>
              </a:blipFill>
            </p:spPr>
            <p:txBody>
              <a:bodyPr/>
              <a:lstStyle/>
              <a:p>
                <a:r>
                  <a:rPr lang="zh-TW" altLang="en-US">
                    <a:noFill/>
                  </a:rPr>
                  <a:t> </a:t>
                </a:r>
              </a:p>
            </p:txBody>
          </p:sp>
        </mc:Fallback>
      </mc:AlternateContent>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2372663"/>
            <a:ext cx="5137108" cy="4080525"/>
          </a:xfrm>
          <a:prstGeom prst="rect">
            <a:avLst/>
          </a:prstGeom>
        </p:spPr>
      </p:pic>
    </p:spTree>
    <p:extLst>
      <p:ext uri="{BB962C8B-B14F-4D97-AF65-F5344CB8AC3E}">
        <p14:creationId xmlns:p14="http://schemas.microsoft.com/office/powerpoint/2010/main" val="911583876"/>
      </p:ext>
    </p:extLst>
  </p:cSld>
  <p:clrMapOvr>
    <a:masterClrMapping/>
  </p:clrMapOvr>
  <p:transition advClick="0">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微分後的</a:t>
            </a:r>
            <a:r>
              <a:rPr lang="en-US" altLang="zh-TW" dirty="0" err="1"/>
              <a:t>ReLU</a:t>
            </a:r>
            <a:r>
              <a:rPr lang="zh-TW" altLang="en-US" dirty="0"/>
              <a:t>函數</a:t>
            </a:r>
          </a:p>
          <a:p>
            <a:endParaRPr lang="zh-TW" altLang="en-US" dirty="0"/>
          </a:p>
        </p:txBody>
      </p:sp>
      <mc:AlternateContent xmlns:mc="http://schemas.openxmlformats.org/markup-compatibility/2006" xmlns:a14="http://schemas.microsoft.com/office/drawing/2010/main">
        <mc:Choice Requires="a14">
          <p:sp>
            <p:nvSpPr>
              <p:cNvPr id="4" name="矩形 3"/>
              <p:cNvSpPr/>
              <p:nvPr/>
            </p:nvSpPr>
            <p:spPr>
              <a:xfrm>
                <a:off x="539552" y="1814464"/>
                <a:ext cx="2768515"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TW" altLang="zh-TW" i="1">
                              <a:latin typeface="Cambria Math" panose="02040503050406030204" pitchFamily="18" charset="0"/>
                            </a:rPr>
                          </m:ctrlPr>
                        </m:sSupPr>
                        <m:e>
                          <m:r>
                            <m:rPr>
                              <m:sty m:val="p"/>
                            </m:rPr>
                            <a:rPr lang="en-US" altLang="zh-TW">
                              <a:latin typeface="Cambria Math" panose="02040503050406030204" pitchFamily="18" charset="0"/>
                            </a:rPr>
                            <m:t>ReLU</m:t>
                          </m:r>
                        </m:e>
                        <m:sup>
                          <m:r>
                            <a:rPr lang="en-US" altLang="zh-TW" i="1">
                              <a:latin typeface="Cambria Math"/>
                            </a:rPr>
                            <m:t>′</m:t>
                          </m:r>
                        </m:sup>
                      </m:sSup>
                      <m:d>
                        <m:dPr>
                          <m:ctrlPr>
                            <a:rPr lang="zh-TW" altLang="zh-TW" i="1">
                              <a:latin typeface="Cambria Math" panose="02040503050406030204" pitchFamily="18" charset="0"/>
                            </a:rPr>
                          </m:ctrlPr>
                        </m:dPr>
                        <m:e>
                          <m:r>
                            <a:rPr lang="en-US" altLang="zh-TW" i="1">
                              <a:latin typeface="Cambria Math"/>
                            </a:rPr>
                            <m:t>𝑧</m:t>
                          </m:r>
                        </m:e>
                      </m:d>
                      <m:r>
                        <a:rPr lang="en-US" altLang="zh-TW" i="1">
                          <a:latin typeface="Cambria Math"/>
                        </a:rPr>
                        <m:t>= </m:t>
                      </m:r>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i="1">
                                  <a:latin typeface="Cambria Math"/>
                                </a:rPr>
                                <m:t>0 </m:t>
                              </m:r>
                              <m:r>
                                <m:rPr>
                                  <m:sty m:val="p"/>
                                </m:rPr>
                                <a:rPr lang="en-US" altLang="zh-TW" i="0">
                                  <a:latin typeface="Cambria Math"/>
                                </a:rPr>
                                <m:t>for</m:t>
                              </m:r>
                              <m:r>
                                <a:rPr lang="en-US" altLang="zh-TW" i="1">
                                  <a:latin typeface="Cambria Math"/>
                                </a:rPr>
                                <m:t> </m:t>
                              </m:r>
                              <m:r>
                                <a:rPr lang="en-US" altLang="zh-TW" i="1">
                                  <a:latin typeface="Cambria Math"/>
                                </a:rPr>
                                <m:t>𝑧</m:t>
                              </m:r>
                              <m:r>
                                <a:rPr lang="en-US" altLang="zh-TW" i="1">
                                  <a:latin typeface="Cambria Math"/>
                                </a:rPr>
                                <m:t>≤0</m:t>
                              </m:r>
                            </m:e>
                            <m:e>
                              <m:r>
                                <a:rPr lang="en-US" altLang="zh-TW" i="1">
                                  <a:latin typeface="Cambria Math"/>
                                </a:rPr>
                                <m:t>1 </m:t>
                              </m:r>
                              <m:r>
                                <m:rPr>
                                  <m:sty m:val="p"/>
                                </m:rPr>
                                <a:rPr lang="en-US" altLang="zh-TW" i="0">
                                  <a:latin typeface="Cambria Math"/>
                                </a:rPr>
                                <m:t>for</m:t>
                              </m:r>
                              <m:r>
                                <a:rPr lang="en-US" altLang="zh-TW" i="1">
                                  <a:latin typeface="Cambria Math"/>
                                </a:rPr>
                                <m:t> </m:t>
                              </m:r>
                              <m:r>
                                <a:rPr lang="en-US" altLang="zh-TW" i="1">
                                  <a:latin typeface="Cambria Math"/>
                                </a:rPr>
                                <m:t>𝑧</m:t>
                              </m:r>
                              <m:r>
                                <a:rPr lang="en-US" altLang="zh-TW" i="1">
                                  <a:latin typeface="Cambria Math"/>
                                </a:rPr>
                                <m:t>&gt;0</m:t>
                              </m:r>
                            </m:e>
                          </m:eqArr>
                        </m:e>
                      </m:d>
                    </m:oMath>
                  </m:oMathPara>
                </a14:m>
                <a:endParaRPr lang="zh-TW"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39552" y="1814464"/>
                <a:ext cx="2768515" cy="710194"/>
              </a:xfrm>
              <a:prstGeom prst="rect">
                <a:avLst/>
              </a:prstGeom>
              <a:blipFill rotWithShape="0">
                <a:blip r:embed="rId2"/>
                <a:stretch>
                  <a:fillRect/>
                </a:stretch>
              </a:blipFill>
            </p:spPr>
            <p:txBody>
              <a:bodyPr/>
              <a:lstStyle/>
              <a:p>
                <a:r>
                  <a:rPr lang="zh-TW" altLang="en-US">
                    <a:noFill/>
                  </a:rPr>
                  <a:t> </a:t>
                </a:r>
              </a:p>
            </p:txBody>
          </p:sp>
        </mc:Fallback>
      </mc:AlternateContent>
      <p:pic>
        <p:nvPicPr>
          <p:cNvPr id="6" name="圖片 5"/>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123728" y="2496361"/>
            <a:ext cx="5022107" cy="3931732"/>
          </a:xfrm>
          <a:prstGeom prst="rect">
            <a:avLst/>
          </a:prstGeom>
        </p:spPr>
      </p:pic>
    </p:spTree>
    <p:extLst>
      <p:ext uri="{BB962C8B-B14F-4D97-AF65-F5344CB8AC3E}">
        <p14:creationId xmlns:p14="http://schemas.microsoft.com/office/powerpoint/2010/main" val="4051442082"/>
      </p:ext>
    </p:extLst>
  </p:cSld>
  <p:clrMapOvr>
    <a:masterClrMapping/>
  </p:clrMapOvr>
  <p:transition advClick="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marL="0" indent="0">
                  <a:buNone/>
                </a:pPr>
                <a:r>
                  <a:rPr lang="en-US" altLang="zh-TW" dirty="0" err="1"/>
                  <a:t>Tanh</a:t>
                </a:r>
                <a:r>
                  <a:rPr lang="zh-TW" altLang="en-US" dirty="0"/>
                  <a:t>函數</a:t>
                </a:r>
              </a:p>
              <a:p>
                <a:pPr marL="0" indent="0">
                  <a:buNone/>
                </a:pPr>
                <a:r>
                  <a:rPr kumimoji="1" lang="en-US" altLang="zh-TW" sz="2400" b="0" dirty="0" err="1">
                    <a:solidFill>
                      <a:schemeClr val="tx1"/>
                    </a:solidFill>
                    <a:latin typeface="Times New Roman" pitchFamily="18" charset="0"/>
                    <a:ea typeface="標楷體" pitchFamily="65" charset="-120"/>
                  </a:rPr>
                  <a:t>tanh</a:t>
                </a:r>
                <a:r>
                  <a:rPr kumimoji="1" lang="en-US" altLang="zh-TW" sz="2400" b="0" dirty="0">
                    <a:solidFill>
                      <a:schemeClr val="tx1"/>
                    </a:solidFill>
                    <a:latin typeface="Times New Roman" pitchFamily="18" charset="0"/>
                    <a:ea typeface="標楷體" pitchFamily="65" charset="-120"/>
                  </a:rPr>
                  <a:t>(</a:t>
                </a:r>
                <a:r>
                  <a:rPr kumimoji="1" lang="en-US" altLang="zh-TW" sz="2400" b="0" i="1" dirty="0">
                    <a:solidFill>
                      <a:schemeClr val="tx1"/>
                    </a:solidFill>
                    <a:latin typeface="Times New Roman" pitchFamily="18" charset="0"/>
                    <a:ea typeface="標楷體" pitchFamily="65" charset="-120"/>
                  </a:rPr>
                  <a:t>x</a:t>
                </a:r>
                <a:r>
                  <a:rPr kumimoji="1" lang="en-US" altLang="zh-TW" sz="2400" b="0" dirty="0">
                    <a:solidFill>
                      <a:schemeClr val="tx1"/>
                    </a:solidFill>
                    <a:latin typeface="Times New Roman" pitchFamily="18" charset="0"/>
                    <a:ea typeface="標楷體" pitchFamily="65" charset="-120"/>
                  </a:rPr>
                  <a:t>)=</a:t>
                </a:r>
                <a14:m>
                  <m:oMath xmlns:m="http://schemas.openxmlformats.org/officeDocument/2006/math">
                    <m:f>
                      <m:fPr>
                        <m:ctrlPr>
                          <a:rPr kumimoji="1" lang="en-US"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𝑒</m:t>
                        </m:r>
                        <m:r>
                          <a:rPr kumimoji="1" lang="en-US" altLang="zh-TW" sz="2400" b="0" baseline="-25000">
                            <a:solidFill>
                              <a:schemeClr val="tx1"/>
                            </a:solidFill>
                            <a:latin typeface="Cambria Math" panose="02040503050406030204" pitchFamily="18" charset="0"/>
                            <a:ea typeface="標楷體" pitchFamily="65" charset="-120"/>
                          </a:rPr>
                          <m:t>𝑥</m:t>
                        </m:r>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𝑒</m:t>
                        </m:r>
                        <m:r>
                          <a:rPr kumimoji="1" lang="en-US" altLang="zh-TW" sz="2400" b="0" baseline="30000">
                            <a:solidFill>
                              <a:schemeClr val="tx1"/>
                            </a:solidFill>
                            <a:latin typeface="Cambria Math" panose="02040503050406030204" pitchFamily="18" charset="0"/>
                            <a:ea typeface="標楷體" pitchFamily="65" charset="-120"/>
                          </a:rPr>
                          <m:t>−</m:t>
                        </m:r>
                        <m:r>
                          <a:rPr kumimoji="1" lang="en-US" altLang="zh-TW" sz="2400" b="0" baseline="30000">
                            <a:solidFill>
                              <a:schemeClr val="tx1"/>
                            </a:solidFill>
                            <a:latin typeface="Cambria Math" panose="02040503050406030204" pitchFamily="18" charset="0"/>
                            <a:ea typeface="標楷體" pitchFamily="65" charset="-120"/>
                          </a:rPr>
                          <m:t>𝑥</m:t>
                        </m:r>
                      </m:num>
                      <m:den>
                        <m:r>
                          <a:rPr kumimoji="1" lang="en-US" altLang="zh-TW" sz="2400" b="0">
                            <a:solidFill>
                              <a:schemeClr val="tx1"/>
                            </a:solidFill>
                            <a:latin typeface="Cambria Math" panose="02040503050406030204" pitchFamily="18" charset="0"/>
                            <a:ea typeface="標楷體" pitchFamily="65" charset="-120"/>
                          </a:rPr>
                          <m:t>𝑒</m:t>
                        </m:r>
                        <m:r>
                          <a:rPr kumimoji="1" lang="en-US" altLang="zh-TW" sz="2400" b="0" baseline="-25000">
                            <a:solidFill>
                              <a:schemeClr val="tx1"/>
                            </a:solidFill>
                            <a:latin typeface="Cambria Math" panose="02040503050406030204" pitchFamily="18" charset="0"/>
                            <a:ea typeface="標楷體" pitchFamily="65" charset="-120"/>
                          </a:rPr>
                          <m:t>𝑥</m:t>
                        </m:r>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𝑒</m:t>
                        </m:r>
                        <m:r>
                          <a:rPr kumimoji="1" lang="en-US" altLang="zh-TW" sz="2400" b="0" baseline="30000">
                            <a:solidFill>
                              <a:schemeClr val="tx1"/>
                            </a:solidFill>
                            <a:latin typeface="Cambria Math" panose="02040503050406030204" pitchFamily="18" charset="0"/>
                            <a:ea typeface="標楷體" pitchFamily="65" charset="-120"/>
                          </a:rPr>
                          <m:t>−</m:t>
                        </m:r>
                        <m:r>
                          <a:rPr kumimoji="1" lang="en-US" altLang="zh-TW" sz="2400" b="0" baseline="30000">
                            <a:solidFill>
                              <a:schemeClr val="tx1"/>
                            </a:solidFill>
                            <a:latin typeface="Cambria Math" panose="02040503050406030204" pitchFamily="18" charset="0"/>
                            <a:ea typeface="標楷體" pitchFamily="65" charset="-120"/>
                          </a:rPr>
                          <m:t>𝑥</m:t>
                        </m:r>
                      </m:den>
                    </m:f>
                  </m:oMath>
                </a14:m>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475" t="-1209"/>
                </a:stretch>
              </a:blipFill>
            </p:spPr>
            <p:txBody>
              <a:bodyPr/>
              <a:lstStyle/>
              <a:p>
                <a:r>
                  <a:rPr lang="zh-TW" altLang="en-US">
                    <a:noFill/>
                  </a:rPr>
                  <a:t> </a:t>
                </a:r>
              </a:p>
            </p:txBody>
          </p:sp>
        </mc:Fallback>
      </mc:AlternateContent>
      <p:pic>
        <p:nvPicPr>
          <p:cNvPr id="4" name="圖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9751" y="1700808"/>
            <a:ext cx="6104161" cy="4630000"/>
          </a:xfrm>
          <a:prstGeom prst="rect">
            <a:avLst/>
          </a:prstGeom>
        </p:spPr>
      </p:pic>
    </p:spTree>
    <p:extLst>
      <p:ext uri="{BB962C8B-B14F-4D97-AF65-F5344CB8AC3E}">
        <p14:creationId xmlns:p14="http://schemas.microsoft.com/office/powerpoint/2010/main" val="2317411456"/>
      </p:ext>
    </p:extLst>
  </p:cSld>
  <p:clrMapOvr>
    <a:masterClrMapping/>
  </p:clrMapOvr>
  <p:transition advClick="0">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標題 2"/>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r>
                        <a:rPr lang="zh-TW" altLang="zh-TW" i="1">
                          <a:latin typeface="Cambria Math"/>
                        </a:rPr>
                        <m:t> </m:t>
                      </m:r>
                    </m:oMath>
                  </m:oMathPara>
                </a14:m>
                <a:endParaRPr lang="zh-TW" altLang="en-US" dirty="0"/>
              </a:p>
            </p:txBody>
          </p:sp>
        </mc:Choice>
        <mc:Fallback xmlns="">
          <p:sp>
            <p:nvSpPr>
              <p:cNvPr id="3" name="標題 2"/>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14:m>
                  <m:oMath xmlns:m="http://schemas.openxmlformats.org/officeDocument/2006/math">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oMath>
                </a14:m>
                <a:r>
                  <a:rPr lang="zh-TW" altLang="zh-TW" dirty="0"/>
                  <a:t>和</a:t>
                </a:r>
                <a14:m>
                  <m:oMath xmlns:m="http://schemas.openxmlformats.org/officeDocument/2006/math">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e>
                    </m:d>
                  </m:oMath>
                </a14:m>
                <a:r>
                  <a:rPr lang="zh-TW" altLang="zh-TW" dirty="0"/>
                  <a:t>的值都等於</a:t>
                </a:r>
                <a:r>
                  <a:rPr lang="en-US" altLang="zh-TW" dirty="0"/>
                  <a:t>1</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正因這樣的特性，使得</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1</m:t>
                            </m:r>
                          </m:sub>
                        </m:sSub>
                      </m:den>
                    </m:f>
                  </m:oMath>
                </a14:m>
                <a:r>
                  <a:rPr kumimoji="1" lang="zh-TW" altLang="zh-TW" sz="2400" b="0" dirty="0">
                    <a:solidFill>
                      <a:schemeClr val="tx1"/>
                    </a:solidFill>
                    <a:latin typeface="Times New Roman" pitchFamily="18" charset="0"/>
                    <a:ea typeface="標楷體" pitchFamily="65" charset="-120"/>
                  </a:rPr>
                  <a:t>不會因為激活函數的設計，而導致</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1</m:t>
                            </m:r>
                          </m:sub>
                        </m:sSub>
                      </m:den>
                    </m:f>
                  </m:oMath>
                </a14:m>
                <a:r>
                  <a:rPr kumimoji="1" lang="zh-TW" altLang="zh-TW" sz="2400" b="0" dirty="0">
                    <a:solidFill>
                      <a:schemeClr val="tx1"/>
                    </a:solidFill>
                    <a:latin typeface="Times New Roman" pitchFamily="18" charset="0"/>
                    <a:ea typeface="標楷體" pitchFamily="65" charset="-120"/>
                  </a:rPr>
                  <a:t>越算越小的狀況，從而避免梯度消失的問題。</a:t>
                </a:r>
              </a:p>
              <a:p>
                <a:endParaRPr lang="zh-TW" altLang="en-US"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3"/>
                <a:stretch>
                  <a:fillRect l="-959" t="-1209" r="-1180"/>
                </a:stretch>
              </a:blipFill>
            </p:spPr>
            <p:txBody>
              <a:bodyPr/>
              <a:lstStyle/>
              <a:p>
                <a:r>
                  <a:rPr lang="zh-TW" altLang="en-US">
                    <a:noFill/>
                  </a:rPr>
                  <a:t> </a:t>
                </a:r>
              </a:p>
            </p:txBody>
          </p:sp>
        </mc:Fallback>
      </mc:AlternateContent>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0232" y="3500438"/>
            <a:ext cx="4735998" cy="1668942"/>
          </a:xfrm>
          <a:prstGeom prst="rect">
            <a:avLst/>
          </a:prstGeom>
        </p:spPr>
      </p:pic>
    </p:spTree>
    <p:extLst>
      <p:ext uri="{BB962C8B-B14F-4D97-AF65-F5344CB8AC3E}">
        <p14:creationId xmlns:p14="http://schemas.microsoft.com/office/powerpoint/2010/main" val="3071784367"/>
      </p:ext>
    </p:extLst>
  </p:cSld>
  <p:clrMapOvr>
    <a:masterClrMapping/>
  </p:clrMapOvr>
  <p:transition advClick="0">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b="1" dirty="0"/>
              <a:t>4-4</a:t>
            </a:r>
            <a:r>
              <a:rPr lang="zh-TW" altLang="en-US" dirty="0"/>
              <a:t>　</a:t>
            </a:r>
            <a:r>
              <a:rPr lang="zh-TW" altLang="zh-TW" b="1" dirty="0"/>
              <a:t>遞歸神經網路</a:t>
            </a:r>
            <a:endParaRPr lang="zh-TW" altLang="en-US" dirty="0"/>
          </a:p>
        </p:txBody>
      </p:sp>
      <p:sp>
        <p:nvSpPr>
          <p:cNvPr id="2" name="內容版面配置區 1"/>
          <p:cNvSpPr>
            <a:spLocks noGrp="1"/>
          </p:cNvSpPr>
          <p:nvPr>
            <p:ph idx="1"/>
          </p:nvPr>
        </p:nvSpPr>
        <p:spPr/>
        <p:txBody>
          <a:bodyPr/>
          <a:lstStyle/>
          <a:p>
            <a:pPr>
              <a:spcBef>
                <a:spcPts val="600"/>
              </a:spcBef>
            </a:pPr>
            <a:r>
              <a:rPr kumimoji="1" lang="zh-TW" altLang="zh-TW" sz="2400" b="0" dirty="0">
                <a:solidFill>
                  <a:schemeClr val="tx1"/>
                </a:solidFill>
                <a:latin typeface="Times New Roman" pitchFamily="18" charset="0"/>
                <a:ea typeface="標楷體" pitchFamily="65" charset="-120"/>
              </a:rPr>
              <a:t>對於語句而言，通常一句話的語意必需仰賴其前後詞，但對於卷積神經網路而言，它並無記憶的特性，無法記住「好」這個字先前出現的字，因此便無法對這兩種不同的輸入做很棒的分類。基於記憶的需求，遞歸神經網路便應運而生了。</a:t>
            </a:r>
          </a:p>
          <a:p>
            <a:endParaRPr lang="zh-TW" altLang="en-US" dirty="0"/>
          </a:p>
        </p:txBody>
      </p:sp>
    </p:spTree>
    <p:extLst>
      <p:ext uri="{BB962C8B-B14F-4D97-AF65-F5344CB8AC3E}">
        <p14:creationId xmlns:p14="http://schemas.microsoft.com/office/powerpoint/2010/main" val="2514929130"/>
      </p:ext>
    </p:extLst>
  </p:cSld>
  <p:clrMapOvr>
    <a:masterClrMapping/>
  </p:clrMapOvr>
  <p:transition advClick="0">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4-4-1</a:t>
            </a:r>
            <a:r>
              <a:rPr lang="zh-TW" altLang="en-US" dirty="0"/>
              <a:t>　自然語言處理問題</a:t>
            </a:r>
          </a:p>
          <a:p>
            <a:pPr>
              <a:spcBef>
                <a:spcPts val="600"/>
              </a:spcBef>
            </a:pPr>
            <a:r>
              <a:rPr kumimoji="1" lang="zh-TW" altLang="en-US" sz="2400" b="0" dirty="0">
                <a:solidFill>
                  <a:schemeClr val="tx1"/>
                </a:solidFill>
                <a:latin typeface="Times New Roman" pitchFamily="18" charset="0"/>
                <a:ea typeface="標楷體" pitchFamily="65" charset="-120"/>
              </a:rPr>
              <a:t>人類的語言相當複雜，即使是很相似的詞句，也可能代表著不同的意思，比方說：「快樂」是正向的，「不快樂」是負向的，「好不快樂」卻又是正向的，因此如果在解決自然語言問題的時候，僅依靠是否看到負向字「不」，就認定這句話代表負向情緒，因此需要考慮到詞彙 的前後關係及順序，才能夠將正確的意思解讀。</a:t>
            </a:r>
          </a:p>
        </p:txBody>
      </p:sp>
    </p:spTree>
    <p:extLst>
      <p:ext uri="{BB962C8B-B14F-4D97-AF65-F5344CB8AC3E}">
        <p14:creationId xmlns:p14="http://schemas.microsoft.com/office/powerpoint/2010/main" val="1612556777"/>
      </p:ext>
    </p:extLst>
  </p:cSld>
  <p:clrMapOvr>
    <a:masterClrMapping/>
  </p:clrMapOvr>
  <p:transition advClick="0">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有記憶與無記憶神經網路的差別</a:t>
            </a:r>
            <a:endParaRPr lang="zh-TW" altLang="en-US" dirty="0"/>
          </a:p>
          <a:p>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2132856"/>
            <a:ext cx="6192688" cy="4012164"/>
          </a:xfrm>
          <a:prstGeom prst="rect">
            <a:avLst/>
          </a:prstGeom>
        </p:spPr>
      </p:pic>
    </p:spTree>
    <p:extLst>
      <p:ext uri="{BB962C8B-B14F-4D97-AF65-F5344CB8AC3E}">
        <p14:creationId xmlns:p14="http://schemas.microsoft.com/office/powerpoint/2010/main" val="3475797963"/>
      </p:ext>
    </p:extLst>
  </p:cSld>
  <p:clrMapOvr>
    <a:masterClrMapping/>
  </p:clrMapOvr>
  <p:transition advClick="0">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4-4-2</a:t>
            </a:r>
            <a:r>
              <a:rPr lang="zh-TW" altLang="en-US" dirty="0"/>
              <a:t>　</a:t>
            </a:r>
            <a:r>
              <a:rPr lang="zh-TW" altLang="zh-TW" dirty="0"/>
              <a:t>遞歸神經網路架構</a:t>
            </a:r>
            <a:endParaRPr lang="zh-TW" altLang="en-US" dirty="0"/>
          </a:p>
          <a:p>
            <a:endParaRPr lang="zh-TW" altLang="en-US" dirty="0"/>
          </a:p>
        </p:txBody>
      </p:sp>
      <p:sp>
        <p:nvSpPr>
          <p:cNvPr id="5" name="內容版面配置區 1"/>
          <p:cNvSpPr txBox="1">
            <a:spLocks/>
          </p:cNvSpPr>
          <p:nvPr/>
        </p:nvSpPr>
        <p:spPr bwMode="auto">
          <a:xfrm>
            <a:off x="179388" y="198908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r>
              <a:rPr lang="zh-TW" altLang="zh-TW" sz="2400" kern="0" dirty="0"/>
              <a:t>遞歸神經</a:t>
            </a:r>
            <a:endParaRPr lang="en-US" altLang="zh-TW" sz="2400" kern="0" dirty="0"/>
          </a:p>
          <a:p>
            <a:pPr marL="0" indent="0">
              <a:buNone/>
            </a:pPr>
            <a:r>
              <a:rPr lang="zh-TW" altLang="en-US" sz="2400" kern="0" dirty="0"/>
              <a:t>   </a:t>
            </a:r>
            <a:r>
              <a:rPr lang="zh-TW" altLang="zh-TW" sz="2400" kern="0" dirty="0"/>
              <a:t>網路概念圖</a:t>
            </a:r>
            <a:endParaRPr lang="zh-TW" altLang="en-US" sz="2400" kern="0" dirty="0"/>
          </a:p>
          <a:p>
            <a:endParaRPr lang="zh-TW" altLang="en-US" kern="0" dirty="0"/>
          </a:p>
        </p:txBody>
      </p:sp>
      <p:pic>
        <p:nvPicPr>
          <p:cNvPr id="7" name="圖片 6"/>
          <p:cNvPicPr>
            <a:picLocks noChangeAspect="1"/>
          </p:cNvPicPr>
          <p:nvPr/>
        </p:nvPicPr>
        <p:blipFill>
          <a:blip r:embed="rId2"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2339752" y="1740315"/>
            <a:ext cx="4579302" cy="4712873"/>
          </a:xfrm>
          <a:prstGeom prst="rect">
            <a:avLst/>
          </a:prstGeom>
        </p:spPr>
      </p:pic>
    </p:spTree>
    <p:extLst>
      <p:ext uri="{BB962C8B-B14F-4D97-AF65-F5344CB8AC3E}">
        <p14:creationId xmlns:p14="http://schemas.microsoft.com/office/powerpoint/2010/main" val="3519706709"/>
      </p:ext>
    </p:extLst>
  </p:cSld>
  <p:clrMapOvr>
    <a:masterClrMapping/>
  </p:clrMapOvr>
  <p:transition advClick="0">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詞彙轉獨熱編碼</a:t>
            </a:r>
            <a:endParaRPr lang="zh-TW" altLang="en-US" dirty="0"/>
          </a:p>
          <a:p>
            <a:endParaRPr lang="zh-TW" altLang="en-US" dirty="0"/>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2060848"/>
            <a:ext cx="6048672" cy="4033223"/>
          </a:xfrm>
          <a:prstGeom prst="rect">
            <a:avLst/>
          </a:prstGeom>
        </p:spPr>
      </p:pic>
    </p:spTree>
    <p:extLst>
      <p:ext uri="{BB962C8B-B14F-4D97-AF65-F5344CB8AC3E}">
        <p14:creationId xmlns:p14="http://schemas.microsoft.com/office/powerpoint/2010/main" val="2454939519"/>
      </p:ext>
    </p:extLst>
  </p:cSld>
  <p:clrMapOvr>
    <a:masterClrMapping/>
  </p:clrMapOvr>
  <p:transition advClick="0">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簡易神經網路架構圖</a:t>
            </a:r>
            <a:endParaRPr lang="zh-TW" altLang="en-US" dirty="0"/>
          </a:p>
          <a:p>
            <a:endParaRPr lang="zh-TW" altLang="en-US" dirty="0"/>
          </a:p>
        </p:txBody>
      </p:sp>
      <p:pic>
        <p:nvPicPr>
          <p:cNvPr id="5" name="圖片 4"/>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899592" y="2060848"/>
            <a:ext cx="7128792" cy="4059143"/>
          </a:xfrm>
          <a:prstGeom prst="rect">
            <a:avLst/>
          </a:prstGeom>
        </p:spPr>
      </p:pic>
    </p:spTree>
    <p:extLst>
      <p:ext uri="{BB962C8B-B14F-4D97-AF65-F5344CB8AC3E}">
        <p14:creationId xmlns:p14="http://schemas.microsoft.com/office/powerpoint/2010/main" val="3771908013"/>
      </p:ext>
    </p:extLst>
  </p:cSld>
  <p:clrMapOvr>
    <a:masterClrMapping/>
  </p:clrMapOvr>
  <p:transition advClick="0">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將「前往」輸入遞歸神經網路的結果</a:t>
            </a:r>
            <a:endParaRPr lang="zh-TW" altLang="en-US" dirty="0"/>
          </a:p>
          <a:p>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2276872"/>
            <a:ext cx="6624736" cy="3633890"/>
          </a:xfrm>
          <a:prstGeom prst="rect">
            <a:avLst/>
          </a:prstGeom>
        </p:spPr>
      </p:pic>
    </p:spTree>
    <p:extLst>
      <p:ext uri="{BB962C8B-B14F-4D97-AF65-F5344CB8AC3E}">
        <p14:creationId xmlns:p14="http://schemas.microsoft.com/office/powerpoint/2010/main" val="2665660238"/>
      </p:ext>
    </p:extLst>
  </p:cSld>
  <p:clrMapOvr>
    <a:masterClrMapping/>
  </p:clrMapOvr>
  <p:transition advClick="0">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第二輪將「台北」輸入遞歸神經網路的結果</a:t>
            </a:r>
            <a:endParaRPr lang="zh-TW" altLang="en-US" dirty="0"/>
          </a:p>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2132856"/>
            <a:ext cx="7128792" cy="3917366"/>
          </a:xfrm>
          <a:prstGeom prst="rect">
            <a:avLst/>
          </a:prstGeom>
        </p:spPr>
      </p:pic>
      <p:sp>
        <p:nvSpPr>
          <p:cNvPr id="5" name="文字方塊 4"/>
          <p:cNvSpPr txBox="1"/>
          <p:nvPr/>
        </p:nvSpPr>
        <p:spPr>
          <a:xfrm>
            <a:off x="6858016" y="5643578"/>
            <a:ext cx="500066" cy="338554"/>
          </a:xfrm>
          <a:prstGeom prst="rect">
            <a:avLst/>
          </a:prstGeom>
          <a:noFill/>
        </p:spPr>
        <p:txBody>
          <a:bodyPr wrap="square" rtlCol="0">
            <a:spAutoFit/>
          </a:bodyPr>
          <a:lstStyle/>
          <a:p>
            <a:r>
              <a:rPr lang="en-US" altLang="zh-TW" sz="1600" dirty="0"/>
              <a:t>(</a:t>
            </a:r>
            <a:r>
              <a:rPr lang="zh-TW" altLang="en-US" sz="1600" dirty="0"/>
              <a:t>續</a:t>
            </a:r>
            <a:r>
              <a:rPr lang="en-US" altLang="zh-TW" sz="1600" dirty="0"/>
              <a:t>)</a:t>
            </a:r>
            <a:endParaRPr lang="zh-TW" altLang="en-US" sz="1600" dirty="0"/>
          </a:p>
        </p:txBody>
      </p:sp>
    </p:spTree>
    <p:extLst>
      <p:ext uri="{BB962C8B-B14F-4D97-AF65-F5344CB8AC3E}">
        <p14:creationId xmlns:p14="http://schemas.microsoft.com/office/powerpoint/2010/main" val="2092930330"/>
      </p:ext>
    </p:extLst>
  </p:cSld>
  <p:clrMapOvr>
    <a:masterClrMapping/>
  </p:clrMapOvr>
  <p:transition advClick="0">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將「離開」「台北」輸入遞歸神經網路的結果</a:t>
            </a:r>
            <a:endParaRPr lang="zh-TW" altLang="en-US" dirty="0"/>
          </a:p>
          <a:p>
            <a:endParaRPr lang="zh-TW" altLang="en-US" dirty="0"/>
          </a:p>
        </p:txBody>
      </p:sp>
      <p:pic>
        <p:nvPicPr>
          <p:cNvPr id="8" name="圖片 7"/>
          <p:cNvPicPr>
            <a:picLocks noChangeAspect="1"/>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b="16343"/>
          <a:stretch/>
        </p:blipFill>
        <p:spPr>
          <a:xfrm>
            <a:off x="4519128" y="3821890"/>
            <a:ext cx="4427220" cy="2129116"/>
          </a:xfrm>
          <a:prstGeom prst="rect">
            <a:avLst/>
          </a:prstGeom>
        </p:spPr>
      </p:pic>
      <p:pic>
        <p:nvPicPr>
          <p:cNvPr id="9" name="圖片 8"/>
          <p:cNvPicPr>
            <a:picLocks noChangeAspect="1"/>
          </p:cNvPicPr>
          <p:nvPr/>
        </p:nvPicPr>
        <p:blipFill rotWithShape="1">
          <a:blip r:embed="rId3" cstate="print">
            <a:extLst>
              <a:ext uri="{28A0092B-C50C-407E-A947-70E740481C1C}">
                <a14:useLocalDpi xmlns:a14="http://schemas.microsoft.com/office/drawing/2010/main" val="0"/>
              </a:ext>
            </a:extLst>
          </a:blip>
          <a:srcRect b="14448"/>
          <a:stretch/>
        </p:blipFill>
        <p:spPr>
          <a:xfrm>
            <a:off x="190562" y="2348880"/>
            <a:ext cx="4352544" cy="2037845"/>
          </a:xfrm>
          <a:prstGeom prst="rect">
            <a:avLst/>
          </a:prstGeom>
        </p:spPr>
      </p:pic>
      <p:pic>
        <p:nvPicPr>
          <p:cNvPr id="11" name="圖片 10"/>
          <p:cNvPicPr>
            <a:picLocks noChangeAspect="1"/>
          </p:cNvPicPr>
          <p:nvPr/>
        </p:nvPicPr>
        <p:blipFill rotWithShape="1">
          <a:blip r:embed="rId4" cstate="print">
            <a:clrChange>
              <a:clrFrom>
                <a:srgbClr val="FAF9FE"/>
              </a:clrFrom>
              <a:clrTo>
                <a:srgbClr val="FAF9FE">
                  <a:alpha val="0"/>
                </a:srgbClr>
              </a:clrTo>
            </a:clrChange>
            <a:extLst>
              <a:ext uri="{28A0092B-C50C-407E-A947-70E740481C1C}">
                <a14:useLocalDpi xmlns:a14="http://schemas.microsoft.com/office/drawing/2010/main" val="0"/>
              </a:ext>
            </a:extLst>
          </a:blip>
          <a:srcRect l="9926" t="87445" r="12318" b="463"/>
          <a:stretch/>
        </p:blipFill>
        <p:spPr>
          <a:xfrm>
            <a:off x="467544" y="5798759"/>
            <a:ext cx="4896544" cy="416727"/>
          </a:xfrm>
          <a:prstGeom prst="rect">
            <a:avLst/>
          </a:prstGeom>
        </p:spPr>
      </p:pic>
    </p:spTree>
    <p:extLst>
      <p:ext uri="{BB962C8B-B14F-4D97-AF65-F5344CB8AC3E}">
        <p14:creationId xmlns:p14="http://schemas.microsoft.com/office/powerpoint/2010/main" val="529293821"/>
      </p:ext>
    </p:extLst>
  </p:cSld>
  <p:clrMapOvr>
    <a:masterClrMapping/>
  </p:clrMapOvr>
  <p:transition advClick="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marL="0" indent="0">
                  <a:buNone/>
                </a:pPr>
                <a:r>
                  <a:rPr lang="en-US" altLang="zh-TW" dirty="0" err="1"/>
                  <a:t>Softmax</a:t>
                </a:r>
                <a:r>
                  <a:rPr lang="zh-TW" altLang="en-US" dirty="0"/>
                  <a:t>函數</a:t>
                </a:r>
                <a:endParaRPr kumimoji="1" lang="en-US" altLang="zh-TW" b="0" dirty="0">
                  <a:solidFill>
                    <a:schemeClr val="tx1"/>
                  </a:solidFill>
                  <a:latin typeface="Times New Roman" pitchFamily="18" charset="0"/>
                  <a:ea typeface="標楷體" pitchFamily="65" charset="-120"/>
                </a:endParaRPr>
              </a:p>
              <a:p>
                <a:pPr marL="0" indent="0">
                  <a:buNone/>
                </a:pPr>
                <a:endParaRPr kumimoji="1" lang="en-US" altLang="zh-TW" b="0" dirty="0">
                  <a:solidFill>
                    <a:schemeClr val="tx1"/>
                  </a:solidFill>
                  <a:latin typeface="Times New Roman" pitchFamily="18" charset="0"/>
                  <a:ea typeface="標楷體" pitchFamily="65" charset="-120"/>
                </a:endParaRPr>
              </a:p>
              <a:p>
                <a:pPr marL="0" indent="0" algn="ctr">
                  <a:buNone/>
                </a:pPr>
                <a:r>
                  <a:rPr kumimoji="1" lang="en-US" altLang="zh-TW" sz="2400" b="0" dirty="0" err="1">
                    <a:solidFill>
                      <a:schemeClr val="tx1"/>
                    </a:solidFill>
                    <a:latin typeface="Times New Roman" pitchFamily="18" charset="0"/>
                    <a:ea typeface="標楷體" pitchFamily="65" charset="-120"/>
                  </a:rPr>
                  <a:t>softmax</a:t>
                </a:r>
                <a:r>
                  <a:rPr kumimoji="1" lang="en-US" altLang="zh-TW" sz="2400" b="0" dirty="0">
                    <a:solidFill>
                      <a:schemeClr val="tx1"/>
                    </a:solidFill>
                    <a:latin typeface="Times New Roman" pitchFamily="18" charset="0"/>
                    <a:ea typeface="標楷體" pitchFamily="65" charset="-120"/>
                  </a:rPr>
                  <a:t>(</a:t>
                </a:r>
                <a:r>
                  <a:rPr kumimoji="1" lang="en-US" altLang="zh-TW" sz="2400" b="0" i="1" dirty="0" err="1">
                    <a:solidFill>
                      <a:schemeClr val="tx1"/>
                    </a:solidFill>
                    <a:latin typeface="Times New Roman" pitchFamily="18" charset="0"/>
                    <a:ea typeface="標楷體" pitchFamily="65" charset="-120"/>
                  </a:rPr>
                  <a:t>xj</a:t>
                </a:r>
                <a:r>
                  <a:rPr kumimoji="1" lang="en-US" altLang="zh-TW" sz="2400" b="0" dirty="0">
                    <a:solidFill>
                      <a:schemeClr val="tx1"/>
                    </a:solidFill>
                    <a:latin typeface="Times New Roman" pitchFamily="18" charset="0"/>
                    <a:ea typeface="標楷體" pitchFamily="65" charset="-120"/>
                  </a:rPr>
                  <a:t>)=</a:t>
                </a:r>
                <a14:m>
                  <m:oMath xmlns:m="http://schemas.openxmlformats.org/officeDocument/2006/math">
                    <m:f>
                      <m:fPr>
                        <m:ctrlPr>
                          <a:rPr kumimoji="1" lang="en-US"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𝑒</m:t>
                        </m:r>
                        <m:sSub>
                          <m:sSubPr>
                            <m:ctrlPr>
                              <a:rPr kumimoji="1" lang="en-US" altLang="zh-TW" sz="2400" b="0" i="1" baseline="30000">
                                <a:solidFill>
                                  <a:schemeClr val="tx1"/>
                                </a:solidFill>
                                <a:latin typeface="Cambria Math" panose="02040503050406030204" pitchFamily="18" charset="0"/>
                                <a:ea typeface="標楷體" pitchFamily="65" charset="-120"/>
                              </a:rPr>
                            </m:ctrlPr>
                          </m:sSubPr>
                          <m:e>
                            <m:r>
                              <a:rPr kumimoji="1" lang="en-US" altLang="zh-TW" sz="2400" b="0" baseline="30000">
                                <a:solidFill>
                                  <a:schemeClr val="tx1"/>
                                </a:solidFill>
                                <a:latin typeface="Cambria Math" panose="02040503050406030204" pitchFamily="18" charset="0"/>
                                <a:ea typeface="標楷體" pitchFamily="65" charset="-120"/>
                              </a:rPr>
                              <m:t>𝑥</m:t>
                            </m:r>
                          </m:e>
                          <m:sub>
                            <m:r>
                              <a:rPr kumimoji="1" lang="en-US" altLang="zh-TW" sz="2400" b="0" baseline="30000">
                                <a:solidFill>
                                  <a:schemeClr val="tx1"/>
                                </a:solidFill>
                                <a:latin typeface="Cambria Math" panose="02040503050406030204" pitchFamily="18" charset="0"/>
                                <a:ea typeface="標楷體" pitchFamily="65" charset="-120"/>
                              </a:rPr>
                              <m:t>𝑗</m:t>
                            </m:r>
                          </m:sub>
                        </m:sSub>
                      </m:num>
                      <m:den>
                        <m:nary>
                          <m:naryPr>
                            <m:chr m:val="∑"/>
                            <m:limLoc m:val="subSup"/>
                            <m:ctrlPr>
                              <a:rPr kumimoji="1" lang="en-US" altLang="zh-TW" sz="2400" b="0" i="1">
                                <a:solidFill>
                                  <a:schemeClr val="tx1"/>
                                </a:solidFill>
                                <a:latin typeface="Cambria Math" panose="02040503050406030204" pitchFamily="18" charset="0"/>
                                <a:ea typeface="標楷體" pitchFamily="65" charset="-120"/>
                              </a:rPr>
                            </m:ctrlPr>
                          </m:naryPr>
                          <m:sub>
                            <m:r>
                              <m:rPr>
                                <m:brk m:alnAt="25"/>
                              </m:rPr>
                              <a:rPr kumimoji="1" lang="en-US" altLang="zh-TW" sz="2400" b="0">
                                <a:solidFill>
                                  <a:schemeClr val="tx1"/>
                                </a:solidFill>
                                <a:latin typeface="Cambria Math" panose="02040503050406030204" pitchFamily="18" charset="0"/>
                                <a:ea typeface="標楷體" pitchFamily="65" charset="-120"/>
                              </a:rPr>
                              <m:t>𝑖</m:t>
                            </m:r>
                            <m:r>
                              <a:rPr kumimoji="1" lang="en-US" altLang="zh-TW" sz="2400" b="0">
                                <a:solidFill>
                                  <a:schemeClr val="tx1"/>
                                </a:solidFill>
                                <a:latin typeface="Cambria Math" panose="02040503050406030204" pitchFamily="18" charset="0"/>
                                <a:ea typeface="標楷體" pitchFamily="65" charset="-120"/>
                              </a:rPr>
                              <m:t>−1</m:t>
                            </m:r>
                          </m:sub>
                          <m:sup>
                            <m:r>
                              <a:rPr kumimoji="1" lang="en-US" altLang="zh-TW" sz="2400" b="0">
                                <a:solidFill>
                                  <a:schemeClr val="tx1"/>
                                </a:solidFill>
                                <a:latin typeface="Cambria Math" panose="02040503050406030204" pitchFamily="18" charset="0"/>
                                <a:ea typeface="標楷體" pitchFamily="65" charset="-120"/>
                              </a:rPr>
                              <m:t>𝑁</m:t>
                            </m:r>
                          </m:sup>
                          <m:e>
                            <m:r>
                              <a:rPr kumimoji="1" lang="en-US" altLang="zh-TW" sz="2400" b="0">
                                <a:solidFill>
                                  <a:schemeClr val="tx1"/>
                                </a:solidFill>
                                <a:latin typeface="Cambria Math" panose="02040503050406030204" pitchFamily="18" charset="0"/>
                                <a:ea typeface="標楷體" pitchFamily="65" charset="-120"/>
                              </a:rPr>
                              <m:t>𝑒</m:t>
                            </m:r>
                            <m:sSub>
                              <m:sSubPr>
                                <m:ctrlPr>
                                  <a:rPr kumimoji="1" lang="en-US" altLang="zh-TW" sz="2400" b="0" i="1" baseline="30000">
                                    <a:solidFill>
                                      <a:schemeClr val="tx1"/>
                                    </a:solidFill>
                                    <a:latin typeface="Cambria Math" panose="02040503050406030204" pitchFamily="18" charset="0"/>
                                    <a:ea typeface="標楷體" pitchFamily="65" charset="-120"/>
                                  </a:rPr>
                                </m:ctrlPr>
                              </m:sSubPr>
                              <m:e>
                                <m:r>
                                  <a:rPr kumimoji="1" lang="en-US" altLang="zh-TW" sz="2400" b="0" baseline="30000">
                                    <a:solidFill>
                                      <a:schemeClr val="tx1"/>
                                    </a:solidFill>
                                    <a:latin typeface="Cambria Math" panose="02040503050406030204" pitchFamily="18" charset="0"/>
                                    <a:ea typeface="標楷體" pitchFamily="65" charset="-120"/>
                                  </a:rPr>
                                  <m:t>𝑥</m:t>
                                </m:r>
                              </m:e>
                              <m:sub>
                                <m:r>
                                  <a:rPr kumimoji="1" lang="en-US" altLang="zh-TW" sz="2400" b="0" baseline="30000">
                                    <a:solidFill>
                                      <a:schemeClr val="tx1"/>
                                    </a:solidFill>
                                    <a:latin typeface="Cambria Math" panose="02040503050406030204" pitchFamily="18" charset="0"/>
                                    <a:ea typeface="標楷體" pitchFamily="65" charset="-120"/>
                                  </a:rPr>
                                  <m:t>𝑖</m:t>
                                </m:r>
                              </m:sub>
                            </m:sSub>
                          </m:e>
                        </m:nary>
                      </m:den>
                    </m:f>
                  </m:oMath>
                </a14:m>
                <a:r>
                  <a:rPr kumimoji="1" lang="en-US" altLang="zh-TW" sz="2400" b="0" dirty="0">
                    <a:solidFill>
                      <a:schemeClr val="tx1"/>
                    </a:solidFill>
                    <a:latin typeface="Times New Roman" pitchFamily="18" charset="0"/>
                    <a:ea typeface="標楷體" pitchFamily="65" charset="-120"/>
                  </a:rPr>
                  <a:t>for</a:t>
                </a:r>
                <a:r>
                  <a:rPr kumimoji="1" lang="en-US" altLang="zh-TW" sz="2400" b="0" i="1" dirty="0">
                    <a:solidFill>
                      <a:schemeClr val="tx1"/>
                    </a:solidFill>
                    <a:latin typeface="Times New Roman" pitchFamily="18" charset="0"/>
                    <a:ea typeface="標楷體" pitchFamily="65" charset="-120"/>
                  </a:rPr>
                  <a:t> j</a:t>
                </a:r>
                <a:r>
                  <a:rPr kumimoji="1" lang="en-US" altLang="zh-TW" sz="2400" b="0" dirty="0">
                    <a:solidFill>
                      <a:schemeClr val="tx1"/>
                    </a:solidFill>
                    <a:latin typeface="Times New Roman" pitchFamily="18" charset="0"/>
                    <a:ea typeface="標楷體" pitchFamily="65" charset="-120"/>
                  </a:rPr>
                  <a:t>=1,2,3,…, </a:t>
                </a:r>
                <a:r>
                  <a:rPr kumimoji="1" lang="en-US" altLang="zh-TW" sz="2400" b="0" i="1" dirty="0">
                    <a:solidFill>
                      <a:schemeClr val="tx1"/>
                    </a:solidFill>
                    <a:latin typeface="Times New Roman" pitchFamily="18" charset="0"/>
                    <a:ea typeface="標楷體" pitchFamily="65" charset="-120"/>
                  </a:rPr>
                  <a:t>N</a:t>
                </a:r>
                <a:endParaRPr kumimoji="1" lang="zh-TW" altLang="en-US" sz="2400" b="0" i="1"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475" t="-13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53207905"/>
      </p:ext>
    </p:extLst>
  </p:cSld>
  <p:clrMapOvr>
    <a:masterClrMapping/>
  </p:clrMapOvr>
  <p:transition advClick="0">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傳統的神經網路無法學習自然語言</a:t>
            </a:r>
            <a:endParaRPr lang="zh-TW" altLang="en-US" dirty="0"/>
          </a:p>
          <a:p>
            <a:endParaRPr lang="zh-TW" altLang="en-US" dirty="0"/>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1680" y="2276872"/>
            <a:ext cx="5400600" cy="3541575"/>
          </a:xfrm>
          <a:prstGeom prst="rect">
            <a:avLst/>
          </a:prstGeom>
        </p:spPr>
      </p:pic>
    </p:spTree>
    <p:extLst>
      <p:ext uri="{BB962C8B-B14F-4D97-AF65-F5344CB8AC3E}">
        <p14:creationId xmlns:p14="http://schemas.microsoft.com/office/powerpoint/2010/main" val="2340103815"/>
      </p:ext>
    </p:extLst>
  </p:cSld>
  <p:clrMapOvr>
    <a:masterClrMapping/>
  </p:clrMapOvr>
  <p:transition advClick="0">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en-US" altLang="zh-TW" dirty="0"/>
              <a:t>RNN</a:t>
            </a:r>
            <a:r>
              <a:rPr lang="zh-TW" altLang="zh-TW" dirty="0"/>
              <a:t>架構圖</a:t>
            </a:r>
            <a:endParaRPr lang="zh-TW" altLang="en-US" dirty="0"/>
          </a:p>
          <a:p>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1988840"/>
            <a:ext cx="4896544" cy="3958957"/>
          </a:xfrm>
          <a:prstGeom prst="rect">
            <a:avLst/>
          </a:prstGeom>
        </p:spPr>
      </p:pic>
    </p:spTree>
    <p:extLst>
      <p:ext uri="{BB962C8B-B14F-4D97-AF65-F5344CB8AC3E}">
        <p14:creationId xmlns:p14="http://schemas.microsoft.com/office/powerpoint/2010/main" val="353387471"/>
      </p:ext>
    </p:extLst>
  </p:cSld>
  <p:clrMapOvr>
    <a:masterClrMapping/>
  </p:clrMapOvr>
  <p:transition advClick="0">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4-4-3</a:t>
            </a:r>
            <a:r>
              <a:rPr lang="zh-TW" altLang="en-US" dirty="0"/>
              <a:t>　</a:t>
            </a:r>
            <a:r>
              <a:rPr lang="zh-TW" altLang="zh-TW" dirty="0"/>
              <a:t>遞歸神經網路時空展開圖</a:t>
            </a:r>
            <a:endParaRPr lang="zh-TW" altLang="en-US" dirty="0"/>
          </a:p>
          <a:p>
            <a:endParaRPr lang="zh-TW" altLang="en-US" dirty="0"/>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7921" y="1844824"/>
            <a:ext cx="7904361" cy="4698988"/>
          </a:xfrm>
          <a:prstGeom prst="rect">
            <a:avLst/>
          </a:prstGeom>
        </p:spPr>
      </p:pic>
    </p:spTree>
    <p:extLst>
      <p:ext uri="{BB962C8B-B14F-4D97-AF65-F5344CB8AC3E}">
        <p14:creationId xmlns:p14="http://schemas.microsoft.com/office/powerpoint/2010/main" val="2637661160"/>
      </p:ext>
    </p:extLst>
  </p:cSld>
  <p:clrMapOvr>
    <a:masterClrMapping/>
  </p:clrMapOvr>
  <p:transition advClick="0">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遞歸神經網路的時空展開圖</a:t>
            </a:r>
            <a:endParaRPr lang="zh-TW" altLang="en-US" dirty="0"/>
          </a:p>
          <a:p>
            <a:endParaRPr lang="zh-TW" altLang="en-US" dirty="0"/>
          </a:p>
        </p:txBody>
      </p:sp>
      <p:pic>
        <p:nvPicPr>
          <p:cNvPr id="5" name="圖片 4"/>
          <p:cNvPicPr>
            <a:picLocks noChangeAspect="1"/>
          </p:cNvPicPr>
          <p:nvPr/>
        </p:nvPicPr>
        <p:blipFill>
          <a:blip r:embed="rId2" cstate="print">
            <a:clrChange>
              <a:clrFrom>
                <a:srgbClr val="FAF9FE"/>
              </a:clrFrom>
              <a:clrTo>
                <a:srgbClr val="FAF9FE">
                  <a:alpha val="0"/>
                </a:srgbClr>
              </a:clrTo>
            </a:clrChange>
            <a:extLst>
              <a:ext uri="{28A0092B-C50C-407E-A947-70E740481C1C}">
                <a14:useLocalDpi xmlns:a14="http://schemas.microsoft.com/office/drawing/2010/main" val="0"/>
              </a:ext>
            </a:extLst>
          </a:blip>
          <a:stretch>
            <a:fillRect/>
          </a:stretch>
        </p:blipFill>
        <p:spPr>
          <a:xfrm>
            <a:off x="279202" y="2526383"/>
            <a:ext cx="8064896" cy="2670421"/>
          </a:xfrm>
          <a:prstGeom prst="rect">
            <a:avLst/>
          </a:prstGeom>
        </p:spPr>
      </p:pic>
    </p:spTree>
    <p:extLst>
      <p:ext uri="{BB962C8B-B14F-4D97-AF65-F5344CB8AC3E}">
        <p14:creationId xmlns:p14="http://schemas.microsoft.com/office/powerpoint/2010/main" val="1340064583"/>
      </p:ext>
    </p:extLst>
  </p:cSld>
  <p:clrMapOvr>
    <a:masterClrMapping/>
  </p:clrMapOvr>
  <p:transition advClick="0">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『學生前往台北』為輸入的遞歸神經網路時空展開圖 </a:t>
            </a:r>
            <a:endParaRPr lang="zh-TW" altLang="en-US" dirty="0"/>
          </a:p>
          <a:p>
            <a:endParaRPr lang="zh-TW" altLang="en-US" dirty="0"/>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5536" y="2780928"/>
            <a:ext cx="8352928" cy="3285194"/>
          </a:xfrm>
          <a:prstGeom prst="rect">
            <a:avLst/>
          </a:prstGeom>
        </p:spPr>
      </p:pic>
    </p:spTree>
    <p:extLst>
      <p:ext uri="{BB962C8B-B14F-4D97-AF65-F5344CB8AC3E}">
        <p14:creationId xmlns:p14="http://schemas.microsoft.com/office/powerpoint/2010/main" val="506341657"/>
      </p:ext>
    </p:extLst>
  </p:cSld>
  <p:clrMapOvr>
    <a:masterClrMapping/>
  </p:clrMapOvr>
  <p:transition advClick="0">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r>
                  <a:rPr lang="zh-TW" altLang="zh-TW" sz="2600" dirty="0"/>
                  <a:t>『學生前往台北』為輸入的遞歸神經網路時空展開圖 </a:t>
                </a:r>
                <a:endParaRPr lang="zh-TW" altLang="en-US" sz="2600" dirty="0"/>
              </a:p>
              <a:p>
                <a:pPr lvl="0">
                  <a:spcBef>
                    <a:spcPts val="600"/>
                  </a:spcBef>
                </a:pPr>
                <a:r>
                  <a:rPr kumimoji="1" lang="zh-TW" altLang="zh-TW" sz="2000" b="0" dirty="0">
                    <a:solidFill>
                      <a:schemeClr val="tx1"/>
                    </a:solidFill>
                    <a:latin typeface="Times New Roman" pitchFamily="18" charset="0"/>
                    <a:ea typeface="標楷體" pitchFamily="65" charset="-120"/>
                  </a:rPr>
                  <a:t>遞歸神經網路的第一個時序</a:t>
                </a:r>
                <a14:m>
                  <m:oMath xmlns:m="http://schemas.openxmlformats.org/officeDocument/2006/math">
                    <m:sSub>
                      <m:sSubPr>
                        <m:ctrlPr>
                          <a:rPr kumimoji="1" lang="zh-TW" altLang="zh-TW" sz="2000" b="0" i="1">
                            <a:solidFill>
                              <a:schemeClr val="tx1"/>
                            </a:solidFill>
                            <a:latin typeface="Cambria Math" panose="02040503050406030204" pitchFamily="18" charset="0"/>
                            <a:ea typeface="標楷體" pitchFamily="65" charset="-120"/>
                          </a:rPr>
                        </m:ctrlPr>
                      </m:sSubPr>
                      <m:e>
                        <m:r>
                          <a:rPr kumimoji="1" lang="en-US" altLang="zh-TW" sz="2000" b="0">
                            <a:solidFill>
                              <a:schemeClr val="tx1"/>
                            </a:solidFill>
                            <a:latin typeface="Cambria Math" panose="02040503050406030204" pitchFamily="18" charset="0"/>
                            <a:ea typeface="標楷體" pitchFamily="65" charset="-120"/>
                          </a:rPr>
                          <m:t>𝑡</m:t>
                        </m:r>
                      </m:e>
                      <m:sub>
                        <m:r>
                          <a:rPr kumimoji="1" lang="en-US" altLang="zh-TW" sz="2000" b="0">
                            <a:solidFill>
                              <a:schemeClr val="tx1"/>
                            </a:solidFill>
                            <a:latin typeface="Cambria Math" panose="02040503050406030204" pitchFamily="18" charset="0"/>
                            <a:ea typeface="標楷體" pitchFamily="65" charset="-120"/>
                          </a:rPr>
                          <m:t>1</m:t>
                        </m:r>
                      </m:sub>
                    </m:sSub>
                  </m:oMath>
                </a14:m>
                <a:r>
                  <a:rPr kumimoji="1" lang="zh-TW" altLang="zh-TW" sz="2000" b="0" dirty="0">
                    <a:solidFill>
                      <a:schemeClr val="tx1"/>
                    </a:solidFill>
                    <a:latin typeface="Times New Roman" pitchFamily="18" charset="0"/>
                    <a:ea typeface="標楷體" pitchFamily="65" charset="-120"/>
                  </a:rPr>
                  <a:t>的輸出為</a:t>
                </a:r>
                <a:r>
                  <a:rPr kumimoji="1" lang="en-US" altLang="zh-TW" sz="2000" b="0" dirty="0">
                    <a:solidFill>
                      <a:schemeClr val="tx1"/>
                    </a:solidFill>
                    <a:latin typeface="Times New Roman" pitchFamily="18" charset="0"/>
                    <a:ea typeface="標楷體" pitchFamily="65" charset="-120"/>
                  </a:rPr>
                  <a:t>:</a:t>
                </a:r>
                <a:endParaRPr kumimoji="1" lang="zh-TW" altLang="zh-TW" sz="2000" b="0" dirty="0">
                  <a:solidFill>
                    <a:schemeClr val="tx1"/>
                  </a:solidFill>
                  <a:latin typeface="Times New Roman" pitchFamily="18" charset="0"/>
                  <a:ea typeface="標楷體" pitchFamily="65" charset="-120"/>
                </a:endParaRPr>
              </a:p>
              <a:p>
                <a:pPr lvl="1">
                  <a:spcBef>
                    <a:spcPts val="600"/>
                  </a:spcBef>
                </a:pPr>
                <a14:m>
                  <m:oMath xmlns:m="http://schemas.openxmlformats.org/officeDocument/2006/math">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𝑦</m:t>
                        </m:r>
                      </m:e>
                      <m:sub>
                        <m:r>
                          <a:rPr lang="en-US" altLang="zh-TW" sz="2000">
                            <a:latin typeface="Cambria Math" panose="02040503050406030204" pitchFamily="18" charset="0"/>
                            <a:cs typeface="+mn-cs"/>
                          </a:rPr>
                          <m:t>1</m:t>
                        </m:r>
                      </m:sub>
                    </m:sSub>
                    <m:r>
                      <a:rPr lang="en-US" altLang="zh-TW" sz="2000">
                        <a:latin typeface="Cambria Math" panose="02040503050406030204" pitchFamily="18" charset="0"/>
                        <a:cs typeface="+mn-cs"/>
                      </a:rPr>
                      <m:t>=</m:t>
                    </m:r>
                    <m:d>
                      <m:dPr>
                        <m:ctrlPr>
                          <a:rPr lang="zh-TW" altLang="zh-TW" sz="2000" i="1">
                            <a:latin typeface="Cambria Math" panose="02040503050406030204" pitchFamily="18" charset="0"/>
                            <a:cs typeface="+mn-cs"/>
                          </a:rPr>
                        </m:ctrlPr>
                      </m:dPr>
                      <m:e>
                        <m:r>
                          <a:rPr lang="zh-TW" altLang="zh-TW" sz="2000">
                            <a:latin typeface="Cambria Math" panose="02040503050406030204" pitchFamily="18" charset="0"/>
                            <a:cs typeface="+mn-cs"/>
                          </a:rPr>
                          <m:t>學生</m:t>
                        </m:r>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1</m:t>
                            </m:r>
                          </m:sub>
                        </m:sSub>
                      </m:e>
                    </m:d>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2</m:t>
                        </m:r>
                      </m:sub>
                    </m:sSub>
                  </m:oMath>
                </a14:m>
                <a:endParaRPr lang="zh-TW" altLang="zh-TW" sz="2000" dirty="0">
                  <a:cs typeface="+mn-cs"/>
                </a:endParaRPr>
              </a:p>
              <a:p>
                <a:pPr lvl="0">
                  <a:spcBef>
                    <a:spcPts val="600"/>
                  </a:spcBef>
                </a:pPr>
                <a:r>
                  <a:rPr kumimoji="1" lang="zh-TW" altLang="zh-TW" sz="2000" b="0" dirty="0">
                    <a:solidFill>
                      <a:schemeClr val="tx1"/>
                    </a:solidFill>
                    <a:latin typeface="Times New Roman" pitchFamily="18" charset="0"/>
                    <a:ea typeface="標楷體" pitchFamily="65" charset="-120"/>
                  </a:rPr>
                  <a:t>遞歸神經網路的第二個時序</a:t>
                </a:r>
                <a14:m>
                  <m:oMath xmlns:m="http://schemas.openxmlformats.org/officeDocument/2006/math">
                    <m:sSub>
                      <m:sSubPr>
                        <m:ctrlPr>
                          <a:rPr kumimoji="1" lang="zh-TW" altLang="zh-TW" sz="2000" b="0" i="1">
                            <a:solidFill>
                              <a:schemeClr val="tx1"/>
                            </a:solidFill>
                            <a:latin typeface="Cambria Math" panose="02040503050406030204" pitchFamily="18" charset="0"/>
                            <a:ea typeface="標楷體" pitchFamily="65" charset="-120"/>
                          </a:rPr>
                        </m:ctrlPr>
                      </m:sSubPr>
                      <m:e>
                        <m:r>
                          <a:rPr kumimoji="1" lang="en-US" altLang="zh-TW" sz="2000" b="0">
                            <a:solidFill>
                              <a:schemeClr val="tx1"/>
                            </a:solidFill>
                            <a:latin typeface="Cambria Math" panose="02040503050406030204" pitchFamily="18" charset="0"/>
                            <a:ea typeface="標楷體" pitchFamily="65" charset="-120"/>
                          </a:rPr>
                          <m:t>𝑡</m:t>
                        </m:r>
                      </m:e>
                      <m:sub>
                        <m:r>
                          <a:rPr kumimoji="1" lang="en-US" altLang="zh-TW" sz="2000" b="0">
                            <a:solidFill>
                              <a:schemeClr val="tx1"/>
                            </a:solidFill>
                            <a:latin typeface="Cambria Math" panose="02040503050406030204" pitchFamily="18" charset="0"/>
                            <a:ea typeface="標楷體" pitchFamily="65" charset="-120"/>
                          </a:rPr>
                          <m:t>2</m:t>
                        </m:r>
                      </m:sub>
                    </m:sSub>
                  </m:oMath>
                </a14:m>
                <a:r>
                  <a:rPr kumimoji="1" lang="zh-TW" altLang="zh-TW" sz="2000" b="0" dirty="0">
                    <a:solidFill>
                      <a:schemeClr val="tx1"/>
                    </a:solidFill>
                    <a:latin typeface="Times New Roman" pitchFamily="18" charset="0"/>
                    <a:ea typeface="標楷體" pitchFamily="65" charset="-120"/>
                  </a:rPr>
                  <a:t>的輸出為</a:t>
                </a:r>
                <a:r>
                  <a:rPr kumimoji="1" lang="en-US" altLang="zh-TW" sz="2000" b="0" dirty="0">
                    <a:solidFill>
                      <a:schemeClr val="tx1"/>
                    </a:solidFill>
                    <a:latin typeface="Times New Roman" pitchFamily="18" charset="0"/>
                    <a:ea typeface="標楷體" pitchFamily="65" charset="-120"/>
                  </a:rPr>
                  <a:t>:</a:t>
                </a:r>
                <a:endParaRPr kumimoji="1" lang="zh-TW" altLang="zh-TW" sz="2000" b="0" dirty="0">
                  <a:solidFill>
                    <a:schemeClr val="tx1"/>
                  </a:solidFill>
                  <a:latin typeface="Times New Roman" pitchFamily="18" charset="0"/>
                  <a:ea typeface="標楷體" pitchFamily="65" charset="-120"/>
                </a:endParaRPr>
              </a:p>
              <a:p>
                <a:pPr lvl="1">
                  <a:spcBef>
                    <a:spcPts val="600"/>
                  </a:spcBef>
                </a:pPr>
                <a14:m>
                  <m:oMath xmlns:m="http://schemas.openxmlformats.org/officeDocument/2006/math">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𝑦</m:t>
                        </m:r>
                      </m:e>
                      <m:sub>
                        <m:r>
                          <a:rPr lang="en-US" altLang="zh-TW" sz="2000">
                            <a:latin typeface="Cambria Math" panose="02040503050406030204" pitchFamily="18" charset="0"/>
                            <a:cs typeface="+mn-cs"/>
                          </a:rPr>
                          <m:t>2</m:t>
                        </m:r>
                      </m:sub>
                    </m:sSub>
                    <m:r>
                      <a:rPr lang="en-US" altLang="zh-TW" sz="2000">
                        <a:latin typeface="Cambria Math" panose="02040503050406030204" pitchFamily="18" charset="0"/>
                        <a:cs typeface="+mn-cs"/>
                      </a:rPr>
                      <m:t>=</m:t>
                    </m:r>
                    <m:d>
                      <m:dPr>
                        <m:ctrlPr>
                          <a:rPr lang="zh-TW" altLang="zh-TW" sz="2000" i="1">
                            <a:latin typeface="Cambria Math" panose="02040503050406030204" pitchFamily="18" charset="0"/>
                            <a:cs typeface="+mn-cs"/>
                          </a:rPr>
                        </m:ctrlPr>
                      </m:dPr>
                      <m:e>
                        <m:d>
                          <m:dPr>
                            <m:ctrlPr>
                              <a:rPr lang="zh-TW" altLang="zh-TW" sz="2000" i="1">
                                <a:latin typeface="Cambria Math" panose="02040503050406030204" pitchFamily="18" charset="0"/>
                                <a:cs typeface="+mn-cs"/>
                              </a:rPr>
                            </m:ctrlPr>
                          </m:dPr>
                          <m:e>
                            <m:r>
                              <a:rPr lang="zh-TW" altLang="zh-TW" sz="2000">
                                <a:latin typeface="Cambria Math" panose="02040503050406030204" pitchFamily="18" charset="0"/>
                                <a:cs typeface="+mn-cs"/>
                              </a:rPr>
                              <m:t>學生</m:t>
                            </m:r>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1</m:t>
                                </m:r>
                              </m:sub>
                            </m:sSub>
                          </m:e>
                        </m:d>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3</m:t>
                            </m:r>
                          </m:sub>
                        </m:sSub>
                        <m:r>
                          <a:rPr lang="en-US" altLang="zh-TW" sz="2000">
                            <a:latin typeface="Cambria Math" panose="02040503050406030204" pitchFamily="18" charset="0"/>
                            <a:cs typeface="+mn-cs"/>
                          </a:rPr>
                          <m:t>+</m:t>
                        </m:r>
                        <m:r>
                          <a:rPr lang="zh-TW" altLang="zh-TW" sz="2000">
                            <a:latin typeface="Cambria Math" panose="02040503050406030204" pitchFamily="18" charset="0"/>
                            <a:cs typeface="+mn-cs"/>
                          </a:rPr>
                          <m:t>前往</m:t>
                        </m:r>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1</m:t>
                            </m:r>
                          </m:sub>
                        </m:sSub>
                      </m:e>
                    </m:d>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2</m:t>
                        </m:r>
                      </m:sub>
                    </m:sSub>
                  </m:oMath>
                </a14:m>
                <a:endParaRPr lang="zh-TW" altLang="zh-TW" sz="2000" dirty="0">
                  <a:cs typeface="+mn-cs"/>
                </a:endParaRPr>
              </a:p>
              <a:p>
                <a:pPr lvl="0">
                  <a:spcBef>
                    <a:spcPts val="600"/>
                  </a:spcBef>
                </a:pPr>
                <a:r>
                  <a:rPr kumimoji="1" lang="zh-TW" altLang="zh-TW" sz="2000" b="0" dirty="0">
                    <a:solidFill>
                      <a:schemeClr val="tx1"/>
                    </a:solidFill>
                    <a:latin typeface="Times New Roman" pitchFamily="18" charset="0"/>
                    <a:ea typeface="標楷體" pitchFamily="65" charset="-120"/>
                  </a:rPr>
                  <a:t>遞歸神經網路的第三個時序</a:t>
                </a:r>
                <a14:m>
                  <m:oMath xmlns:m="http://schemas.openxmlformats.org/officeDocument/2006/math">
                    <m:sSub>
                      <m:sSubPr>
                        <m:ctrlPr>
                          <a:rPr kumimoji="1" lang="zh-TW" altLang="zh-TW" sz="2000" b="0" i="1">
                            <a:solidFill>
                              <a:schemeClr val="tx1"/>
                            </a:solidFill>
                            <a:latin typeface="Cambria Math" panose="02040503050406030204" pitchFamily="18" charset="0"/>
                            <a:ea typeface="標楷體" pitchFamily="65" charset="-120"/>
                          </a:rPr>
                        </m:ctrlPr>
                      </m:sSubPr>
                      <m:e>
                        <m:r>
                          <a:rPr kumimoji="1" lang="en-US" altLang="zh-TW" sz="2000" b="0">
                            <a:solidFill>
                              <a:schemeClr val="tx1"/>
                            </a:solidFill>
                            <a:latin typeface="Cambria Math" panose="02040503050406030204" pitchFamily="18" charset="0"/>
                            <a:ea typeface="標楷體" pitchFamily="65" charset="-120"/>
                          </a:rPr>
                          <m:t>𝑡</m:t>
                        </m:r>
                      </m:e>
                      <m:sub>
                        <m:r>
                          <a:rPr kumimoji="1" lang="en-US" altLang="zh-TW" sz="2000" b="0">
                            <a:solidFill>
                              <a:schemeClr val="tx1"/>
                            </a:solidFill>
                            <a:latin typeface="Cambria Math" panose="02040503050406030204" pitchFamily="18" charset="0"/>
                            <a:ea typeface="標楷體" pitchFamily="65" charset="-120"/>
                          </a:rPr>
                          <m:t>3</m:t>
                        </m:r>
                      </m:sub>
                    </m:sSub>
                  </m:oMath>
                </a14:m>
                <a:r>
                  <a:rPr kumimoji="1" lang="zh-TW" altLang="zh-TW" sz="2000" b="0" dirty="0">
                    <a:solidFill>
                      <a:schemeClr val="tx1"/>
                    </a:solidFill>
                    <a:latin typeface="Times New Roman" pitchFamily="18" charset="0"/>
                    <a:ea typeface="標楷體" pitchFamily="65" charset="-120"/>
                  </a:rPr>
                  <a:t>的輸出為</a:t>
                </a:r>
                <a:r>
                  <a:rPr kumimoji="1" lang="en-US" altLang="zh-TW" sz="2000" b="0" dirty="0">
                    <a:solidFill>
                      <a:schemeClr val="tx1"/>
                    </a:solidFill>
                    <a:latin typeface="Times New Roman" pitchFamily="18" charset="0"/>
                    <a:ea typeface="標楷體" pitchFamily="65" charset="-120"/>
                  </a:rPr>
                  <a:t>:</a:t>
                </a:r>
                <a:endParaRPr kumimoji="1" lang="zh-TW" altLang="zh-TW" sz="2000" b="0" dirty="0">
                  <a:solidFill>
                    <a:schemeClr val="tx1"/>
                  </a:solidFill>
                  <a:latin typeface="Times New Roman" pitchFamily="18" charset="0"/>
                  <a:ea typeface="標楷體" pitchFamily="65" charset="-120"/>
                </a:endParaRPr>
              </a:p>
              <a:p>
                <a:pPr lvl="1">
                  <a:spcBef>
                    <a:spcPts val="600"/>
                  </a:spcBef>
                </a:pPr>
                <a14:m>
                  <m:oMath xmlns:m="http://schemas.openxmlformats.org/officeDocument/2006/math">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𝑦</m:t>
                        </m:r>
                      </m:e>
                      <m:sub>
                        <m:r>
                          <a:rPr lang="en-US" altLang="zh-TW" sz="2000">
                            <a:latin typeface="Cambria Math" panose="02040503050406030204" pitchFamily="18" charset="0"/>
                            <a:cs typeface="+mn-cs"/>
                          </a:rPr>
                          <m:t>3</m:t>
                        </m:r>
                      </m:sub>
                    </m:sSub>
                    <m:r>
                      <a:rPr lang="en-US" altLang="zh-TW" sz="2000">
                        <a:latin typeface="Cambria Math" panose="02040503050406030204" pitchFamily="18" charset="0"/>
                        <a:cs typeface="+mn-cs"/>
                      </a:rPr>
                      <m:t>=(</m:t>
                    </m:r>
                    <m:d>
                      <m:dPr>
                        <m:ctrlPr>
                          <a:rPr lang="zh-TW" altLang="zh-TW" sz="2000" i="1">
                            <a:latin typeface="Cambria Math" panose="02040503050406030204" pitchFamily="18" charset="0"/>
                            <a:cs typeface="+mn-cs"/>
                          </a:rPr>
                        </m:ctrlPr>
                      </m:dPr>
                      <m:e>
                        <m:d>
                          <m:dPr>
                            <m:ctrlPr>
                              <a:rPr lang="zh-TW" altLang="zh-TW" sz="2000" i="1">
                                <a:latin typeface="Cambria Math" panose="02040503050406030204" pitchFamily="18" charset="0"/>
                                <a:cs typeface="+mn-cs"/>
                              </a:rPr>
                            </m:ctrlPr>
                          </m:dPr>
                          <m:e>
                            <m:d>
                              <m:dPr>
                                <m:ctrlPr>
                                  <a:rPr lang="zh-TW" altLang="zh-TW" sz="2000" i="1">
                                    <a:latin typeface="Cambria Math" panose="02040503050406030204" pitchFamily="18" charset="0"/>
                                    <a:cs typeface="+mn-cs"/>
                                  </a:rPr>
                                </m:ctrlPr>
                              </m:dPr>
                              <m:e>
                                <m:r>
                                  <a:rPr lang="zh-TW" altLang="zh-TW" sz="2000">
                                    <a:latin typeface="Cambria Math" panose="02040503050406030204" pitchFamily="18" charset="0"/>
                                    <a:cs typeface="+mn-cs"/>
                                  </a:rPr>
                                  <m:t>學生</m:t>
                                </m:r>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1</m:t>
                                    </m:r>
                                  </m:sub>
                                </m:sSub>
                              </m:e>
                            </m:d>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3</m:t>
                                </m:r>
                              </m:sub>
                            </m:sSub>
                            <m:r>
                              <a:rPr lang="en-US" altLang="zh-TW" sz="2000">
                                <a:latin typeface="Cambria Math" panose="02040503050406030204" pitchFamily="18" charset="0"/>
                                <a:cs typeface="+mn-cs"/>
                              </a:rPr>
                              <m:t>+</m:t>
                            </m:r>
                            <m:r>
                              <a:rPr lang="zh-TW" altLang="zh-TW" sz="2000">
                                <a:latin typeface="Cambria Math" panose="02040503050406030204" pitchFamily="18" charset="0"/>
                                <a:cs typeface="+mn-cs"/>
                              </a:rPr>
                              <m:t>前往</m:t>
                            </m:r>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1</m:t>
                                </m:r>
                              </m:sub>
                            </m:sSub>
                          </m:e>
                        </m:d>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2</m:t>
                            </m:r>
                          </m:sub>
                        </m:sSub>
                      </m:e>
                    </m:d>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3</m:t>
                        </m:r>
                      </m:sub>
                    </m:sSub>
                    <m:r>
                      <a:rPr lang="en-US" altLang="zh-TW" sz="2000">
                        <a:latin typeface="Cambria Math" panose="02040503050406030204" pitchFamily="18" charset="0"/>
                        <a:cs typeface="+mn-cs"/>
                      </a:rPr>
                      <m:t>+</m:t>
                    </m:r>
                    <m:r>
                      <a:rPr lang="zh-TW" altLang="zh-TW" sz="2000">
                        <a:latin typeface="Cambria Math" panose="02040503050406030204" pitchFamily="18" charset="0"/>
                        <a:cs typeface="+mn-cs"/>
                      </a:rPr>
                      <m:t>台北</m:t>
                    </m:r>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1</m:t>
                        </m:r>
                      </m:sub>
                    </m:sSub>
                    <m:r>
                      <a:rPr lang="en-US" altLang="zh-TW" sz="2000">
                        <a:latin typeface="Cambria Math" panose="02040503050406030204" pitchFamily="18" charset="0"/>
                        <a:cs typeface="+mn-cs"/>
                      </a:rPr>
                      <m:t>)×</m:t>
                    </m:r>
                    <m:sSub>
                      <m:sSubPr>
                        <m:ctrlPr>
                          <a:rPr lang="zh-TW" altLang="zh-TW" sz="2000" i="1">
                            <a:latin typeface="Cambria Math" panose="02040503050406030204" pitchFamily="18" charset="0"/>
                            <a:cs typeface="+mn-cs"/>
                          </a:rPr>
                        </m:ctrlPr>
                      </m:sSubPr>
                      <m:e>
                        <m:r>
                          <a:rPr lang="en-US" altLang="zh-TW" sz="2000">
                            <a:latin typeface="Cambria Math" panose="02040503050406030204" pitchFamily="18" charset="0"/>
                            <a:cs typeface="+mn-cs"/>
                          </a:rPr>
                          <m:t>𝑤</m:t>
                        </m:r>
                      </m:e>
                      <m:sub>
                        <m:r>
                          <a:rPr lang="en-US" altLang="zh-TW" sz="2000">
                            <a:latin typeface="Cambria Math" panose="02040503050406030204" pitchFamily="18" charset="0"/>
                            <a:cs typeface="+mn-cs"/>
                          </a:rPr>
                          <m:t>2</m:t>
                        </m:r>
                      </m:sub>
                    </m:sSub>
                  </m:oMath>
                </a14:m>
                <a:endParaRPr lang="zh-TW" altLang="zh-TW" sz="2000" dirty="0">
                  <a:cs typeface="+mn-cs"/>
                </a:endParaRPr>
              </a:p>
              <a:p>
                <a:pPr>
                  <a:spcBef>
                    <a:spcPts val="600"/>
                  </a:spcBef>
                </a:pPr>
                <a:endParaRPr lang="zh-TW" altLang="en-US"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106" t="-9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07648345"/>
      </p:ext>
    </p:extLst>
  </p:cSld>
  <p:clrMapOvr>
    <a:masterClrMapping/>
  </p:clrMapOvr>
  <p:transition advClick="0">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r>
                  <a:rPr lang="zh-TW" altLang="zh-TW" dirty="0"/>
                  <a:t>遞歸神經網路</a:t>
                </a:r>
                <a:r>
                  <a:rPr lang="zh-TW" altLang="en-US" dirty="0"/>
                  <a:t>梯度下降應用假設</a:t>
                </a:r>
              </a:p>
              <a:p>
                <a:pPr>
                  <a:spcBef>
                    <a:spcPts val="600"/>
                  </a:spcBef>
                </a:pPr>
                <a:r>
                  <a:rPr kumimoji="1" lang="zh-TW" altLang="zh-TW" sz="2400" b="0" dirty="0">
                    <a:solidFill>
                      <a:schemeClr val="tx1"/>
                    </a:solidFill>
                    <a:latin typeface="Times New Roman" pitchFamily="18" charset="0"/>
                    <a:ea typeface="標楷體" pitchFamily="65" charset="-120"/>
                  </a:rPr>
                  <a:t>假設時序</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𝑡</m:t>
                        </m:r>
                      </m:e>
                      <m:sub>
                        <m:r>
                          <a:rPr kumimoji="1" lang="en-US" altLang="zh-TW" sz="2400" b="0">
                            <a:solidFill>
                              <a:schemeClr val="tx1"/>
                            </a:solidFill>
                            <a:latin typeface="Cambria Math" panose="02040503050406030204" pitchFamily="18" charset="0"/>
                            <a:ea typeface="標楷體" pitchFamily="65" charset="-120"/>
                          </a:rPr>
                          <m:t>2</m:t>
                        </m:r>
                      </m:sub>
                    </m:sSub>
                  </m:oMath>
                </a14:m>
                <a:r>
                  <a:rPr kumimoji="1" lang="zh-TW" altLang="zh-TW" sz="2400" b="0" dirty="0">
                    <a:solidFill>
                      <a:schemeClr val="tx1"/>
                    </a:solidFill>
                    <a:latin typeface="Times New Roman" pitchFamily="18" charset="0"/>
                    <a:ea typeface="標楷體" pitchFamily="65" charset="-120"/>
                  </a:rPr>
                  <a:t>輸入『前往』得到的輸出</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2</m:t>
                        </m:r>
                      </m:sub>
                    </m:sSub>
                  </m:oMath>
                </a14:m>
                <a:r>
                  <a:rPr kumimoji="1" lang="zh-TW" altLang="zh-TW" sz="2400" b="0" dirty="0">
                    <a:solidFill>
                      <a:schemeClr val="tx1"/>
                    </a:solidFill>
                    <a:latin typeface="Times New Roman" pitchFamily="18" charset="0"/>
                    <a:ea typeface="標楷體" pitchFamily="65" charset="-120"/>
                  </a:rPr>
                  <a:t>，及時序</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𝑡</m:t>
                        </m:r>
                      </m:e>
                      <m:sub>
                        <m:r>
                          <a:rPr kumimoji="1" lang="en-US" altLang="zh-TW" sz="2400" b="0">
                            <a:solidFill>
                              <a:schemeClr val="tx1"/>
                            </a:solidFill>
                            <a:latin typeface="Cambria Math" panose="02040503050406030204" pitchFamily="18" charset="0"/>
                            <a:ea typeface="標楷體" pitchFamily="65" charset="-120"/>
                          </a:rPr>
                          <m:t>3</m:t>
                        </m:r>
                      </m:sub>
                    </m:sSub>
                  </m:oMath>
                </a14:m>
                <a:r>
                  <a:rPr kumimoji="1" lang="zh-TW" altLang="zh-TW" sz="2400" b="0" dirty="0">
                    <a:solidFill>
                      <a:schemeClr val="tx1"/>
                    </a:solidFill>
                    <a:latin typeface="Times New Roman" pitchFamily="18" charset="0"/>
                    <a:ea typeface="標楷體" pitchFamily="65" charset="-120"/>
                  </a:rPr>
                  <a:t>輸入『台北』得到的輸出</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3</m:t>
                        </m:r>
                      </m:sub>
                    </m:sSub>
                  </m:oMath>
                </a14:m>
                <a:r>
                  <a:rPr kumimoji="1" lang="zh-TW" altLang="zh-TW" sz="2400" b="0" dirty="0">
                    <a:solidFill>
                      <a:schemeClr val="tx1"/>
                    </a:solidFill>
                    <a:latin typeface="Times New Roman" pitchFamily="18" charset="0"/>
                    <a:ea typeface="標楷體" pitchFamily="65" charset="-120"/>
                  </a:rPr>
                  <a:t>都是錯誤的，也就是遞歸神經網路在時序</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𝑡</m:t>
                        </m:r>
                      </m:e>
                      <m:sub>
                        <m:r>
                          <a:rPr kumimoji="1" lang="en-US" altLang="zh-TW" sz="2400" b="0">
                            <a:solidFill>
                              <a:schemeClr val="tx1"/>
                            </a:solidFill>
                            <a:latin typeface="Cambria Math" panose="02040503050406030204" pitchFamily="18" charset="0"/>
                            <a:ea typeface="標楷體" pitchFamily="65" charset="-120"/>
                          </a:rPr>
                          <m:t>2</m:t>
                        </m:r>
                      </m:sub>
                    </m:sSub>
                  </m:oMath>
                </a14:m>
                <a:r>
                  <a:rPr kumimoji="1" lang="zh-TW" altLang="zh-TW" sz="2400" b="0" dirty="0">
                    <a:solidFill>
                      <a:schemeClr val="tx1"/>
                    </a:solidFill>
                    <a:latin typeface="Times New Roman" pitchFamily="18" charset="0"/>
                    <a:ea typeface="標楷體" pitchFamily="65" charset="-120"/>
                  </a:rPr>
                  <a:t>及</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𝑡</m:t>
                        </m:r>
                      </m:e>
                      <m:sub>
                        <m:r>
                          <a:rPr kumimoji="1" lang="en-US" altLang="zh-TW" sz="2400" b="0">
                            <a:solidFill>
                              <a:schemeClr val="tx1"/>
                            </a:solidFill>
                            <a:latin typeface="Cambria Math" panose="02040503050406030204" pitchFamily="18" charset="0"/>
                            <a:ea typeface="標楷體" pitchFamily="65" charset="-120"/>
                          </a:rPr>
                          <m:t>3</m:t>
                        </m:r>
                      </m:sub>
                    </m:sSub>
                  </m:oMath>
                </a14:m>
                <a:r>
                  <a:rPr kumimoji="1" lang="zh-TW" altLang="zh-TW" sz="2400" b="0" dirty="0">
                    <a:solidFill>
                      <a:schemeClr val="tx1"/>
                    </a:solidFill>
                    <a:latin typeface="Times New Roman" pitchFamily="18" charset="0"/>
                    <a:ea typeface="標楷體" pitchFamily="65" charset="-120"/>
                  </a:rPr>
                  <a:t>出錯了，其誤差分別為</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2</m:t>
                        </m:r>
                      </m:sub>
                    </m:sSub>
                  </m:oMath>
                </a14:m>
                <a:r>
                  <a:rPr kumimoji="1" lang="zh-TW" altLang="zh-TW" sz="2400" b="0" dirty="0">
                    <a:solidFill>
                      <a:schemeClr val="tx1"/>
                    </a:solidFill>
                    <a:latin typeface="Times New Roman" pitchFamily="18" charset="0"/>
                    <a:ea typeface="標楷體" pitchFamily="65" charset="-120"/>
                  </a:rPr>
                  <a:t>及</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3</m:t>
                        </m:r>
                      </m:sub>
                    </m:sSub>
                  </m:oMath>
                </a14:m>
                <a:r>
                  <a:rPr kumimoji="1" lang="zh-TW" altLang="zh-TW" sz="2400" b="0" dirty="0">
                    <a:solidFill>
                      <a:schemeClr val="tx1"/>
                    </a:solidFill>
                    <a:latin typeface="Times New Roman" pitchFamily="18" charset="0"/>
                    <a:ea typeface="標楷體" pitchFamily="65" charset="-120"/>
                  </a:rPr>
                  <a:t>，遞歸神經網路的總誤差為</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𝑡𝑜𝑡𝑎𝑙</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2</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3</m:t>
                        </m:r>
                      </m:sub>
                    </m:sSub>
                  </m:oMath>
                </a14:m>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修正神經網路權重的目的在於將總誤差降至最小，其中神經網路的總誤差為</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𝑡𝑜𝑡𝑎𝑙</m:t>
                        </m:r>
                      </m:sub>
                    </m:sSub>
                    <m:r>
                      <a:rPr kumimoji="1" lang="en-US" altLang="zh-TW" sz="2400" b="0">
                        <a:solidFill>
                          <a:schemeClr val="tx1"/>
                        </a:solidFill>
                        <a:latin typeface="Cambria Math" panose="02040503050406030204" pitchFamily="18" charset="0"/>
                        <a:ea typeface="標楷體" pitchFamily="65" charset="-120"/>
                      </a:rPr>
                      <m:t>=</m:t>
                    </m:r>
                    <m:nary>
                      <m:naryPr>
                        <m:chr m:val="∑"/>
                        <m:limLoc m:val="undOvr"/>
                        <m:supHide m:val="on"/>
                        <m:ctrlPr>
                          <a:rPr kumimoji="1" lang="zh-TW" altLang="zh-TW" sz="2400" b="0" i="1">
                            <a:solidFill>
                              <a:schemeClr val="tx1"/>
                            </a:solidFill>
                            <a:latin typeface="Cambria Math" panose="02040503050406030204" pitchFamily="18" charset="0"/>
                            <a:ea typeface="標楷體" pitchFamily="65" charset="-120"/>
                          </a:rPr>
                        </m:ctrlPr>
                      </m:naryPr>
                      <m:sub>
                        <m:r>
                          <a:rPr kumimoji="1" lang="en-US" altLang="zh-TW" sz="2400" b="0">
                            <a:solidFill>
                              <a:schemeClr val="tx1"/>
                            </a:solidFill>
                            <a:latin typeface="Cambria Math" panose="02040503050406030204" pitchFamily="18" charset="0"/>
                            <a:ea typeface="標楷體" pitchFamily="65" charset="-120"/>
                          </a:rPr>
                          <m:t>𝑇</m:t>
                        </m:r>
                      </m:sub>
                      <m:sup/>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𝑇</m:t>
                            </m:r>
                          </m:sub>
                        </m:sSub>
                      </m:e>
                    </m:nary>
                  </m:oMath>
                </a14:m>
                <a:r>
                  <a:rPr kumimoji="1" lang="zh-TW" altLang="zh-TW" sz="2400" b="0" dirty="0">
                    <a:solidFill>
                      <a:schemeClr val="tx1"/>
                    </a:solidFill>
                    <a:latin typeface="Times New Roman" pitchFamily="18" charset="0"/>
                    <a:ea typeface="標楷體" pitchFamily="65" charset="-120"/>
                  </a:rPr>
                  <a:t>，其中</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𝑇</m:t>
                        </m:r>
                      </m:sub>
                    </m:sSub>
                  </m:oMath>
                </a14:m>
                <a:r>
                  <a:rPr kumimoji="1" lang="zh-TW" altLang="zh-TW" sz="2400" b="0" dirty="0">
                    <a:solidFill>
                      <a:schemeClr val="tx1"/>
                    </a:solidFill>
                    <a:latin typeface="Times New Roman" pitchFamily="18" charset="0"/>
                    <a:ea typeface="標楷體" pitchFamily="65" charset="-120"/>
                  </a:rPr>
                  <a:t>表示遞歸神經網路中第</a:t>
                </a:r>
                <a:r>
                  <a:rPr kumimoji="1" lang="en-US" altLang="zh-TW" sz="2400" b="0" dirty="0">
                    <a:solidFill>
                      <a:schemeClr val="tx1"/>
                    </a:solidFill>
                    <a:latin typeface="Times New Roman" pitchFamily="18" charset="0"/>
                    <a:ea typeface="標楷體" pitchFamily="65" charset="-120"/>
                  </a:rPr>
                  <a:t>T</a:t>
                </a:r>
                <a:r>
                  <a:rPr kumimoji="1" lang="zh-TW" altLang="zh-TW" sz="2400" b="0" dirty="0">
                    <a:solidFill>
                      <a:schemeClr val="tx1"/>
                    </a:solidFill>
                    <a:latin typeface="Times New Roman" pitchFamily="18" charset="0"/>
                    <a:ea typeface="標楷體" pitchFamily="65" charset="-120"/>
                  </a:rPr>
                  <a:t>個時序的誤差，另外，遞歸神經網路中，每個時序採用的損失函數是交叉熵</a:t>
                </a:r>
                <a:r>
                  <a:rPr kumimoji="1" lang="en-US" altLang="zh-TW" sz="2400" b="0" dirty="0">
                    <a:solidFill>
                      <a:schemeClr val="tx1"/>
                    </a:solidFill>
                    <a:latin typeface="Times New Roman" pitchFamily="18" charset="0"/>
                    <a:ea typeface="標楷體" pitchFamily="65" charset="-120"/>
                  </a:rPr>
                  <a:t>(Cross Entropy, </a:t>
                </a:r>
                <a14:m>
                  <m:oMath xmlns:m="http://schemas.openxmlformats.org/officeDocument/2006/math">
                    <m:r>
                      <a:rPr kumimoji="1" lang="en-US" altLang="zh-TW" sz="2400" b="0">
                        <a:solidFill>
                          <a:schemeClr val="tx1"/>
                        </a:solidFill>
                        <a:latin typeface="Cambria Math" panose="02040503050406030204" pitchFamily="18" charset="0"/>
                        <a:ea typeface="標楷體" pitchFamily="65" charset="-120"/>
                      </a:rPr>
                      <m:t>−</m:t>
                    </m:r>
                    <m:nary>
                      <m:naryPr>
                        <m:chr m:val="∑"/>
                        <m:limLoc m:val="undOvr"/>
                        <m:supHide m:val="on"/>
                        <m:ctrlPr>
                          <a:rPr kumimoji="1" lang="zh-TW" altLang="zh-TW" sz="2400" b="0" i="1">
                            <a:solidFill>
                              <a:schemeClr val="tx1"/>
                            </a:solidFill>
                            <a:latin typeface="Cambria Math" panose="02040503050406030204" pitchFamily="18" charset="0"/>
                            <a:ea typeface="標楷體" pitchFamily="65" charset="-120"/>
                          </a:rPr>
                        </m:ctrlPr>
                      </m:naryPr>
                      <m:sub>
                        <m:r>
                          <a:rPr kumimoji="1" lang="en-US" altLang="zh-TW" sz="2400" b="0">
                            <a:solidFill>
                              <a:schemeClr val="tx1"/>
                            </a:solidFill>
                            <a:latin typeface="Cambria Math" panose="02040503050406030204" pitchFamily="18" charset="0"/>
                            <a:ea typeface="標楷體" pitchFamily="65" charset="-120"/>
                          </a:rPr>
                          <m:t>𝑖</m:t>
                        </m:r>
                      </m:sub>
                      <m:sup/>
                      <m:e>
                        <m:acc>
                          <m:accPr>
                            <m:chr m:val="̂"/>
                            <m:ctrlPr>
                              <a:rPr kumimoji="1" lang="zh-TW" altLang="zh-TW" sz="2400" b="0" i="1">
                                <a:solidFill>
                                  <a:schemeClr val="tx1"/>
                                </a:solidFill>
                                <a:latin typeface="Cambria Math" panose="02040503050406030204" pitchFamily="18" charset="0"/>
                                <a:ea typeface="標楷體" pitchFamily="65" charset="-120"/>
                              </a:rPr>
                            </m:ctrlPr>
                          </m:acc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𝐿</m:t>
                                </m:r>
                              </m:e>
                              <m:sub>
                                <m:r>
                                  <a:rPr kumimoji="1" lang="en-US" altLang="zh-TW" sz="2400" b="0">
                                    <a:solidFill>
                                      <a:schemeClr val="tx1"/>
                                    </a:solidFill>
                                    <a:latin typeface="Cambria Math" panose="02040503050406030204" pitchFamily="18" charset="0"/>
                                    <a:ea typeface="標楷體" pitchFamily="65" charset="-120"/>
                                  </a:rPr>
                                  <m:t>𝑖</m:t>
                                </m:r>
                              </m:sub>
                            </m:sSub>
                          </m:e>
                        </m:acc>
                      </m:e>
                    </m:nary>
                    <m:r>
                      <m:rPr>
                        <m:sty m:val="p"/>
                      </m:rPr>
                      <a:rPr kumimoji="1" lang="en-US" altLang="zh-TW" sz="2400" b="0">
                        <a:solidFill>
                          <a:schemeClr val="tx1"/>
                        </a:solidFill>
                        <a:latin typeface="Cambria Math" panose="02040503050406030204" pitchFamily="18" charset="0"/>
                        <a:ea typeface="標楷體" pitchFamily="65" charset="-120"/>
                      </a:rPr>
                      <m:t>ln</m:t>
                    </m:r>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𝐿</m:t>
                        </m:r>
                      </m:e>
                      <m:sub>
                        <m:r>
                          <a:rPr kumimoji="1" lang="en-US" altLang="zh-TW" sz="2400" b="0">
                            <a:solidFill>
                              <a:schemeClr val="tx1"/>
                            </a:solidFill>
                            <a:latin typeface="Cambria Math" panose="02040503050406030204" pitchFamily="18" charset="0"/>
                            <a:ea typeface="標楷體" pitchFamily="65" charset="-120"/>
                          </a:rPr>
                          <m:t>𝑖</m:t>
                        </m:r>
                      </m:sub>
                    </m:sSub>
                    <m:r>
                      <a:rPr kumimoji="1" lang="en-US" altLang="zh-TW" sz="2400" b="0">
                        <a:solidFill>
                          <a:schemeClr val="tx1"/>
                        </a:solidFill>
                        <a:latin typeface="Cambria Math" panose="02040503050406030204" pitchFamily="18" charset="0"/>
                        <a:ea typeface="標楷體" pitchFamily="65" charset="-120"/>
                      </a:rPr>
                      <m:t>)</m:t>
                    </m:r>
                  </m:oMath>
                </a14:m>
                <a:r>
                  <a:rPr kumimoji="1" lang="en-US" altLang="zh-TW" sz="2400" b="0" dirty="0">
                    <a:solidFill>
                      <a:schemeClr val="tx1"/>
                    </a:solidFill>
                    <a:latin typeface="Times New Roman" pitchFamily="18" charset="0"/>
                    <a:ea typeface="標楷體" pitchFamily="65" charset="-120"/>
                  </a:rPr>
                  <a:t>) </a:t>
                </a:r>
                <a:r>
                  <a:rPr kumimoji="1" lang="zh-TW" altLang="zh-TW" sz="2400" b="0" dirty="0">
                    <a:solidFill>
                      <a:schemeClr val="tx1"/>
                    </a:solidFill>
                    <a:latin typeface="Times New Roman" pitchFamily="18" charset="0"/>
                    <a:ea typeface="標楷體" pitchFamily="65" charset="-120"/>
                  </a:rPr>
                  <a:t>，其中，</a:t>
                </a:r>
                <a14:m>
                  <m:oMath xmlns:m="http://schemas.openxmlformats.org/officeDocument/2006/math">
                    <m:acc>
                      <m:accPr>
                        <m:chr m:val="̂"/>
                        <m:ctrlPr>
                          <a:rPr kumimoji="1" lang="zh-TW" altLang="zh-TW" sz="2400" b="0" i="1">
                            <a:solidFill>
                              <a:schemeClr val="tx1"/>
                            </a:solidFill>
                            <a:latin typeface="Cambria Math" panose="02040503050406030204" pitchFamily="18" charset="0"/>
                            <a:ea typeface="標楷體" pitchFamily="65" charset="-120"/>
                          </a:rPr>
                        </m:ctrlPr>
                      </m:acc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𝐿</m:t>
                            </m:r>
                          </m:e>
                          <m:sub>
                            <m:r>
                              <a:rPr kumimoji="1" lang="en-US" altLang="zh-TW" sz="2400" b="0">
                                <a:solidFill>
                                  <a:schemeClr val="tx1"/>
                                </a:solidFill>
                                <a:latin typeface="Cambria Math" panose="02040503050406030204" pitchFamily="18" charset="0"/>
                                <a:ea typeface="標楷體" pitchFamily="65" charset="-120"/>
                              </a:rPr>
                              <m:t>𝑖</m:t>
                            </m:r>
                          </m:sub>
                        </m:sSub>
                      </m:e>
                    </m:acc>
                    <m:r>
                      <a:rPr kumimoji="1" lang="zh-TW" altLang="zh-TW" sz="2400" b="0">
                        <a:solidFill>
                          <a:schemeClr val="tx1"/>
                        </a:solidFill>
                        <a:latin typeface="Cambria Math" panose="02040503050406030204" pitchFamily="18" charset="0"/>
                        <a:ea typeface="標楷體" pitchFamily="65" charset="-120"/>
                      </a:rPr>
                      <m:t>表示</m:t>
                    </m:r>
                  </m:oMath>
                </a14:m>
                <a:r>
                  <a:rPr kumimoji="1" lang="zh-TW" altLang="zh-TW" sz="2400" b="0" dirty="0">
                    <a:solidFill>
                      <a:schemeClr val="tx1"/>
                    </a:solidFill>
                    <a:latin typeface="Times New Roman" pitchFamily="18" charset="0"/>
                    <a:ea typeface="標楷體" pitchFamily="65" charset="-120"/>
                  </a:rPr>
                  <a:t>標準答案中，第</a:t>
                </a:r>
                <a:r>
                  <a:rPr kumimoji="1" lang="en-US" altLang="zh-TW" sz="2400" b="0" dirty="0" err="1">
                    <a:solidFill>
                      <a:schemeClr val="tx1"/>
                    </a:solidFill>
                    <a:latin typeface="Times New Roman" pitchFamily="18" charset="0"/>
                    <a:ea typeface="標楷體" pitchFamily="65" charset="-120"/>
                  </a:rPr>
                  <a:t>i</a:t>
                </a:r>
                <a:r>
                  <a:rPr kumimoji="1" lang="zh-TW" altLang="zh-TW" sz="2400" b="0" dirty="0">
                    <a:solidFill>
                      <a:schemeClr val="tx1"/>
                    </a:solidFill>
                    <a:latin typeface="Times New Roman" pitchFamily="18" charset="0"/>
                    <a:ea typeface="標楷體" pitchFamily="65" charset="-120"/>
                  </a:rPr>
                  <a:t>個類別為正確答案的機率，而</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𝐿</m:t>
                        </m:r>
                      </m:e>
                      <m:sub>
                        <m:r>
                          <a:rPr kumimoji="1" lang="en-US" altLang="zh-TW" sz="2400" b="0">
                            <a:solidFill>
                              <a:schemeClr val="tx1"/>
                            </a:solidFill>
                            <a:latin typeface="Cambria Math" panose="02040503050406030204" pitchFamily="18" charset="0"/>
                            <a:ea typeface="標楷體" pitchFamily="65" charset="-120"/>
                          </a:rPr>
                          <m:t>𝑖</m:t>
                        </m:r>
                      </m:sub>
                    </m:sSub>
                  </m:oMath>
                </a14:m>
                <a:r>
                  <a:rPr kumimoji="1" lang="zh-TW" altLang="zh-TW" sz="2400" b="0" dirty="0">
                    <a:solidFill>
                      <a:schemeClr val="tx1"/>
                    </a:solidFill>
                    <a:latin typeface="Times New Roman" pitchFamily="18" charset="0"/>
                    <a:ea typeface="標楷體" pitchFamily="65" charset="-120"/>
                  </a:rPr>
                  <a:t>表示神經網路預測第</a:t>
                </a:r>
                <a:r>
                  <a:rPr kumimoji="1" lang="en-US" altLang="zh-TW" sz="2400" b="0" dirty="0" err="1">
                    <a:solidFill>
                      <a:schemeClr val="tx1"/>
                    </a:solidFill>
                    <a:latin typeface="Times New Roman" pitchFamily="18" charset="0"/>
                    <a:ea typeface="標楷體" pitchFamily="65" charset="-120"/>
                  </a:rPr>
                  <a:t>i</a:t>
                </a:r>
                <a:r>
                  <a:rPr kumimoji="1" lang="zh-TW" altLang="zh-TW" sz="2400" b="0" dirty="0">
                    <a:solidFill>
                      <a:schemeClr val="tx1"/>
                    </a:solidFill>
                    <a:latin typeface="Times New Roman" pitchFamily="18" charset="0"/>
                    <a:ea typeface="標楷體" pitchFamily="65" charset="-120"/>
                  </a:rPr>
                  <a:t>個類別為正確答案的機率。</a:t>
                </a:r>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t="-1088" r="-11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17512531"/>
      </p:ext>
    </p:extLst>
  </p:cSld>
  <p:clrMapOvr>
    <a:masterClrMapping/>
  </p:clrMapOvr>
  <p:transition advClick="0">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10" name="內容版面配置區 1"/>
              <p:cNvSpPr>
                <a:spLocks noGrp="1"/>
              </p:cNvSpPr>
              <p:nvPr>
                <p:ph idx="1"/>
              </p:nvPr>
            </p:nvSpPr>
            <p:spPr/>
            <p:txBody>
              <a:bodyPr/>
              <a:lstStyle/>
              <a:p>
                <a:r>
                  <a:rPr lang="zh-TW" altLang="zh-TW" dirty="0"/>
                  <a:t>遞歸神經網路</a:t>
                </a:r>
                <a:r>
                  <a:rPr lang="zh-TW" altLang="en-US" dirty="0"/>
                  <a:t>梯度下降應用</a:t>
                </a:r>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endParaRPr kumimoji="1" lang="en-US" altLang="zh-TW" sz="2400" b="0" dirty="0">
                  <a:solidFill>
                    <a:schemeClr val="tx1"/>
                  </a:solidFill>
                  <a:latin typeface="Times New Roman" pitchFamily="18" charset="0"/>
                  <a:ea typeface="標楷體" pitchFamily="65" charset="-120"/>
                </a:endParaRPr>
              </a:p>
              <a:p>
                <a:endParaRPr kumimoji="1" lang="en-US" altLang="zh-TW" sz="2400" b="0" dirty="0">
                  <a:solidFill>
                    <a:schemeClr val="tx1"/>
                  </a:solidFill>
                  <a:latin typeface="Times New Roman" pitchFamily="18" charset="0"/>
                  <a:ea typeface="標楷體" pitchFamily="65" charset="-120"/>
                </a:endParaRPr>
              </a:p>
              <a:p>
                <a:r>
                  <a:rPr kumimoji="1" lang="zh-TW" altLang="zh-TW" sz="2400" b="0" dirty="0">
                    <a:solidFill>
                      <a:schemeClr val="tx1"/>
                    </a:solidFill>
                    <a:latin typeface="Times New Roman" pitchFamily="18" charset="0"/>
                    <a:ea typeface="標楷體" pitchFamily="65" charset="-120"/>
                  </a:rPr>
                  <a:t>由此可見，</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2</m:t>
                        </m:r>
                      </m:sub>
                    </m:sSub>
                  </m:oMath>
                </a14:m>
                <a:r>
                  <a:rPr kumimoji="1" lang="zh-TW" altLang="zh-TW" sz="2400" b="0" dirty="0">
                    <a:solidFill>
                      <a:schemeClr val="tx1"/>
                    </a:solidFill>
                    <a:latin typeface="Times New Roman" pitchFamily="18" charset="0"/>
                    <a:ea typeface="標楷體" pitchFamily="65" charset="-120"/>
                  </a:rPr>
                  <a:t>的大小會受到</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1</m:t>
                        </m:r>
                      </m:sub>
                    </m:sSub>
                    <m:r>
                      <a:rPr kumimoji="1" lang="zh-TW" altLang="en-US" sz="2400" b="0" i="1">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2</m:t>
                        </m:r>
                      </m:sub>
                    </m:sSub>
                    <m:r>
                      <a:rPr kumimoji="1" lang="zh-TW" altLang="en-US" sz="2400" b="0" i="1">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3</m:t>
                        </m:r>
                      </m:sub>
                    </m:sSub>
                  </m:oMath>
                </a14:m>
                <a:r>
                  <a:rPr kumimoji="1" lang="zh-TW" altLang="zh-TW" sz="2400" b="0" dirty="0">
                    <a:solidFill>
                      <a:schemeClr val="tx1"/>
                    </a:solidFill>
                    <a:latin typeface="Times New Roman" pitchFamily="18" charset="0"/>
                    <a:ea typeface="標楷體" pitchFamily="65" charset="-120"/>
                  </a:rPr>
                  <a:t>的影響；同理，我們可以計算出</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𝐸</m:t>
                        </m:r>
                      </m:e>
                      <m:sub>
                        <m:r>
                          <a:rPr kumimoji="1" lang="en-US" altLang="zh-TW" sz="2400" b="0">
                            <a:solidFill>
                              <a:schemeClr val="tx1"/>
                            </a:solidFill>
                            <a:latin typeface="Cambria Math" panose="02040503050406030204" pitchFamily="18" charset="0"/>
                            <a:ea typeface="標楷體" pitchFamily="65" charset="-120"/>
                          </a:rPr>
                          <m:t>3</m:t>
                        </m:r>
                      </m:sub>
                    </m:sSub>
                  </m:oMath>
                </a14:m>
                <a:endParaRPr kumimoji="1" lang="en-US" altLang="zh-TW" sz="2400" b="0" dirty="0">
                  <a:solidFill>
                    <a:schemeClr val="tx1"/>
                  </a:solidFill>
                  <a:latin typeface="Times New Roman" pitchFamily="18" charset="0"/>
                  <a:ea typeface="標楷體" pitchFamily="65" charset="-120"/>
                </a:endParaRPr>
              </a:p>
            </p:txBody>
          </p:sp>
        </mc:Choice>
        <mc:Fallback xmlns="">
          <p:sp>
            <p:nvSpPr>
              <p:cNvPr id="10"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t="-1088" r="-118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39552" y="2260752"/>
                <a:ext cx="8425060" cy="1014637"/>
              </a:xfrm>
              <a:prstGeom prst="rect">
                <a:avLst/>
              </a:prstGeom>
            </p:spPr>
            <p:txBody>
              <a:bodyPr wrap="square">
                <a:spAutoFit/>
              </a:bodyPr>
              <a:lstStyle/>
              <a:p>
                <a:pPr>
                  <a:spcBef>
                    <a:spcPts val="600"/>
                  </a:spcBef>
                </a:pP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𝐸</m:t>
                        </m:r>
                      </m:e>
                      <m:sub>
                        <m:r>
                          <a:rPr lang="en-US" altLang="zh-TW" i="1">
                            <a:latin typeface="Cambria Math"/>
                          </a:rPr>
                          <m:t>2</m:t>
                        </m:r>
                      </m:sub>
                    </m:sSub>
                    <m:r>
                      <a:rPr lang="en-US" altLang="zh-TW">
                        <a:latin typeface="Cambria Math"/>
                      </a:rPr>
                      <m:t>= </m:t>
                    </m:r>
                    <m:r>
                      <a:rPr lang="en-US" altLang="zh-TW" i="1">
                        <a:latin typeface="Cambria Math"/>
                      </a:rPr>
                      <m:t>−</m:t>
                    </m:r>
                    <m:nary>
                      <m:naryPr>
                        <m:chr m:val="∑"/>
                        <m:limLoc m:val="undOvr"/>
                        <m:supHide m:val="on"/>
                        <m:ctrlPr>
                          <a:rPr lang="zh-TW" altLang="zh-TW" i="1">
                            <a:latin typeface="Cambria Math" panose="02040503050406030204" pitchFamily="18" charset="0"/>
                          </a:rPr>
                        </m:ctrlPr>
                      </m:naryPr>
                      <m:sub>
                        <m:r>
                          <a:rPr lang="en-US" altLang="zh-TW" i="1">
                            <a:latin typeface="Cambria Math"/>
                          </a:rPr>
                          <m:t>𝑖</m:t>
                        </m:r>
                      </m:sub>
                      <m:sup/>
                      <m:e>
                        <m:acc>
                          <m:accPr>
                            <m:chr m:val="̂"/>
                            <m:ctrlPr>
                              <a:rPr lang="zh-TW" altLang="zh-TW" i="1">
                                <a:latin typeface="Cambria Math" panose="02040503050406030204" pitchFamily="18" charset="0"/>
                              </a:rPr>
                            </m:ctrlPr>
                          </m:accPr>
                          <m:e>
                            <m:sSub>
                              <m:sSubPr>
                                <m:ctrlPr>
                                  <a:rPr lang="zh-TW" altLang="zh-TW" i="1">
                                    <a:latin typeface="Cambria Math" panose="02040503050406030204" pitchFamily="18" charset="0"/>
                                  </a:rPr>
                                </m:ctrlPr>
                              </m:sSubPr>
                              <m:e>
                                <m:r>
                                  <a:rPr lang="en-US" altLang="zh-TW" i="1">
                                    <a:latin typeface="Cambria Math"/>
                                  </a:rPr>
                                  <m:t>𝐿</m:t>
                                </m:r>
                              </m:e>
                              <m:sub>
                                <m:r>
                                  <a:rPr lang="en-US" altLang="zh-TW" i="1">
                                    <a:latin typeface="Cambria Math"/>
                                  </a:rPr>
                                  <m:t>𝑖</m:t>
                                </m:r>
                              </m:sub>
                            </m:sSub>
                          </m:e>
                        </m:acc>
                      </m:e>
                    </m:nary>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𝐿</m:t>
                                </m:r>
                              </m:e>
                              <m:sub>
                                <m:r>
                                  <a:rPr lang="en-US" altLang="zh-TW" i="1">
                                    <a:latin typeface="Cambria Math"/>
                                  </a:rPr>
                                  <m:t>𝑖</m:t>
                                </m:r>
                              </m:sub>
                            </m:sSub>
                          </m:e>
                        </m:d>
                      </m:e>
                    </m:func>
                  </m:oMath>
                </a14:m>
                <a:r>
                  <a:rPr lang="zh-TW" altLang="zh-TW" dirty="0"/>
                  <a:t>，</a:t>
                </a:r>
                <a14:m>
                  <m:oMath xmlns:m="http://schemas.openxmlformats.org/officeDocument/2006/math">
                    <m:acc>
                      <m:accPr>
                        <m:chr m:val="̂"/>
                        <m:ctrlPr>
                          <a:rPr lang="zh-TW" altLang="zh-TW" i="1">
                            <a:latin typeface="Cambria Math" panose="02040503050406030204" pitchFamily="18" charset="0"/>
                          </a:rPr>
                        </m:ctrlPr>
                      </m:accPr>
                      <m:e>
                        <m:sSub>
                          <m:sSubPr>
                            <m:ctrlPr>
                              <a:rPr lang="zh-TW" altLang="zh-TW" i="1">
                                <a:latin typeface="Cambria Math" panose="02040503050406030204" pitchFamily="18" charset="0"/>
                              </a:rPr>
                            </m:ctrlPr>
                          </m:sSubPr>
                          <m:e>
                            <m:r>
                              <a:rPr lang="en-US" altLang="zh-TW" i="1">
                                <a:latin typeface="Cambria Math"/>
                              </a:rPr>
                              <m:t>𝐿</m:t>
                            </m:r>
                          </m:e>
                          <m:sub>
                            <m:r>
                              <a:rPr lang="en-US" altLang="zh-TW" i="1">
                                <a:latin typeface="Cambria Math"/>
                              </a:rPr>
                              <m:t>𝑖</m:t>
                            </m:r>
                          </m:sub>
                        </m:sSub>
                      </m:e>
                    </m:acc>
                  </m:oMath>
                </a14:m>
                <a:r>
                  <a:rPr lang="zh-TW" altLang="zh-TW" dirty="0"/>
                  <a:t>中只有類別「不是地名」的機率是</a:t>
                </a:r>
                <a:r>
                  <a:rPr lang="en-US" altLang="zh-TW" dirty="0"/>
                  <a:t>1</a:t>
                </a:r>
                <a:r>
                  <a:rPr lang="zh-TW" altLang="zh-TW" dirty="0"/>
                  <a:t>，其餘類別皆為</a:t>
                </a:r>
                <a:r>
                  <a:rPr lang="en-US" altLang="zh-TW" dirty="0"/>
                  <a:t>0</a:t>
                </a:r>
              </a:p>
              <a:p>
                <a:pPr>
                  <a:spcBef>
                    <a:spcPts val="600"/>
                  </a:spcBef>
                </a:pPr>
                <a14:m>
                  <m:oMathPara xmlns:m="http://schemas.openxmlformats.org/officeDocument/2006/math">
                    <m:oMathParaPr>
                      <m:jc m:val="left"/>
                    </m:oMathParaPr>
                    <m:oMath xmlns:m="http://schemas.openxmlformats.org/officeDocument/2006/math">
                      <m:r>
                        <a:rPr lang="zh-TW" altLang="en-US" i="1">
                          <a:latin typeface="Cambria Math"/>
                        </a:rPr>
                        <m:t>      </m:t>
                      </m:r>
                      <m:r>
                        <a:rPr lang="en-US" altLang="zh-TW" i="1">
                          <a:latin typeface="Cambria Math"/>
                        </a:rPr>
                        <m:t>=−</m:t>
                      </m:r>
                      <m:r>
                        <a:rPr lang="en-US" altLang="zh-TW">
                          <a:latin typeface="Cambria Math"/>
                        </a:rPr>
                        <m:t>(</m:t>
                      </m:r>
                      <m:d>
                        <m:dPr>
                          <m:ctrlPr>
                            <a:rPr lang="zh-TW" altLang="zh-TW" i="1">
                              <a:latin typeface="Cambria Math" panose="02040503050406030204" pitchFamily="18" charset="0"/>
                            </a:rPr>
                          </m:ctrlPr>
                        </m:dPr>
                        <m:e>
                          <m:r>
                            <a:rPr lang="zh-TW" altLang="zh-TW">
                              <a:latin typeface="Cambria Math"/>
                            </a:rPr>
                            <m:t>不是地名</m:t>
                          </m:r>
                        </m:e>
                      </m:d>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r>
                                <a:rPr lang="zh-TW" altLang="zh-TW">
                                  <a:latin typeface="Cambria Math" panose="02040503050406030204" pitchFamily="18" charset="0"/>
                                </a:rPr>
                                <m:t>神經網路預測類別是「不是地名」的機率</m:t>
                              </m:r>
                            </m:e>
                          </m:d>
                        </m:e>
                      </m:func>
                    </m:oMath>
                  </m:oMathPara>
                </a14:m>
                <a:endParaRPr lang="en-US" altLang="zh-TW" i="1" dirty="0"/>
              </a:p>
              <a:p>
                <a:pPr>
                  <a:spcBef>
                    <a:spcPts val="600"/>
                  </a:spcBef>
                </a:pPr>
                <a14:m>
                  <m:oMathPara xmlns:m="http://schemas.openxmlformats.org/officeDocument/2006/math">
                    <m:oMathParaPr>
                      <m:jc m:val="centerGroup"/>
                    </m:oMathParaPr>
                    <m:oMath xmlns:m="http://schemas.openxmlformats.org/officeDocument/2006/math">
                      <m:r>
                        <a:rPr lang="en-US" altLang="zh-TW">
                          <a:latin typeface="Cambria Math"/>
                        </a:rPr>
                        <m:t>+</m:t>
                      </m:r>
                      <m:d>
                        <m:dPr>
                          <m:ctrlPr>
                            <a:rPr lang="zh-TW" altLang="zh-TW" i="1">
                              <a:latin typeface="Cambria Math" panose="02040503050406030204" pitchFamily="18" charset="0"/>
                            </a:rPr>
                          </m:ctrlPr>
                        </m:dPr>
                        <m:e>
                          <m:r>
                            <a:rPr lang="zh-TW" altLang="zh-TW">
                              <a:latin typeface="Cambria Math"/>
                            </a:rPr>
                            <m:t>是地名</m:t>
                          </m:r>
                        </m:e>
                      </m:d>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r>
                                <a:rPr lang="zh-TW" altLang="zh-TW">
                                  <a:latin typeface="Cambria Math"/>
                                </a:rPr>
                                <m:t>神經網路預測類別是「是地名」的機率</m:t>
                              </m:r>
                            </m:e>
                          </m:d>
                        </m:e>
                      </m:func>
                      <m:r>
                        <a:rPr lang="en-US" altLang="zh-TW">
                          <a:latin typeface="Cambria Math"/>
                        </a:rPr>
                        <m:t>……)</m:t>
                      </m:r>
                    </m:oMath>
                  </m:oMathPara>
                </a14:m>
                <a:endParaRPr lang="zh-TW" altLang="zh-TW" dirty="0"/>
              </a:p>
            </p:txBody>
          </p:sp>
        </mc:Choice>
        <mc:Fallback xmlns="">
          <p:sp>
            <p:nvSpPr>
              <p:cNvPr id="4" name="矩形 3"/>
              <p:cNvSpPr>
                <a:spLocks noRot="1" noChangeAspect="1" noMove="1" noResize="1" noEditPoints="1" noAdjustHandles="1" noChangeArrowheads="1" noChangeShapeType="1" noTextEdit="1"/>
              </p:cNvSpPr>
              <p:nvPr/>
            </p:nvSpPr>
            <p:spPr>
              <a:xfrm>
                <a:off x="539552" y="2260752"/>
                <a:ext cx="8425060" cy="1014637"/>
              </a:xfrm>
              <a:prstGeom prst="rect">
                <a:avLst/>
              </a:prstGeom>
              <a:blipFill rotWithShape="0">
                <a:blip r:embed="rId3"/>
                <a:stretch>
                  <a:fillRect t="-42169" b="-6024"/>
                </a:stretch>
              </a:blipFill>
            </p:spPr>
            <p:txBody>
              <a:bodyPr/>
              <a:lstStyle/>
              <a:p>
                <a:r>
                  <a:rPr lang="zh-TW" altLang="en-US">
                    <a:noFill/>
                  </a:rPr>
                  <a:t> </a:t>
                </a:r>
              </a:p>
            </p:txBody>
          </p:sp>
        </mc:Fallback>
      </mc:AlternateContent>
      <p:cxnSp>
        <p:nvCxnSpPr>
          <p:cNvPr id="5" name="直線接點 4"/>
          <p:cNvCxnSpPr/>
          <p:nvPr/>
        </p:nvCxnSpPr>
        <p:spPr>
          <a:xfrm>
            <a:off x="395536" y="3356992"/>
            <a:ext cx="78488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字方塊 2"/>
              <p:cNvSpPr txBox="1">
                <a:spLocks noChangeArrowheads="1"/>
              </p:cNvSpPr>
              <p:nvPr/>
            </p:nvSpPr>
            <p:spPr bwMode="auto">
              <a:xfrm>
                <a:off x="7272301" y="2611941"/>
                <a:ext cx="378619" cy="276999"/>
              </a:xfrm>
              <a:prstGeom prst="rect">
                <a:avLst/>
              </a:prstGeom>
              <a:noFill/>
              <a:ln w="9525">
                <a:noFill/>
                <a:miter lim="800000"/>
                <a:headEnd/>
                <a:tailEnd/>
              </a:ln>
            </p:spPr>
            <p:txBody>
              <a:bodyPr rot="0" vert="horz" wrap="square" lIns="68580" tIns="34290" rIns="68580" bIns="34290" anchor="t" anchorCtr="0">
                <a:spAutoFit/>
              </a:bodyPr>
              <a:lstStyle/>
              <a:p>
                <a:pPr/>
                <a14:m>
                  <m:oMathPara xmlns:m="http://schemas.openxmlformats.org/officeDocument/2006/math">
                    <m:oMathParaPr>
                      <m:jc m:val="centerGroup"/>
                    </m:oMathParaPr>
                    <m:oMath xmlns:m="http://schemas.openxmlformats.org/officeDocument/2006/math">
                      <m:r>
                        <a:rPr lang="en-US" sz="1350" kern="100">
                          <a:solidFill>
                            <a:srgbClr val="FF0000"/>
                          </a:solidFill>
                          <a:latin typeface="Cambria Math"/>
                          <a:ea typeface="標楷體"/>
                          <a:cs typeface="Times New Roman"/>
                        </a:rPr>
                        <m:t>=0</m:t>
                      </m:r>
                    </m:oMath>
                  </m:oMathPara>
                </a14:m>
                <a:endParaRPr lang="zh-TW" altLang="en-US" sz="1350" kern="100" dirty="0">
                  <a:latin typeface="Times New Roman"/>
                  <a:ea typeface="標楷體"/>
                  <a:cs typeface="Times New Roman"/>
                </a:endParaRPr>
              </a:p>
            </p:txBody>
          </p:sp>
        </mc:Choice>
        <mc:Fallback xmlns="">
          <p:sp>
            <p:nvSpPr>
              <p:cNvPr id="7" name="文字方塊 2"/>
              <p:cNvSpPr txBox="1">
                <a:spLocks noRot="1" noChangeAspect="1" noMove="1" noResize="1" noEditPoints="1" noAdjustHandles="1" noChangeArrowheads="1" noChangeShapeType="1" noTextEdit="1"/>
              </p:cNvSpPr>
              <p:nvPr/>
            </p:nvSpPr>
            <p:spPr bwMode="auto">
              <a:xfrm>
                <a:off x="7272301" y="2611941"/>
                <a:ext cx="378619" cy="276999"/>
              </a:xfrm>
              <a:prstGeom prst="rect">
                <a:avLst/>
              </a:prstGeom>
              <a:blipFill rotWithShape="0">
                <a:blip r:embed="rId4"/>
                <a:stretch>
                  <a:fillRect r="-6452"/>
                </a:stretch>
              </a:blipFill>
              <a:ln w="9525">
                <a:noFill/>
                <a:miter lim="800000"/>
                <a:headEnd/>
                <a:tailEnd/>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40143" y="3544498"/>
                <a:ext cx="6606734" cy="1036630"/>
              </a:xfrm>
              <a:prstGeom prst="rect">
                <a:avLst/>
              </a:prstGeom>
            </p:spPr>
            <p:txBody>
              <a:bodyPr wrap="square">
                <a:spAutoFit/>
              </a:bodyPr>
              <a:lstStyle/>
              <a:p>
                <a:pPr>
                  <a:spcBef>
                    <a:spcPts val="600"/>
                  </a:spcBef>
                </a:pPr>
                <a14:m>
                  <m:oMathPara xmlns:m="http://schemas.openxmlformats.org/officeDocument/2006/math">
                    <m:oMathParaPr>
                      <m:jc m:val="centerGroup"/>
                    </m:oMathParaPr>
                    <m:oMath xmlns:m="http://schemas.openxmlformats.org/officeDocument/2006/math">
                      <m:r>
                        <a:rPr lang="en-US" altLang="zh-TW" i="1">
                          <a:latin typeface="Cambria Math"/>
                        </a:rPr>
                        <m:t>=−</m:t>
                      </m:r>
                      <m:r>
                        <a:rPr lang="en-US" altLang="zh-TW">
                          <a:latin typeface="Cambria Math"/>
                        </a:rPr>
                        <m:t>(</m:t>
                      </m:r>
                      <m:d>
                        <m:dPr>
                          <m:ctrlPr>
                            <a:rPr lang="zh-TW" altLang="zh-TW" i="1">
                              <a:latin typeface="Cambria Math" panose="02040503050406030204" pitchFamily="18" charset="0"/>
                            </a:rPr>
                          </m:ctrlPr>
                        </m:dPr>
                        <m:e>
                          <m:r>
                            <a:rPr lang="zh-TW" altLang="zh-TW">
                              <a:latin typeface="Cambria Math"/>
                            </a:rPr>
                            <m:t>不是地名</m:t>
                          </m:r>
                        </m:e>
                      </m:d>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r>
                                <a:rPr lang="zh-TW" altLang="zh-TW">
                                  <a:latin typeface="Cambria Math"/>
                                </a:rPr>
                                <m:t>神經網路預測類別是「不是地名」的機率</m:t>
                              </m:r>
                            </m:e>
                          </m:d>
                        </m:e>
                      </m:func>
                    </m:oMath>
                  </m:oMathPara>
                </a14:m>
                <a:endParaRPr lang="zh-TW" altLang="zh-TW" dirty="0"/>
              </a:p>
              <a:p>
                <a:pPr>
                  <a:spcBef>
                    <a:spcPts val="600"/>
                  </a:spcBef>
                </a:pPr>
                <a14:m>
                  <m:oMathPara xmlns:m="http://schemas.openxmlformats.org/officeDocument/2006/math">
                    <m:oMathParaPr>
                      <m:jc m:val="centerGroup"/>
                    </m:oMathParaPr>
                    <m:oMath xmlns:m="http://schemas.openxmlformats.org/officeDocument/2006/math">
                      <m:r>
                        <a:rPr lang="en-US" altLang="zh-TW" i="1">
                          <a:latin typeface="Cambria Math"/>
                        </a:rPr>
                        <m:t>=−</m:t>
                      </m:r>
                      <m:d>
                        <m:dPr>
                          <m:ctrlPr>
                            <a:rPr lang="zh-TW" altLang="zh-TW" i="1">
                              <a:latin typeface="Cambria Math" panose="02040503050406030204" pitchFamily="18" charset="0"/>
                            </a:rPr>
                          </m:ctrlPr>
                        </m:dPr>
                        <m:e>
                          <m:r>
                            <a:rPr lang="zh-TW" altLang="zh-TW">
                              <a:latin typeface="Cambria Math"/>
                            </a:rPr>
                            <m:t>不是地名</m:t>
                          </m:r>
                        </m:e>
                      </m:d>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zh-TW" altLang="zh-TW">
                                      <a:latin typeface="Cambria Math"/>
                                    </a:rPr>
                                    <m:t>學生</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e>
                              </m:d>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3</m:t>
                                  </m:r>
                                </m:sub>
                              </m:sSub>
                              <m:r>
                                <a:rPr lang="en-US" altLang="zh-TW" i="1">
                                  <a:latin typeface="Cambria Math"/>
                                </a:rPr>
                                <m:t>+</m:t>
                              </m:r>
                              <m:r>
                                <a:rPr lang="zh-TW" altLang="zh-TW">
                                  <a:latin typeface="Cambria Math"/>
                                </a:rPr>
                                <m:t>前往</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r>
                                <a:rPr lang="en-US" altLang="zh-TW" i="1">
                                  <a:latin typeface="Cambria Math"/>
                                </a:rPr>
                                <m:t>)</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2</m:t>
                                  </m:r>
                                </m:sub>
                              </m:sSub>
                            </m:e>
                          </m:d>
                        </m:e>
                      </m:func>
                    </m:oMath>
                  </m:oMathPara>
                </a14:m>
                <a:endParaRPr lang="zh-TW" altLang="zh-TW" dirty="0"/>
              </a:p>
              <a:p>
                <a:pPr>
                  <a:spcBef>
                    <a:spcPts val="600"/>
                  </a:spcBef>
                </a:pPr>
                <a14:m>
                  <m:oMathPara xmlns:m="http://schemas.openxmlformats.org/officeDocument/2006/math">
                    <m:oMathParaPr>
                      <m:jc m:val="centerGroup"/>
                    </m:oMathParaPr>
                    <m:oMath xmlns:m="http://schemas.openxmlformats.org/officeDocument/2006/math">
                      <m:r>
                        <a:rPr lang="zh-TW" altLang="en-US" i="1">
                          <a:latin typeface="Cambria Math"/>
                        </a:rPr>
                        <m:t>    </m:t>
                      </m:r>
                      <m:r>
                        <a:rPr lang="en-US" altLang="zh-TW" i="1">
                          <a:latin typeface="Cambria Math"/>
                        </a:rPr>
                        <m:t>=−</m:t>
                      </m:r>
                      <m:r>
                        <a:rPr lang="en-US" altLang="zh-TW">
                          <a:latin typeface="Cambria Math"/>
                        </a:rPr>
                        <m:t>(1)</m:t>
                      </m:r>
                      <m:r>
                        <m:rPr>
                          <m:sty m:val="p"/>
                        </m:rPr>
                        <a:rPr lang="en-US" altLang="zh-TW">
                          <a:latin typeface="Cambria Math"/>
                        </a:rPr>
                        <m:t>ln</m:t>
                      </m:r>
                      <m:r>
                        <a:rPr lang="en-US" altLang="zh-TW">
                          <a:latin typeface="Cambria Math"/>
                        </a:rPr>
                        <m:t>(</m:t>
                      </m:r>
                      <m:d>
                        <m:dPr>
                          <m:ctrlPr>
                            <a:rPr lang="zh-TW" altLang="zh-TW" i="1">
                              <a:latin typeface="Cambria Math" panose="02040503050406030204" pitchFamily="18" charset="0"/>
                            </a:rPr>
                          </m:ctrlPr>
                        </m:dPr>
                        <m:e>
                          <m:r>
                            <a:rPr lang="zh-TW" altLang="zh-TW">
                              <a:latin typeface="Cambria Math"/>
                            </a:rPr>
                            <m:t>學生</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e>
                      </m:d>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3</m:t>
                          </m:r>
                        </m:sub>
                      </m:sSub>
                      <m:r>
                        <a:rPr lang="en-US" altLang="zh-TW" i="1">
                          <a:latin typeface="Cambria Math"/>
                        </a:rPr>
                        <m:t>+</m:t>
                      </m:r>
                      <m:r>
                        <a:rPr lang="zh-TW" altLang="zh-TW">
                          <a:latin typeface="Cambria Math"/>
                        </a:rPr>
                        <m:t>前往</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r>
                        <a:rPr lang="en-US" altLang="zh-TW" i="1">
                          <a:latin typeface="Cambria Math"/>
                        </a:rPr>
                        <m:t>)</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2</m:t>
                          </m:r>
                        </m:sub>
                      </m:sSub>
                      <m:r>
                        <a:rPr lang="en-US" altLang="zh-TW" i="1">
                          <a:latin typeface="Cambria Math"/>
                        </a:rPr>
                        <m:t>)</m:t>
                      </m:r>
                    </m:oMath>
                  </m:oMathPara>
                </a14:m>
                <a:endParaRPr lang="zh-TW" altLang="zh-TW" dirty="0"/>
              </a:p>
            </p:txBody>
          </p:sp>
        </mc:Choice>
        <mc:Fallback xmlns="">
          <p:sp>
            <p:nvSpPr>
              <p:cNvPr id="8" name="矩形 7"/>
              <p:cNvSpPr>
                <a:spLocks noRot="1" noChangeAspect="1" noMove="1" noResize="1" noEditPoints="1" noAdjustHandles="1" noChangeArrowheads="1" noChangeShapeType="1" noTextEdit="1"/>
              </p:cNvSpPr>
              <p:nvPr/>
            </p:nvSpPr>
            <p:spPr>
              <a:xfrm>
                <a:off x="840143" y="3544498"/>
                <a:ext cx="6606734" cy="1036630"/>
              </a:xfrm>
              <a:prstGeom prst="rect">
                <a:avLst/>
              </a:prstGeom>
              <a:blipFill rotWithShape="0">
                <a:blip r:embed="rId5"/>
                <a:stretch>
                  <a:fillRect b="-52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68052716"/>
      </p:ext>
    </p:extLst>
  </p:cSld>
  <p:clrMapOvr>
    <a:masterClrMapping/>
  </p:clrMapOvr>
  <p:transition advClick="0">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內容版面配置區 3"/>
          <p:cNvSpPr>
            <a:spLocks noGrp="1"/>
          </p:cNvSpPr>
          <p:nvPr>
            <p:ph idx="1"/>
          </p:nvPr>
        </p:nvSpPr>
        <p:spPr/>
        <p:txBody>
          <a:bodyPr/>
          <a:lstStyle/>
          <a:p>
            <a:r>
              <a:rPr lang="zh-TW" altLang="zh-TW" dirty="0"/>
              <a:t>遞歸神經網路</a:t>
            </a:r>
            <a:r>
              <a:rPr lang="zh-TW" altLang="en-US" dirty="0"/>
              <a:t>梯度下降應用</a:t>
            </a:r>
          </a:p>
          <a:p>
            <a:endParaRPr lang="zh-TW" altLang="en-US" dirty="0"/>
          </a:p>
        </p:txBody>
      </p:sp>
      <mc:AlternateContent xmlns:mc="http://schemas.openxmlformats.org/markup-compatibility/2006" xmlns:a14="http://schemas.microsoft.com/office/drawing/2010/main">
        <mc:Choice Requires="a14">
          <p:sp>
            <p:nvSpPr>
              <p:cNvPr id="2" name="矩形 1"/>
              <p:cNvSpPr/>
              <p:nvPr/>
            </p:nvSpPr>
            <p:spPr>
              <a:xfrm>
                <a:off x="179387" y="2132857"/>
                <a:ext cx="8264525" cy="1505990"/>
              </a:xfrm>
              <a:prstGeom prst="rect">
                <a:avLst/>
              </a:prstGeom>
            </p:spPr>
            <p:txBody>
              <a:bodyPr wrap="square">
                <a:spAutoFit/>
              </a:bodyPr>
              <a:lstStyle/>
              <a:p>
                <a:pPr>
                  <a:spcBef>
                    <a:spcPts val="600"/>
                  </a:spcBef>
                </a:pP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𝐸</m:t>
                        </m:r>
                      </m:e>
                      <m:sub>
                        <m:r>
                          <a:rPr lang="en-US" altLang="zh-TW" i="1">
                            <a:latin typeface="Cambria Math"/>
                          </a:rPr>
                          <m:t>3</m:t>
                        </m:r>
                      </m:sub>
                    </m:sSub>
                    <m:r>
                      <a:rPr lang="en-US" altLang="zh-TW">
                        <a:latin typeface="Cambria Math"/>
                      </a:rPr>
                      <m:t>=</m:t>
                    </m:r>
                    <m:r>
                      <a:rPr lang="en-US" altLang="zh-TW" i="1">
                        <a:latin typeface="Cambria Math"/>
                      </a:rPr>
                      <m:t>−</m:t>
                    </m:r>
                    <m:nary>
                      <m:naryPr>
                        <m:chr m:val="∑"/>
                        <m:limLoc m:val="undOvr"/>
                        <m:supHide m:val="on"/>
                        <m:ctrlPr>
                          <a:rPr lang="zh-TW" altLang="zh-TW" i="1">
                            <a:latin typeface="Cambria Math" panose="02040503050406030204" pitchFamily="18" charset="0"/>
                          </a:rPr>
                        </m:ctrlPr>
                      </m:naryPr>
                      <m:sub>
                        <m:r>
                          <a:rPr lang="en-US" altLang="zh-TW" i="1">
                            <a:latin typeface="Cambria Math"/>
                          </a:rPr>
                          <m:t>𝑖</m:t>
                        </m:r>
                      </m:sub>
                      <m:sup/>
                      <m:e>
                        <m:acc>
                          <m:accPr>
                            <m:chr m:val="̂"/>
                            <m:ctrlPr>
                              <a:rPr lang="zh-TW" altLang="zh-TW" i="1">
                                <a:latin typeface="Cambria Math" panose="02040503050406030204" pitchFamily="18" charset="0"/>
                              </a:rPr>
                            </m:ctrlPr>
                          </m:accPr>
                          <m:e>
                            <m:sSub>
                              <m:sSubPr>
                                <m:ctrlPr>
                                  <a:rPr lang="zh-TW" altLang="zh-TW" i="1">
                                    <a:latin typeface="Cambria Math" panose="02040503050406030204" pitchFamily="18" charset="0"/>
                                  </a:rPr>
                                </m:ctrlPr>
                              </m:sSubPr>
                              <m:e>
                                <m:r>
                                  <a:rPr lang="en-US" altLang="zh-TW" i="1">
                                    <a:latin typeface="Cambria Math"/>
                                  </a:rPr>
                                  <m:t>𝐿</m:t>
                                </m:r>
                              </m:e>
                              <m:sub>
                                <m:r>
                                  <a:rPr lang="en-US" altLang="zh-TW" i="1">
                                    <a:latin typeface="Cambria Math"/>
                                  </a:rPr>
                                  <m:t>𝑖</m:t>
                                </m:r>
                              </m:sub>
                            </m:sSub>
                          </m:e>
                        </m:acc>
                      </m:e>
                    </m:nary>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𝐿</m:t>
                                </m:r>
                              </m:e>
                              <m:sub>
                                <m:r>
                                  <a:rPr lang="en-US" altLang="zh-TW" i="1">
                                    <a:latin typeface="Cambria Math"/>
                                  </a:rPr>
                                  <m:t>𝑖</m:t>
                                </m:r>
                              </m:sub>
                            </m:sSub>
                          </m:e>
                        </m:d>
                      </m:e>
                    </m:func>
                  </m:oMath>
                </a14:m>
                <a:r>
                  <a:rPr lang="zh-TW" altLang="zh-TW" dirty="0"/>
                  <a:t>，</a:t>
                </a:r>
                <a14:m>
                  <m:oMath xmlns:m="http://schemas.openxmlformats.org/officeDocument/2006/math">
                    <m:acc>
                      <m:accPr>
                        <m:chr m:val="̂"/>
                        <m:ctrlPr>
                          <a:rPr lang="zh-TW" altLang="zh-TW" i="1">
                            <a:latin typeface="Cambria Math" panose="02040503050406030204" pitchFamily="18" charset="0"/>
                          </a:rPr>
                        </m:ctrlPr>
                      </m:accPr>
                      <m:e>
                        <m:sSub>
                          <m:sSubPr>
                            <m:ctrlPr>
                              <a:rPr lang="zh-TW" altLang="zh-TW" i="1">
                                <a:latin typeface="Cambria Math" panose="02040503050406030204" pitchFamily="18" charset="0"/>
                              </a:rPr>
                            </m:ctrlPr>
                          </m:sSubPr>
                          <m:e>
                            <m:r>
                              <a:rPr lang="en-US" altLang="zh-TW" i="1">
                                <a:latin typeface="Cambria Math"/>
                              </a:rPr>
                              <m:t>𝐿</m:t>
                            </m:r>
                          </m:e>
                          <m:sub>
                            <m:r>
                              <a:rPr lang="en-US" altLang="zh-TW" i="1">
                                <a:latin typeface="Cambria Math"/>
                              </a:rPr>
                              <m:t>𝑖</m:t>
                            </m:r>
                          </m:sub>
                        </m:sSub>
                      </m:e>
                    </m:acc>
                  </m:oMath>
                </a14:m>
                <a:r>
                  <a:rPr lang="zh-TW" altLang="zh-TW" dirty="0"/>
                  <a:t>中只有類別「目的地」的機率是</a:t>
                </a:r>
                <a:r>
                  <a:rPr lang="en-US" altLang="zh-TW" dirty="0"/>
                  <a:t>1</a:t>
                </a:r>
                <a:r>
                  <a:rPr lang="zh-TW" altLang="zh-TW" dirty="0"/>
                  <a:t>，其餘類別皆為</a:t>
                </a:r>
                <a:r>
                  <a:rPr lang="en-US" altLang="zh-TW" dirty="0"/>
                  <a:t>0</a:t>
                </a:r>
              </a:p>
              <a:p>
                <a:pPr>
                  <a:spcBef>
                    <a:spcPts val="600"/>
                  </a:spcBef>
                </a:pPr>
                <a14:m>
                  <m:oMathPara xmlns:m="http://schemas.openxmlformats.org/officeDocument/2006/math">
                    <m:oMathParaPr>
                      <m:jc m:val="centerGroup"/>
                    </m:oMathParaPr>
                    <m:oMath xmlns:m="http://schemas.openxmlformats.org/officeDocument/2006/math">
                      <m:r>
                        <a:rPr lang="en-US" altLang="zh-TW" i="1">
                          <a:latin typeface="Cambria Math"/>
                        </a:rPr>
                        <m:t>=−</m:t>
                      </m:r>
                      <m:r>
                        <a:rPr lang="en-US" altLang="zh-TW">
                          <a:latin typeface="Cambria Math"/>
                        </a:rPr>
                        <m:t>(</m:t>
                      </m:r>
                      <m:d>
                        <m:dPr>
                          <m:ctrlPr>
                            <a:rPr lang="zh-TW" altLang="zh-TW" i="1">
                              <a:latin typeface="Cambria Math" panose="02040503050406030204" pitchFamily="18" charset="0"/>
                            </a:rPr>
                          </m:ctrlPr>
                        </m:dPr>
                        <m:e>
                          <m:r>
                            <a:rPr lang="zh-TW" altLang="zh-TW">
                              <a:latin typeface="Cambria Math"/>
                            </a:rPr>
                            <m:t>目的地</m:t>
                          </m:r>
                        </m:e>
                      </m:d>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r>
                                <a:rPr lang="zh-TW" altLang="zh-TW">
                                  <a:latin typeface="Cambria Math"/>
                                </a:rPr>
                                <m:t>神經網路預測類別是「目的地」的機率</m:t>
                              </m:r>
                            </m:e>
                          </m:d>
                        </m:e>
                      </m:func>
                    </m:oMath>
                  </m:oMathPara>
                </a14:m>
                <a:endParaRPr lang="en-US" altLang="zh-TW" dirty="0"/>
              </a:p>
              <a:p>
                <a:pPr>
                  <a:spcBef>
                    <a:spcPts val="600"/>
                  </a:spcBef>
                </a:pPr>
                <a14:m>
                  <m:oMathPara xmlns:m="http://schemas.openxmlformats.org/officeDocument/2006/math">
                    <m:oMathParaPr>
                      <m:jc m:val="left"/>
                    </m:oMathParaPr>
                    <m:oMath xmlns:m="http://schemas.openxmlformats.org/officeDocument/2006/math">
                      <m:r>
                        <a:rPr lang="zh-TW" altLang="en-US">
                          <a:latin typeface="Cambria Math"/>
                        </a:rPr>
                        <m:t> </m:t>
                      </m:r>
                      <m:r>
                        <a:rPr lang="zh-TW" altLang="en-US" i="1">
                          <a:latin typeface="Cambria Math"/>
                        </a:rPr>
                        <m:t>     </m:t>
                      </m:r>
                      <m:r>
                        <a:rPr lang="en-US" altLang="zh-TW">
                          <a:latin typeface="Cambria Math"/>
                        </a:rPr>
                        <m:t>=</m:t>
                      </m:r>
                      <m:r>
                        <a:rPr lang="en-US" altLang="zh-TW" i="1">
                          <a:latin typeface="Cambria Math"/>
                        </a:rPr>
                        <m:t>−</m:t>
                      </m:r>
                      <m:d>
                        <m:dPr>
                          <m:ctrlPr>
                            <a:rPr lang="zh-TW" altLang="zh-TW" i="1">
                              <a:latin typeface="Cambria Math" panose="02040503050406030204" pitchFamily="18" charset="0"/>
                            </a:rPr>
                          </m:ctrlPr>
                        </m:dPr>
                        <m:e>
                          <m:r>
                            <a:rPr lang="zh-TW" altLang="zh-TW">
                              <a:latin typeface="Cambria Math"/>
                            </a:rPr>
                            <m:t>目的地</m:t>
                          </m:r>
                        </m:e>
                      </m:d>
                      <m:r>
                        <m:rPr>
                          <m:sty m:val="p"/>
                        </m:rPr>
                        <a:rPr lang="en-US" altLang="zh-TW">
                          <a:latin typeface="Cambria Math"/>
                        </a:rPr>
                        <m:t>ln</m:t>
                      </m:r>
                      <m:r>
                        <a:rPr lang="en-US" altLang="zh-TW">
                          <a:latin typeface="Cambria Math"/>
                        </a:rPr>
                        <m:t>⁡(</m:t>
                      </m:r>
                      <m:r>
                        <a:rPr lang="en-US" altLang="zh-TW" i="1">
                          <a:latin typeface="Cambria Math"/>
                        </a:rPr>
                        <m:t>(</m:t>
                      </m:r>
                      <m:d>
                        <m:dPr>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zh-TW" altLang="zh-TW">
                                      <a:latin typeface="Cambria Math"/>
                                    </a:rPr>
                                    <m:t>學生</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e>
                              </m:d>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3</m:t>
                                  </m:r>
                                </m:sub>
                              </m:sSub>
                              <m:r>
                                <a:rPr lang="en-US" altLang="zh-TW" i="1">
                                  <a:latin typeface="Cambria Math"/>
                                </a:rPr>
                                <m:t>+</m:t>
                              </m:r>
                              <m:r>
                                <a:rPr lang="zh-TW" altLang="zh-TW">
                                  <a:latin typeface="Cambria Math"/>
                                </a:rPr>
                                <m:t>前往</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e>
                          </m:d>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3</m:t>
                              </m:r>
                            </m:sub>
                          </m:sSub>
                        </m:e>
                      </m:d>
                      <m:r>
                        <a:rPr lang="en-US" altLang="zh-TW" i="1">
                          <a:latin typeface="Cambria Math"/>
                        </a:rPr>
                        <m:t>+</m:t>
                      </m:r>
                      <m:r>
                        <a:rPr lang="zh-TW" altLang="zh-TW">
                          <a:latin typeface="Cambria Math"/>
                        </a:rPr>
                        <m:t>台北</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r>
                        <a:rPr lang="en-US" altLang="zh-TW" i="1">
                          <a:latin typeface="Cambria Math"/>
                        </a:rPr>
                        <m:t>)</m:t>
                      </m:r>
                      <m:sSub>
                        <m:sSubPr>
                          <m:ctrlPr>
                            <a:rPr lang="zh-TW" altLang="zh-TW" i="1">
                              <a:latin typeface="Cambria Math" panose="02040503050406030204" pitchFamily="18" charset="0"/>
                            </a:rPr>
                          </m:ctrlPr>
                        </m:sSubPr>
                        <m:e>
                          <m:r>
                            <a:rPr lang="en-US" altLang="zh-TW">
                              <a:latin typeface="Cambria Math"/>
                            </a:rPr>
                            <m:t>×</m:t>
                          </m:r>
                          <m:r>
                            <a:rPr lang="en-US" altLang="zh-TW" i="1">
                              <a:latin typeface="Cambria Math"/>
                            </a:rPr>
                            <m:t>𝑤</m:t>
                          </m:r>
                        </m:e>
                        <m:sub>
                          <m:r>
                            <a:rPr lang="en-US" altLang="zh-TW" i="1">
                              <a:latin typeface="Cambria Math"/>
                            </a:rPr>
                            <m:t>2</m:t>
                          </m:r>
                        </m:sub>
                      </m:sSub>
                      <m:r>
                        <a:rPr lang="en-US" altLang="zh-TW">
                          <a:latin typeface="Cambria Math"/>
                        </a:rPr>
                        <m:t>)</m:t>
                      </m:r>
                    </m:oMath>
                  </m:oMathPara>
                </a14:m>
                <a:endParaRPr lang="zh-TW" altLang="zh-TW" dirty="0"/>
              </a:p>
              <a:p>
                <a:pPr>
                  <a:spcBef>
                    <a:spcPts val="600"/>
                  </a:spcBef>
                </a:pPr>
                <a:r>
                  <a:rPr lang="en-US" altLang="zh-TW" dirty="0"/>
                  <a:t> = </a:t>
                </a:r>
                <a14:m>
                  <m:oMath xmlns:m="http://schemas.openxmlformats.org/officeDocument/2006/math">
                    <m:r>
                      <a:rPr lang="en-US" altLang="zh-TW" i="1">
                        <a:latin typeface="Cambria Math"/>
                      </a:rPr>
                      <m:t>−</m:t>
                    </m:r>
                  </m:oMath>
                </a14:m>
                <a:r>
                  <a:rPr lang="en-US" altLang="zh-TW" dirty="0"/>
                  <a:t> (1) ln (((((</a:t>
                </a:r>
                <a:r>
                  <a:rPr lang="zh-TW" altLang="en-US" dirty="0"/>
                  <a:t>學生</a:t>
                </a:r>
                <a:r>
                  <a:rPr lang="en-US" altLang="zh-TW" dirty="0"/>
                  <a:t>× </a:t>
                </a:r>
                <a:r>
                  <a:rPr lang="en-US" altLang="zh-TW" i="1" dirty="0"/>
                  <a:t>w</a:t>
                </a:r>
                <a:r>
                  <a:rPr lang="en-US" altLang="zh-TW" baseline="-25000" dirty="0"/>
                  <a:t>1</a:t>
                </a:r>
                <a:r>
                  <a:rPr lang="en-US" altLang="zh-TW" dirty="0"/>
                  <a:t>) × </a:t>
                </a:r>
                <a:r>
                  <a:rPr lang="en-US" altLang="zh-TW" i="1" dirty="0"/>
                  <a:t>w</a:t>
                </a:r>
                <a:r>
                  <a:rPr lang="en-US" altLang="zh-TW" baseline="-25000" dirty="0"/>
                  <a:t>3</a:t>
                </a:r>
                <a:r>
                  <a:rPr lang="en-US" altLang="zh-TW" dirty="0"/>
                  <a:t> +</a:t>
                </a:r>
                <a:r>
                  <a:rPr lang="zh-TW" altLang="en-US" dirty="0"/>
                  <a:t>前往</a:t>
                </a:r>
                <a:r>
                  <a:rPr lang="en-US" altLang="zh-TW" dirty="0"/>
                  <a:t>× </a:t>
                </a:r>
                <a:r>
                  <a:rPr lang="en-US" altLang="zh-TW" i="1" dirty="0"/>
                  <a:t>w</a:t>
                </a:r>
                <a:r>
                  <a:rPr lang="en-US" altLang="zh-TW" baseline="-25000" dirty="0"/>
                  <a:t>1</a:t>
                </a:r>
                <a:r>
                  <a:rPr lang="en-US" altLang="zh-TW" dirty="0"/>
                  <a:t>) × </a:t>
                </a:r>
                <a:r>
                  <a:rPr lang="en-US" altLang="zh-TW" i="1" dirty="0"/>
                  <a:t>w</a:t>
                </a:r>
                <a:r>
                  <a:rPr lang="en-US" altLang="zh-TW" baseline="-25000" dirty="0"/>
                  <a:t>3</a:t>
                </a:r>
                <a:r>
                  <a:rPr lang="en-US" altLang="zh-TW" dirty="0"/>
                  <a:t>) +</a:t>
                </a:r>
                <a:r>
                  <a:rPr lang="zh-TW" altLang="en-US" dirty="0"/>
                  <a:t>台北</a:t>
                </a:r>
                <a:r>
                  <a:rPr lang="en-US" altLang="zh-TW" dirty="0"/>
                  <a:t>× </a:t>
                </a:r>
                <a:r>
                  <a:rPr lang="en-US" altLang="zh-TW" i="1" dirty="0"/>
                  <a:t>w</a:t>
                </a:r>
                <a:r>
                  <a:rPr lang="en-US" altLang="zh-TW" baseline="-25000" dirty="0"/>
                  <a:t>1</a:t>
                </a:r>
                <a:r>
                  <a:rPr lang="en-US" altLang="zh-TW" dirty="0"/>
                  <a:t>) × </a:t>
                </a:r>
                <a:r>
                  <a:rPr lang="en-US" altLang="zh-TW" i="1" dirty="0"/>
                  <a:t>w</a:t>
                </a:r>
                <a:r>
                  <a:rPr lang="en-US" altLang="zh-TW" baseline="-25000" dirty="0"/>
                  <a:t>2</a:t>
                </a:r>
                <a:r>
                  <a:rPr lang="en-US" altLang="zh-TW" dirty="0"/>
                  <a:t>)</a:t>
                </a:r>
                <a:endParaRPr lang="zh-TW" altLang="zh-TW" dirty="0"/>
              </a:p>
            </p:txBody>
          </p:sp>
        </mc:Choice>
        <mc:Fallback xmlns="">
          <p:sp>
            <p:nvSpPr>
              <p:cNvPr id="2" name="矩形 1"/>
              <p:cNvSpPr>
                <a:spLocks noRot="1" noChangeAspect="1" noMove="1" noResize="1" noEditPoints="1" noAdjustHandles="1" noChangeArrowheads="1" noChangeShapeType="1" noTextEdit="1"/>
              </p:cNvSpPr>
              <p:nvPr/>
            </p:nvSpPr>
            <p:spPr>
              <a:xfrm>
                <a:off x="179387" y="2132857"/>
                <a:ext cx="8264525" cy="1505990"/>
              </a:xfrm>
              <a:prstGeom prst="rect">
                <a:avLst/>
              </a:prstGeom>
              <a:blipFill rotWithShape="0">
                <a:blip r:embed="rId2"/>
                <a:stretch>
                  <a:fillRect t="-28340" b="-566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07536502"/>
      </p:ext>
    </p:extLst>
  </p:cSld>
  <p:clrMapOvr>
    <a:masterClrMapping/>
  </p:clrMapOvr>
  <p:transition advClick="0">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4" name="內容版面配置區 1"/>
              <p:cNvSpPr>
                <a:spLocks noGrp="1"/>
              </p:cNvSpPr>
              <p:nvPr>
                <p:ph idx="1"/>
              </p:nvPr>
            </p:nvSpPr>
            <p:spPr/>
            <p:txBody>
              <a:bodyPr/>
              <a:lstStyle/>
              <a:p>
                <a14:m>
                  <m:oMath xmlns:m="http://schemas.openxmlformats.org/officeDocument/2006/math">
                    <m:r>
                      <m:rPr>
                        <m:nor/>
                      </m:rPr>
                      <a:rPr lang="zh-TW" altLang="zh-TW" dirty="0"/>
                      <m:t>遞歸神經網路</m:t>
                    </m:r>
                    <m:r>
                      <m:rPr>
                        <m:nor/>
                      </m:rPr>
                      <a:rPr lang="zh-TW" altLang="en-US" dirty="0"/>
                      <m:t>梯度下降應用</m:t>
                    </m:r>
                  </m:oMath>
                </a14:m>
                <a:endParaRPr lang="zh-TW" altLang="en-US" dirty="0"/>
              </a:p>
              <a:p>
                <a:pPr>
                  <a:spcBef>
                    <a:spcPts val="600"/>
                  </a:spcBef>
                </a:pP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3</m:t>
                        </m:r>
                      </m:sub>
                    </m:sSub>
                  </m:oMath>
                </a14:m>
                <a:r>
                  <a:rPr kumimoji="1" lang="zh-TW" altLang="zh-TW" sz="2200" b="0" dirty="0">
                    <a:solidFill>
                      <a:schemeClr val="tx1"/>
                    </a:solidFill>
                    <a:latin typeface="Times New Roman" pitchFamily="18" charset="0"/>
                    <a:ea typeface="標楷體" pitchFamily="65" charset="-120"/>
                  </a:rPr>
                  <a:t>的大小會受到</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1</m:t>
                        </m:r>
                      </m:sub>
                    </m:sSub>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2</m:t>
                        </m:r>
                      </m:sub>
                    </m:sSub>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3</m:t>
                        </m:r>
                      </m:sub>
                    </m:sSub>
                  </m:oMath>
                </a14:m>
                <a:r>
                  <a:rPr kumimoji="1" lang="zh-TW" altLang="zh-TW" sz="2200" b="0" dirty="0">
                    <a:solidFill>
                      <a:schemeClr val="tx1"/>
                    </a:solidFill>
                    <a:latin typeface="Times New Roman" pitchFamily="18" charset="0"/>
                    <a:ea typeface="標楷體" pitchFamily="65" charset="-120"/>
                  </a:rPr>
                  <a:t>的影響，因此，在例子中神經網路的目標為改變</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1</m:t>
                        </m:r>
                      </m:sub>
                    </m:sSub>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2</m:t>
                        </m:r>
                      </m:sub>
                    </m:sSub>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3</m:t>
                        </m:r>
                      </m:sub>
                    </m:sSub>
                  </m:oMath>
                </a14:m>
                <a:r>
                  <a:rPr kumimoji="1" lang="zh-TW" altLang="zh-TW" sz="2200" b="0" dirty="0">
                    <a:solidFill>
                      <a:schemeClr val="tx1"/>
                    </a:solidFill>
                    <a:latin typeface="Times New Roman" pitchFamily="18" charset="0"/>
                    <a:ea typeface="標楷體" pitchFamily="65" charset="-120"/>
                  </a:rPr>
                  <a:t>之大小，使</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2</m:t>
                        </m:r>
                      </m:sub>
                    </m:sSub>
                  </m:oMath>
                </a14:m>
                <a:r>
                  <a:rPr kumimoji="1" lang="zh-TW" altLang="zh-TW" sz="2200" b="0" dirty="0">
                    <a:solidFill>
                      <a:schemeClr val="tx1"/>
                    </a:solidFill>
                    <a:latin typeface="Times New Roman" pitchFamily="18" charset="0"/>
                    <a:ea typeface="標楷體" pitchFamily="65" charset="-120"/>
                  </a:rPr>
                  <a:t>及</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3</m:t>
                        </m:r>
                      </m:sub>
                    </m:sSub>
                  </m:oMath>
                </a14:m>
                <a:r>
                  <a:rPr kumimoji="1" lang="zh-TW" altLang="zh-TW" sz="2200" b="0" dirty="0">
                    <a:solidFill>
                      <a:schemeClr val="tx1"/>
                    </a:solidFill>
                    <a:latin typeface="Times New Roman" pitchFamily="18" charset="0"/>
                    <a:ea typeface="標楷體" pitchFamily="65" charset="-120"/>
                  </a:rPr>
                  <a:t>數值的總和趨近於</a:t>
                </a:r>
                <a:r>
                  <a:rPr kumimoji="1" lang="en-US" altLang="zh-TW" sz="2200" b="0" dirty="0">
                    <a:solidFill>
                      <a:schemeClr val="tx1"/>
                    </a:solidFill>
                    <a:latin typeface="Times New Roman" pitchFamily="18" charset="0"/>
                    <a:ea typeface="標楷體" pitchFamily="65" charset="-120"/>
                  </a:rPr>
                  <a:t>0</a:t>
                </a:r>
              </a:p>
              <a:p>
                <a:pPr>
                  <a:spcBef>
                    <a:spcPts val="600"/>
                  </a:spcBef>
                </a:pPr>
                <a:r>
                  <a:rPr kumimoji="1" lang="zh-TW" altLang="en-US" sz="2200" b="0" dirty="0">
                    <a:solidFill>
                      <a:schemeClr val="tx1"/>
                    </a:solidFill>
                    <a:latin typeface="Times New Roman" pitchFamily="18" charset="0"/>
                    <a:ea typeface="標楷體" pitchFamily="65" charset="-120"/>
                  </a:rPr>
                  <a:t>所以</a:t>
                </a:r>
                <a:r>
                  <a:rPr kumimoji="1" lang="zh-TW" altLang="zh-TW" sz="2200" b="0" dirty="0">
                    <a:solidFill>
                      <a:schemeClr val="tx1"/>
                    </a:solidFill>
                    <a:latin typeface="Times New Roman" pitchFamily="18" charset="0"/>
                    <a:ea typeface="標楷體" pitchFamily="65" charset="-120"/>
                  </a:rPr>
                  <a:t>採用的方法便是梯度下降法，即將權重</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1</m:t>
                        </m:r>
                      </m:sub>
                    </m:sSub>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2</m:t>
                        </m:r>
                      </m:sub>
                    </m:sSub>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3</m:t>
                        </m:r>
                      </m:sub>
                    </m:sSub>
                  </m:oMath>
                </a14:m>
                <a:r>
                  <a:rPr kumimoji="1" lang="zh-TW" altLang="zh-TW" sz="2200" b="0" dirty="0">
                    <a:solidFill>
                      <a:schemeClr val="tx1"/>
                    </a:solidFill>
                    <a:latin typeface="Times New Roman" pitchFamily="18" charset="0"/>
                    <a:ea typeface="標楷體" pitchFamily="65" charset="-120"/>
                  </a:rPr>
                  <a:t>分別對</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2</m:t>
                        </m:r>
                      </m:sub>
                    </m:sSub>
                  </m:oMath>
                </a14:m>
                <a:r>
                  <a:rPr kumimoji="1" lang="zh-TW" altLang="zh-TW" sz="2200" b="0" dirty="0">
                    <a:solidFill>
                      <a:schemeClr val="tx1"/>
                    </a:solidFill>
                    <a:latin typeface="Times New Roman" pitchFamily="18" charset="0"/>
                    <a:ea typeface="標楷體" pitchFamily="65" charset="-120"/>
                  </a:rPr>
                  <a:t>及</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3</m:t>
                        </m:r>
                      </m:sub>
                    </m:sSub>
                  </m:oMath>
                </a14:m>
                <a:r>
                  <a:rPr kumimoji="1" lang="zh-TW" altLang="zh-TW" sz="2200" b="0" dirty="0">
                    <a:solidFill>
                      <a:schemeClr val="tx1"/>
                    </a:solidFill>
                    <a:latin typeface="Times New Roman" pitchFamily="18" charset="0"/>
                    <a:ea typeface="標楷體" pitchFamily="65" charset="-120"/>
                  </a:rPr>
                  <a:t>偏微分</a:t>
                </a:r>
                <a:endParaRPr kumimoji="1" lang="en-US" altLang="zh-TW" sz="2200" b="0" dirty="0">
                  <a:solidFill>
                    <a:schemeClr val="tx1"/>
                  </a:solidFill>
                  <a:latin typeface="Times New Roman" pitchFamily="18" charset="0"/>
                  <a:ea typeface="標楷體" pitchFamily="65" charset="-120"/>
                </a:endParaRPr>
              </a:p>
              <a:p>
                <a:pPr>
                  <a:spcBef>
                    <a:spcPts val="600"/>
                  </a:spcBef>
                </a:pPr>
                <a:r>
                  <a:rPr kumimoji="1" lang="zh-TW" altLang="zh-TW" sz="2200" b="0" dirty="0">
                    <a:solidFill>
                      <a:schemeClr val="tx1"/>
                    </a:solidFill>
                    <a:latin typeface="Times New Roman" pitchFamily="18" charset="0"/>
                    <a:ea typeface="標楷體" pitchFamily="65" charset="-120"/>
                  </a:rPr>
                  <a:t>偏微分後的值則代表了權重的數值應該增加或減少的量，因此</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1</m:t>
                        </m:r>
                      </m:sub>
                    </m:sSub>
                  </m:oMath>
                </a14:m>
                <a:r>
                  <a:rPr kumimoji="1" lang="zh-TW" altLang="zh-TW" sz="2200" b="0" dirty="0">
                    <a:solidFill>
                      <a:schemeClr val="tx1"/>
                    </a:solidFill>
                    <a:latin typeface="Times New Roman" pitchFamily="18" charset="0"/>
                    <a:ea typeface="標楷體" pitchFamily="65" charset="-120"/>
                  </a:rPr>
                  <a:t>的修正量便是</a:t>
                </a:r>
                <a14:m>
                  <m:oMath xmlns:m="http://schemas.openxmlformats.org/officeDocument/2006/math">
                    <m:r>
                      <a:rPr kumimoji="1" lang="en-US" altLang="zh-TW" sz="2200" b="0">
                        <a:solidFill>
                          <a:schemeClr val="tx1"/>
                        </a:solidFill>
                        <a:latin typeface="Cambria Math" panose="02040503050406030204" pitchFamily="18" charset="0"/>
                        <a:ea typeface="標楷體" pitchFamily="65" charset="-120"/>
                      </a:rPr>
                      <m:t>−</m:t>
                    </m:r>
                    <m:r>
                      <a:rPr kumimoji="1" lang="en-US" altLang="zh-TW" sz="2200" b="0">
                        <a:solidFill>
                          <a:schemeClr val="tx1"/>
                        </a:solidFill>
                        <a:latin typeface="Cambria Math" panose="02040503050406030204" pitchFamily="18" charset="0"/>
                        <a:ea typeface="標楷體" pitchFamily="65" charset="-120"/>
                      </a:rPr>
                      <m:t>𝜂</m:t>
                    </m:r>
                    <m:d>
                      <m:dPr>
                        <m:ctrlPr>
                          <a:rPr kumimoji="1" lang="zh-TW" altLang="zh-TW" sz="2200" b="0" i="1">
                            <a:solidFill>
                              <a:schemeClr val="tx1"/>
                            </a:solidFill>
                            <a:latin typeface="Cambria Math" panose="02040503050406030204" pitchFamily="18" charset="0"/>
                            <a:ea typeface="標楷體" pitchFamily="65" charset="-120"/>
                          </a:rPr>
                        </m:ctrlPr>
                      </m:dPr>
                      <m:e>
                        <m:f>
                          <m:fPr>
                            <m:ctrlPr>
                              <a:rPr kumimoji="1" lang="zh-TW" altLang="zh-TW" sz="2200" b="0" i="1">
                                <a:solidFill>
                                  <a:schemeClr val="tx1"/>
                                </a:solidFill>
                                <a:latin typeface="Cambria Math" panose="02040503050406030204" pitchFamily="18" charset="0"/>
                                <a:ea typeface="標楷體" pitchFamily="65" charset="-120"/>
                              </a:rPr>
                            </m:ctrlPr>
                          </m:fPr>
                          <m:num>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2</m:t>
                                </m:r>
                              </m:sub>
                            </m:sSub>
                          </m:num>
                          <m:den>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𝑊</m:t>
                                </m:r>
                              </m:e>
                              <m:sub>
                                <m:r>
                                  <a:rPr kumimoji="1" lang="en-US" altLang="zh-TW" sz="2200" b="0">
                                    <a:solidFill>
                                      <a:schemeClr val="tx1"/>
                                    </a:solidFill>
                                    <a:latin typeface="Cambria Math" panose="02040503050406030204" pitchFamily="18" charset="0"/>
                                    <a:ea typeface="標楷體" pitchFamily="65" charset="-120"/>
                                  </a:rPr>
                                  <m:t>1</m:t>
                                </m:r>
                              </m:sub>
                            </m:sSub>
                          </m:den>
                        </m:f>
                        <m:r>
                          <a:rPr kumimoji="1" lang="en-US" altLang="zh-TW" sz="2200" b="0">
                            <a:solidFill>
                              <a:schemeClr val="tx1"/>
                            </a:solidFill>
                            <a:latin typeface="Cambria Math" panose="02040503050406030204" pitchFamily="18" charset="0"/>
                            <a:ea typeface="標楷體" pitchFamily="65" charset="-120"/>
                          </a:rPr>
                          <m:t>+</m:t>
                        </m:r>
                        <m:f>
                          <m:fPr>
                            <m:ctrlPr>
                              <a:rPr kumimoji="1" lang="zh-TW" altLang="zh-TW" sz="2200" b="0" i="1">
                                <a:solidFill>
                                  <a:schemeClr val="tx1"/>
                                </a:solidFill>
                                <a:latin typeface="Cambria Math" panose="02040503050406030204" pitchFamily="18" charset="0"/>
                                <a:ea typeface="標楷體" pitchFamily="65" charset="-120"/>
                              </a:rPr>
                            </m:ctrlPr>
                          </m:fPr>
                          <m:num>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3</m:t>
                                </m:r>
                              </m:sub>
                            </m:sSub>
                          </m:num>
                          <m:den>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𝑊</m:t>
                                </m:r>
                              </m:e>
                              <m:sub>
                                <m:r>
                                  <a:rPr kumimoji="1" lang="en-US" altLang="zh-TW" sz="2200" b="0">
                                    <a:solidFill>
                                      <a:schemeClr val="tx1"/>
                                    </a:solidFill>
                                    <a:latin typeface="Cambria Math" panose="02040503050406030204" pitchFamily="18" charset="0"/>
                                    <a:ea typeface="標楷體" pitchFamily="65" charset="-120"/>
                                  </a:rPr>
                                  <m:t>1</m:t>
                                </m:r>
                              </m:sub>
                            </m:sSub>
                          </m:den>
                        </m:f>
                      </m:e>
                    </m:d>
                  </m:oMath>
                </a14:m>
                <a:r>
                  <a:rPr kumimoji="1" lang="zh-TW" altLang="zh-TW" sz="2200" b="0" dirty="0">
                    <a:solidFill>
                      <a:schemeClr val="tx1"/>
                    </a:solidFill>
                    <a:latin typeface="Times New Roman" pitchFamily="18" charset="0"/>
                    <a:ea typeface="標楷體" pitchFamily="65" charset="-120"/>
                  </a:rPr>
                  <a:t>、</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2</m:t>
                        </m:r>
                      </m:sub>
                    </m:sSub>
                  </m:oMath>
                </a14:m>
                <a:r>
                  <a:rPr kumimoji="1" lang="zh-TW" altLang="zh-TW" sz="2200" b="0" dirty="0">
                    <a:solidFill>
                      <a:schemeClr val="tx1"/>
                    </a:solidFill>
                    <a:latin typeface="Times New Roman" pitchFamily="18" charset="0"/>
                    <a:ea typeface="標楷體" pitchFamily="65" charset="-120"/>
                  </a:rPr>
                  <a:t>的修正量便是</a:t>
                </a:r>
                <a14:m>
                  <m:oMath xmlns:m="http://schemas.openxmlformats.org/officeDocument/2006/math">
                    <m:r>
                      <a:rPr kumimoji="1" lang="en-US" altLang="zh-TW" sz="2200" b="0">
                        <a:solidFill>
                          <a:schemeClr val="tx1"/>
                        </a:solidFill>
                        <a:latin typeface="Cambria Math" panose="02040503050406030204" pitchFamily="18" charset="0"/>
                        <a:ea typeface="標楷體" pitchFamily="65" charset="-120"/>
                      </a:rPr>
                      <m:t>−</m:t>
                    </m:r>
                    <m:r>
                      <a:rPr kumimoji="1" lang="en-US" altLang="zh-TW" sz="2200" b="0">
                        <a:solidFill>
                          <a:schemeClr val="tx1"/>
                        </a:solidFill>
                        <a:latin typeface="Cambria Math" panose="02040503050406030204" pitchFamily="18" charset="0"/>
                        <a:ea typeface="標楷體" pitchFamily="65" charset="-120"/>
                      </a:rPr>
                      <m:t>𝜂</m:t>
                    </m:r>
                    <m:d>
                      <m:dPr>
                        <m:ctrlPr>
                          <a:rPr kumimoji="1" lang="zh-TW" altLang="zh-TW" sz="2200" b="0" i="1">
                            <a:solidFill>
                              <a:schemeClr val="tx1"/>
                            </a:solidFill>
                            <a:latin typeface="Cambria Math" panose="02040503050406030204" pitchFamily="18" charset="0"/>
                            <a:ea typeface="標楷體" pitchFamily="65" charset="-120"/>
                          </a:rPr>
                        </m:ctrlPr>
                      </m:dPr>
                      <m:e>
                        <m:f>
                          <m:fPr>
                            <m:ctrlPr>
                              <a:rPr kumimoji="1" lang="zh-TW" altLang="zh-TW" sz="2200" b="0" i="1">
                                <a:solidFill>
                                  <a:schemeClr val="tx1"/>
                                </a:solidFill>
                                <a:latin typeface="Cambria Math" panose="02040503050406030204" pitchFamily="18" charset="0"/>
                                <a:ea typeface="標楷體" pitchFamily="65" charset="-120"/>
                              </a:rPr>
                            </m:ctrlPr>
                          </m:fPr>
                          <m:num>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2</m:t>
                                </m:r>
                              </m:sub>
                            </m:sSub>
                          </m:num>
                          <m:den>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𝑊</m:t>
                                </m:r>
                              </m:e>
                              <m:sub>
                                <m:r>
                                  <a:rPr kumimoji="1" lang="en-US" altLang="zh-TW" sz="2200" b="0">
                                    <a:solidFill>
                                      <a:schemeClr val="tx1"/>
                                    </a:solidFill>
                                    <a:latin typeface="Cambria Math" panose="02040503050406030204" pitchFamily="18" charset="0"/>
                                    <a:ea typeface="標楷體" pitchFamily="65" charset="-120"/>
                                  </a:rPr>
                                  <m:t>2</m:t>
                                </m:r>
                              </m:sub>
                            </m:sSub>
                          </m:den>
                        </m:f>
                        <m:r>
                          <a:rPr kumimoji="1" lang="en-US" altLang="zh-TW" sz="2200" b="0">
                            <a:solidFill>
                              <a:schemeClr val="tx1"/>
                            </a:solidFill>
                            <a:latin typeface="Cambria Math" panose="02040503050406030204" pitchFamily="18" charset="0"/>
                            <a:ea typeface="標楷體" pitchFamily="65" charset="-120"/>
                          </a:rPr>
                          <m:t>+</m:t>
                        </m:r>
                        <m:f>
                          <m:fPr>
                            <m:ctrlPr>
                              <a:rPr kumimoji="1" lang="zh-TW" altLang="zh-TW" sz="2200" b="0" i="1">
                                <a:solidFill>
                                  <a:schemeClr val="tx1"/>
                                </a:solidFill>
                                <a:latin typeface="Cambria Math" panose="02040503050406030204" pitchFamily="18" charset="0"/>
                                <a:ea typeface="標楷體" pitchFamily="65" charset="-120"/>
                              </a:rPr>
                            </m:ctrlPr>
                          </m:fPr>
                          <m:num>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3</m:t>
                                </m:r>
                              </m:sub>
                            </m:sSub>
                          </m:num>
                          <m:den>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𝑊</m:t>
                                </m:r>
                              </m:e>
                              <m:sub>
                                <m:r>
                                  <a:rPr kumimoji="1" lang="en-US" altLang="zh-TW" sz="2200" b="0">
                                    <a:solidFill>
                                      <a:schemeClr val="tx1"/>
                                    </a:solidFill>
                                    <a:latin typeface="Cambria Math" panose="02040503050406030204" pitchFamily="18" charset="0"/>
                                    <a:ea typeface="標楷體" pitchFamily="65" charset="-120"/>
                                  </a:rPr>
                                  <m:t>2</m:t>
                                </m:r>
                              </m:sub>
                            </m:sSub>
                          </m:den>
                        </m:f>
                      </m:e>
                    </m:d>
                  </m:oMath>
                </a14:m>
                <a:r>
                  <a:rPr kumimoji="1" lang="zh-TW" altLang="zh-TW" sz="2200" b="0" dirty="0">
                    <a:solidFill>
                      <a:schemeClr val="tx1"/>
                    </a:solidFill>
                    <a:latin typeface="Times New Roman" pitchFamily="18" charset="0"/>
                    <a:ea typeface="標楷體" pitchFamily="65" charset="-120"/>
                  </a:rPr>
                  <a:t>、</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3</m:t>
                        </m:r>
                      </m:sub>
                    </m:sSub>
                  </m:oMath>
                </a14:m>
                <a:r>
                  <a:rPr kumimoji="1" lang="zh-TW" altLang="zh-TW" sz="2200" b="0" dirty="0">
                    <a:solidFill>
                      <a:schemeClr val="tx1"/>
                    </a:solidFill>
                    <a:latin typeface="Times New Roman" pitchFamily="18" charset="0"/>
                    <a:ea typeface="標楷體" pitchFamily="65" charset="-120"/>
                  </a:rPr>
                  <a:t>的修正量便是</a:t>
                </a:r>
                <a14:m>
                  <m:oMath xmlns:m="http://schemas.openxmlformats.org/officeDocument/2006/math">
                    <m:r>
                      <a:rPr kumimoji="1" lang="en-US" altLang="zh-TW" sz="2200" b="0">
                        <a:solidFill>
                          <a:schemeClr val="tx1"/>
                        </a:solidFill>
                        <a:latin typeface="Cambria Math" panose="02040503050406030204" pitchFamily="18" charset="0"/>
                        <a:ea typeface="標楷體" pitchFamily="65" charset="-120"/>
                      </a:rPr>
                      <m:t>−</m:t>
                    </m:r>
                    <m:r>
                      <a:rPr kumimoji="1" lang="en-US" altLang="zh-TW" sz="2200" b="0">
                        <a:solidFill>
                          <a:schemeClr val="tx1"/>
                        </a:solidFill>
                        <a:latin typeface="Cambria Math" panose="02040503050406030204" pitchFamily="18" charset="0"/>
                        <a:ea typeface="標楷體" pitchFamily="65" charset="-120"/>
                      </a:rPr>
                      <m:t>𝜂</m:t>
                    </m:r>
                    <m:d>
                      <m:dPr>
                        <m:ctrlPr>
                          <a:rPr kumimoji="1" lang="zh-TW" altLang="zh-TW" sz="2200" b="0" i="1">
                            <a:solidFill>
                              <a:schemeClr val="tx1"/>
                            </a:solidFill>
                            <a:latin typeface="Cambria Math" panose="02040503050406030204" pitchFamily="18" charset="0"/>
                            <a:ea typeface="標楷體" pitchFamily="65" charset="-120"/>
                          </a:rPr>
                        </m:ctrlPr>
                      </m:dPr>
                      <m:e>
                        <m:f>
                          <m:fPr>
                            <m:ctrlPr>
                              <a:rPr kumimoji="1" lang="zh-TW" altLang="zh-TW" sz="2200" b="0" i="1">
                                <a:solidFill>
                                  <a:schemeClr val="tx1"/>
                                </a:solidFill>
                                <a:latin typeface="Cambria Math" panose="02040503050406030204" pitchFamily="18" charset="0"/>
                                <a:ea typeface="標楷體" pitchFamily="65" charset="-120"/>
                              </a:rPr>
                            </m:ctrlPr>
                          </m:fPr>
                          <m:num>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2</m:t>
                                </m:r>
                              </m:sub>
                            </m:sSub>
                          </m:num>
                          <m:den>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𝑊</m:t>
                                </m:r>
                              </m:e>
                              <m:sub>
                                <m:r>
                                  <a:rPr kumimoji="1" lang="en-US" altLang="zh-TW" sz="2200" b="0">
                                    <a:solidFill>
                                      <a:schemeClr val="tx1"/>
                                    </a:solidFill>
                                    <a:latin typeface="Cambria Math" panose="02040503050406030204" pitchFamily="18" charset="0"/>
                                    <a:ea typeface="標楷體" pitchFamily="65" charset="-120"/>
                                  </a:rPr>
                                  <m:t>3</m:t>
                                </m:r>
                              </m:sub>
                            </m:sSub>
                          </m:den>
                        </m:f>
                        <m:r>
                          <a:rPr kumimoji="1" lang="en-US" altLang="zh-TW" sz="2200" b="0">
                            <a:solidFill>
                              <a:schemeClr val="tx1"/>
                            </a:solidFill>
                            <a:latin typeface="Cambria Math" panose="02040503050406030204" pitchFamily="18" charset="0"/>
                            <a:ea typeface="標楷體" pitchFamily="65" charset="-120"/>
                          </a:rPr>
                          <m:t>+</m:t>
                        </m:r>
                        <m:f>
                          <m:fPr>
                            <m:ctrlPr>
                              <a:rPr kumimoji="1" lang="zh-TW" altLang="zh-TW" sz="2200" b="0" i="1">
                                <a:solidFill>
                                  <a:schemeClr val="tx1"/>
                                </a:solidFill>
                                <a:latin typeface="Cambria Math" panose="02040503050406030204" pitchFamily="18" charset="0"/>
                                <a:ea typeface="標楷體" pitchFamily="65" charset="-120"/>
                              </a:rPr>
                            </m:ctrlPr>
                          </m:fPr>
                          <m:num>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𝐸</m:t>
                                </m:r>
                              </m:e>
                              <m:sub>
                                <m:r>
                                  <a:rPr kumimoji="1" lang="en-US" altLang="zh-TW" sz="2200" b="0">
                                    <a:solidFill>
                                      <a:schemeClr val="tx1"/>
                                    </a:solidFill>
                                    <a:latin typeface="Cambria Math" panose="02040503050406030204" pitchFamily="18" charset="0"/>
                                    <a:ea typeface="標楷體" pitchFamily="65" charset="-120"/>
                                  </a:rPr>
                                  <m:t>3</m:t>
                                </m:r>
                              </m:sub>
                            </m:sSub>
                          </m:num>
                          <m:den>
                            <m:r>
                              <a:rPr kumimoji="1" lang="en-US"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𝑊</m:t>
                                </m:r>
                              </m:e>
                              <m:sub>
                                <m:r>
                                  <a:rPr kumimoji="1" lang="en-US" altLang="zh-TW" sz="2200" b="0">
                                    <a:solidFill>
                                      <a:schemeClr val="tx1"/>
                                    </a:solidFill>
                                    <a:latin typeface="Cambria Math" panose="02040503050406030204" pitchFamily="18" charset="0"/>
                                    <a:ea typeface="標楷體" pitchFamily="65" charset="-120"/>
                                  </a:rPr>
                                  <m:t>3</m:t>
                                </m:r>
                              </m:sub>
                            </m:sSub>
                          </m:den>
                        </m:f>
                      </m:e>
                    </m:d>
                  </m:oMath>
                </a14:m>
                <a:r>
                  <a:rPr kumimoji="1" lang="zh-TW" altLang="zh-TW" sz="2200" b="0" dirty="0">
                    <a:solidFill>
                      <a:schemeClr val="tx1"/>
                    </a:solidFill>
                    <a:latin typeface="Times New Roman" pitchFamily="18" charset="0"/>
                    <a:ea typeface="標楷體" pitchFamily="65" charset="-120"/>
                  </a:rPr>
                  <a:t>，其中</a:t>
                </a:r>
                <a14:m>
                  <m:oMath xmlns:m="http://schemas.openxmlformats.org/officeDocument/2006/math">
                    <m:r>
                      <a:rPr kumimoji="1" lang="en-US" altLang="zh-TW" sz="2200" b="0">
                        <a:solidFill>
                          <a:schemeClr val="tx1"/>
                        </a:solidFill>
                        <a:latin typeface="Cambria Math" panose="02040503050406030204" pitchFamily="18" charset="0"/>
                        <a:ea typeface="標楷體" pitchFamily="65" charset="-120"/>
                      </a:rPr>
                      <m:t>𝜂</m:t>
                    </m:r>
                  </m:oMath>
                </a14:m>
                <a:r>
                  <a:rPr kumimoji="1" lang="zh-TW" altLang="zh-TW" sz="2200" b="0" dirty="0">
                    <a:solidFill>
                      <a:schemeClr val="tx1"/>
                    </a:solidFill>
                    <a:latin typeface="Times New Roman" pitchFamily="18" charset="0"/>
                    <a:ea typeface="標楷體" pitchFamily="65" charset="-120"/>
                  </a:rPr>
                  <a:t>為學習速率，反覆使用梯度下講法修正</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1</m:t>
                        </m:r>
                      </m:sub>
                    </m:sSub>
                  </m:oMath>
                </a14:m>
                <a:r>
                  <a:rPr kumimoji="1" lang="zh-TW" altLang="zh-TW" sz="2200" b="0" dirty="0">
                    <a:solidFill>
                      <a:schemeClr val="tx1"/>
                    </a:solidFill>
                    <a:latin typeface="Times New Roman" pitchFamily="18" charset="0"/>
                    <a:ea typeface="標楷體" pitchFamily="65" charset="-120"/>
                  </a:rPr>
                  <a:t>、</a:t>
                </a:r>
                <a14:m>
                  <m:oMath xmlns:m="http://schemas.openxmlformats.org/officeDocument/2006/math">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2</m:t>
                        </m:r>
                      </m:sub>
                    </m:sSub>
                    <m:r>
                      <a:rPr kumimoji="1" lang="zh-TW" altLang="zh-TW" sz="2200" b="0">
                        <a:solidFill>
                          <a:schemeClr val="tx1"/>
                        </a:solidFill>
                        <a:latin typeface="Cambria Math" panose="02040503050406030204" pitchFamily="18" charset="0"/>
                        <a:ea typeface="標楷體" pitchFamily="65" charset="-120"/>
                      </a:rPr>
                      <m:t>、</m:t>
                    </m:r>
                    <m:sSub>
                      <m:sSubPr>
                        <m:ctrlPr>
                          <a:rPr kumimoji="1" lang="zh-TW" altLang="zh-TW" sz="2200" b="0" i="1">
                            <a:solidFill>
                              <a:schemeClr val="tx1"/>
                            </a:solidFill>
                            <a:latin typeface="Cambria Math" panose="02040503050406030204" pitchFamily="18" charset="0"/>
                            <a:ea typeface="標楷體" pitchFamily="65" charset="-120"/>
                          </a:rPr>
                        </m:ctrlPr>
                      </m:sSubPr>
                      <m:e>
                        <m:r>
                          <a:rPr kumimoji="1" lang="en-US" altLang="zh-TW" sz="2200" b="0">
                            <a:solidFill>
                              <a:schemeClr val="tx1"/>
                            </a:solidFill>
                            <a:latin typeface="Cambria Math" panose="02040503050406030204" pitchFamily="18" charset="0"/>
                            <a:ea typeface="標楷體" pitchFamily="65" charset="-120"/>
                          </a:rPr>
                          <m:t>𝑤</m:t>
                        </m:r>
                      </m:e>
                      <m:sub>
                        <m:r>
                          <a:rPr kumimoji="1" lang="en-US" altLang="zh-TW" sz="2200" b="0">
                            <a:solidFill>
                              <a:schemeClr val="tx1"/>
                            </a:solidFill>
                            <a:latin typeface="Cambria Math" panose="02040503050406030204" pitchFamily="18" charset="0"/>
                            <a:ea typeface="標楷體" pitchFamily="65" charset="-120"/>
                          </a:rPr>
                          <m:t>3</m:t>
                        </m:r>
                      </m:sub>
                    </m:sSub>
                  </m:oMath>
                </a14:m>
                <a:r>
                  <a:rPr kumimoji="1" lang="zh-TW" altLang="zh-TW" sz="2200" b="0" dirty="0">
                    <a:solidFill>
                      <a:schemeClr val="tx1"/>
                    </a:solidFill>
                    <a:latin typeface="Times New Roman" pitchFamily="18" charset="0"/>
                    <a:ea typeface="標楷體" pitchFamily="65" charset="-120"/>
                  </a:rPr>
                  <a:t>後，會如同之前章節所介紹的梯度下降法一樣，使遞歸神經網路的損失函數數值降低，並提升遞歸神經網路預測時的正確率。</a:t>
                </a:r>
              </a:p>
            </p:txBody>
          </p:sp>
        </mc:Choice>
        <mc:Fallback xmlns="">
          <p:sp>
            <p:nvSpPr>
              <p:cNvPr id="4"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885" r="-9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93618147"/>
      </p:ext>
    </p:extLst>
  </p:cSld>
  <p:clrMapOvr>
    <a:masterClrMapping/>
  </p:clrMapOvr>
  <p:transition advClick="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475" t="-1209"/>
            </a:stretch>
          </a:blipFill>
        </p:spPr>
        <p:txBody>
          <a:bodyPr/>
          <a:lstStyle/>
          <a:p>
            <a:r>
              <a:rPr lang="zh-TW" altLang="en-US">
                <a:noFill/>
              </a:rPr>
              <a:t> </a:t>
            </a:r>
          </a:p>
        </p:txBody>
      </p:sp>
      <p:sp>
        <p:nvSpPr>
          <p:cNvPr id="3" name="標題 2"/>
          <p:cNvSpPr>
            <a:spLocks noGrp="1"/>
          </p:cNvSpPr>
          <p:nvPr>
            <p:ph type="title"/>
          </p:nvPr>
        </p:nvSpPr>
        <p:spPr/>
        <p:txBody>
          <a:bodyPr/>
          <a:lstStyle/>
          <a:p>
            <a:endParaRPr lang="zh-TW" altLang="en-US" dirty="0"/>
          </a:p>
        </p:txBody>
      </p:sp>
      <p:pic>
        <p:nvPicPr>
          <p:cNvPr id="4" name="圖片 3"/>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781165" y="1988840"/>
            <a:ext cx="5662748" cy="4565179"/>
          </a:xfrm>
          <a:prstGeom prst="rect">
            <a:avLst/>
          </a:prstGeom>
        </p:spPr>
      </p:pic>
    </p:spTree>
    <p:extLst>
      <p:ext uri="{BB962C8B-B14F-4D97-AF65-F5344CB8AC3E}">
        <p14:creationId xmlns:p14="http://schemas.microsoft.com/office/powerpoint/2010/main" val="3386014114"/>
      </p:ext>
    </p:extLst>
  </p:cSld>
  <p:clrMapOvr>
    <a:masterClrMapping/>
  </p:clrMapOvr>
  <p:transition advClick="0">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r>
              <a:rPr lang="zh-TW" altLang="zh-TW" dirty="0"/>
              <a:t>遞歸神經網路反向傳播路徑示意圖</a:t>
            </a:r>
            <a:endParaRPr lang="zh-TW" altLang="en-US" dirty="0"/>
          </a:p>
          <a:p>
            <a:endParaRPr lang="zh-TW" altLang="en-US" dirty="0"/>
          </a:p>
        </p:txBody>
      </p:sp>
      <p:pic>
        <p:nvPicPr>
          <p:cNvPr id="2" name="圖片 1"/>
          <p:cNvPicPr>
            <a:picLocks noChangeAspect="1"/>
          </p:cNvPicPr>
          <p:nvPr/>
        </p:nvPicPr>
        <p:blipFill>
          <a:blip r:embed="rId2" cstate="print">
            <a:clrChange>
              <a:clrFrom>
                <a:srgbClr val="F9F8FD"/>
              </a:clrFrom>
              <a:clrTo>
                <a:srgbClr val="F9F8FD">
                  <a:alpha val="0"/>
                </a:srgbClr>
              </a:clrTo>
            </a:clrChange>
            <a:extLst>
              <a:ext uri="{28A0092B-C50C-407E-A947-70E740481C1C}">
                <a14:useLocalDpi xmlns:a14="http://schemas.microsoft.com/office/drawing/2010/main" val="0"/>
              </a:ext>
            </a:extLst>
          </a:blip>
          <a:stretch>
            <a:fillRect/>
          </a:stretch>
        </p:blipFill>
        <p:spPr>
          <a:xfrm>
            <a:off x="323528" y="2420888"/>
            <a:ext cx="8532440" cy="3295924"/>
          </a:xfrm>
          <a:prstGeom prst="rect">
            <a:avLst/>
          </a:prstGeom>
        </p:spPr>
      </p:pic>
    </p:spTree>
    <p:extLst>
      <p:ext uri="{BB962C8B-B14F-4D97-AF65-F5344CB8AC3E}">
        <p14:creationId xmlns:p14="http://schemas.microsoft.com/office/powerpoint/2010/main" val="1098095069"/>
      </p:ext>
    </p:extLst>
  </p:cSld>
  <p:clrMapOvr>
    <a:masterClrMapping/>
  </p:clrMapOvr>
  <p:transition advClick="0">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遞歸神經網路的缺點，關鍵字因距離過長而喪失影響力</a:t>
            </a:r>
            <a:endParaRPr lang="zh-TW" altLang="en-US" dirty="0"/>
          </a:p>
          <a:p>
            <a:endParaRPr lang="zh-TW" altLang="en-US" dirty="0"/>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528" y="2420888"/>
            <a:ext cx="8352928" cy="3626148"/>
          </a:xfrm>
          <a:prstGeom prst="rect">
            <a:avLst/>
          </a:prstGeom>
        </p:spPr>
      </p:pic>
    </p:spTree>
    <p:extLst>
      <p:ext uri="{BB962C8B-B14F-4D97-AF65-F5344CB8AC3E}">
        <p14:creationId xmlns:p14="http://schemas.microsoft.com/office/powerpoint/2010/main" val="2852878053"/>
      </p:ext>
    </p:extLst>
  </p:cSld>
  <p:clrMapOvr>
    <a:masterClrMapping/>
  </p:clrMapOvr>
  <p:transition advClick="0">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遞歸神經網路的缺點，關鍵字因距離過長而使修正時產生梯度消失問題</a:t>
            </a:r>
            <a:endParaRPr lang="zh-TW" altLang="en-US" dirty="0"/>
          </a:p>
          <a:p>
            <a:endParaRPr lang="zh-TW" altLang="en-US" dirty="0"/>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560" y="2080205"/>
            <a:ext cx="7992888" cy="4401467"/>
          </a:xfrm>
          <a:prstGeom prst="rect">
            <a:avLst/>
          </a:prstGeom>
        </p:spPr>
      </p:pic>
    </p:spTree>
    <p:extLst>
      <p:ext uri="{BB962C8B-B14F-4D97-AF65-F5344CB8AC3E}">
        <p14:creationId xmlns:p14="http://schemas.microsoft.com/office/powerpoint/2010/main" val="3327352278"/>
      </p:ext>
    </p:extLst>
  </p:cSld>
  <p:clrMapOvr>
    <a:masterClrMapping/>
  </p:clrMapOvr>
  <p:transition advClick="0">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4-4-4</a:t>
            </a:r>
            <a:r>
              <a:rPr lang="zh-TW" altLang="en-US" dirty="0"/>
              <a:t>　</a:t>
            </a:r>
            <a:r>
              <a:rPr lang="zh-TW" altLang="zh-TW" dirty="0"/>
              <a:t>長短期記憶</a:t>
            </a:r>
            <a:endParaRPr lang="zh-TW" altLang="en-US" dirty="0"/>
          </a:p>
          <a:p>
            <a:pPr>
              <a:spcBef>
                <a:spcPts val="600"/>
              </a:spcBef>
            </a:pPr>
            <a:r>
              <a:rPr kumimoji="1" lang="en-US" altLang="zh-TW" sz="2400" b="0" dirty="0">
                <a:solidFill>
                  <a:schemeClr val="tx1"/>
                </a:solidFill>
                <a:latin typeface="Times New Roman" pitchFamily="18" charset="0"/>
                <a:ea typeface="標楷體" pitchFamily="65" charset="-120"/>
              </a:rPr>
              <a:t>LSTM</a:t>
            </a:r>
            <a:r>
              <a:rPr kumimoji="1" lang="zh-TW" altLang="zh-TW" sz="2400" b="0" dirty="0">
                <a:solidFill>
                  <a:schemeClr val="tx1"/>
                </a:solidFill>
                <a:latin typeface="Times New Roman" pitchFamily="18" charset="0"/>
                <a:ea typeface="標楷體" pitchFamily="65" charset="-120"/>
              </a:rPr>
              <a:t>是遞歸神經網路的一種變形，其特別之處在</a:t>
            </a:r>
            <a:r>
              <a:rPr kumimoji="1" lang="zh-TW" altLang="en-US" sz="2400" b="0" dirty="0">
                <a:solidFill>
                  <a:schemeClr val="tx1"/>
                </a:solidFill>
                <a:latin typeface="Times New Roman" pitchFamily="18" charset="0"/>
                <a:ea typeface="標楷體" pitchFamily="65" charset="-120"/>
              </a:rPr>
              <a:t>可以</a:t>
            </a:r>
            <a:r>
              <a:rPr kumimoji="1" lang="zh-TW" altLang="zh-TW" sz="2400" b="0" dirty="0">
                <a:solidFill>
                  <a:schemeClr val="tx1"/>
                </a:solidFill>
                <a:latin typeface="Times New Roman" pitchFamily="18" charset="0"/>
                <a:ea typeface="標楷體" pitchFamily="65" charset="-120"/>
              </a:rPr>
              <a:t>控制哪些記憶要被保留，哪些記憶要被遺忘，</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也因為</a:t>
            </a:r>
            <a:r>
              <a:rPr kumimoji="1" lang="en-US" altLang="zh-TW" sz="2400" b="0" dirty="0">
                <a:solidFill>
                  <a:schemeClr val="tx1"/>
                </a:solidFill>
                <a:latin typeface="Times New Roman" pitchFamily="18" charset="0"/>
                <a:ea typeface="標楷體" pitchFamily="65" charset="-120"/>
              </a:rPr>
              <a:t>LSTM</a:t>
            </a:r>
            <a:r>
              <a:rPr kumimoji="1" lang="zh-TW" altLang="zh-TW" sz="2400" b="0" dirty="0">
                <a:solidFill>
                  <a:schemeClr val="tx1"/>
                </a:solidFill>
                <a:latin typeface="Times New Roman" pitchFamily="18" charset="0"/>
                <a:ea typeface="標楷體" pitchFamily="65" charset="-120"/>
              </a:rPr>
              <a:t>更能夠控制記憶的內容，所以能夠有較長久的記憶以及反向傳播時不易發生梯度消失，更適合用來處理長序列問題。</a:t>
            </a:r>
          </a:p>
          <a:p>
            <a:endParaRPr lang="zh-TW" altLang="en-US" dirty="0"/>
          </a:p>
        </p:txBody>
      </p:sp>
    </p:spTree>
    <p:extLst>
      <p:ext uri="{BB962C8B-B14F-4D97-AF65-F5344CB8AC3E}">
        <p14:creationId xmlns:p14="http://schemas.microsoft.com/office/powerpoint/2010/main" val="494480088"/>
      </p:ext>
    </p:extLst>
  </p:cSld>
  <p:clrMapOvr>
    <a:masterClrMapping/>
  </p:clrMapOvr>
  <p:transition advClick="0">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一般的遞歸神經網路與長短期記憶神經網路的比較圖</a:t>
            </a:r>
            <a:endParaRPr lang="zh-TW" altLang="en-US" dirty="0"/>
          </a:p>
          <a:p>
            <a:endParaRPr lang="zh-TW" altLang="en-US" dirty="0"/>
          </a:p>
        </p:txBody>
      </p:sp>
      <p:pic>
        <p:nvPicPr>
          <p:cNvPr id="5" name="圖片 4"/>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755576" y="2177167"/>
            <a:ext cx="7488832" cy="4192082"/>
          </a:xfrm>
          <a:prstGeom prst="rect">
            <a:avLst/>
          </a:prstGeom>
        </p:spPr>
      </p:pic>
    </p:spTree>
    <p:extLst>
      <p:ext uri="{BB962C8B-B14F-4D97-AF65-F5344CB8AC3E}">
        <p14:creationId xmlns:p14="http://schemas.microsoft.com/office/powerpoint/2010/main" val="3269029087"/>
      </p:ext>
    </p:extLst>
  </p:cSld>
  <p:clrMapOvr>
    <a:masterClrMapping/>
  </p:clrMapOvr>
  <p:transition advClick="0">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en-US" altLang="zh-TW" dirty="0"/>
              <a:t>LSTM</a:t>
            </a:r>
            <a:r>
              <a:rPr lang="zh-TW" altLang="zh-TW" dirty="0"/>
              <a:t>神經元的運作示意圖 </a:t>
            </a:r>
            <a:endParaRPr lang="zh-TW" altLang="en-US" dirty="0"/>
          </a:p>
          <a:p>
            <a:endParaRPr lang="zh-TW" altLang="en-US" dirty="0"/>
          </a:p>
        </p:txBody>
      </p:sp>
      <p:pic>
        <p:nvPicPr>
          <p:cNvPr id="26" name="圖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688" y="1916832"/>
            <a:ext cx="5400600" cy="4354873"/>
          </a:xfrm>
          <a:prstGeom prst="rect">
            <a:avLst/>
          </a:prstGeom>
        </p:spPr>
      </p:pic>
    </p:spTree>
    <p:extLst>
      <p:ext uri="{BB962C8B-B14F-4D97-AF65-F5344CB8AC3E}">
        <p14:creationId xmlns:p14="http://schemas.microsoft.com/office/powerpoint/2010/main" val="3307449482"/>
      </p:ext>
    </p:extLst>
  </p:cSld>
  <p:clrMapOvr>
    <a:masterClrMapping/>
  </p:clrMapOvr>
  <p:transition advClick="0">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en-US" altLang="zh-TW" dirty="0"/>
              <a:t>LSTM</a:t>
            </a:r>
            <a:r>
              <a:rPr lang="zh-TW" altLang="zh-TW" dirty="0"/>
              <a:t>時空展開圖</a:t>
            </a:r>
            <a:endParaRPr lang="zh-TW" altLang="en-US" dirty="0"/>
          </a:p>
          <a:p>
            <a:endParaRPr lang="zh-TW" altLang="en-US" dirty="0"/>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388" y="2204865"/>
            <a:ext cx="8452942" cy="3384376"/>
          </a:xfrm>
          <a:prstGeom prst="rect">
            <a:avLst/>
          </a:prstGeom>
        </p:spPr>
      </p:pic>
    </p:spTree>
    <p:extLst>
      <p:ext uri="{BB962C8B-B14F-4D97-AF65-F5344CB8AC3E}">
        <p14:creationId xmlns:p14="http://schemas.microsoft.com/office/powerpoint/2010/main" val="3838581008"/>
      </p:ext>
    </p:extLst>
  </p:cSld>
  <p:clrMapOvr>
    <a:masterClrMapping/>
  </p:clrMapOvr>
  <p:transition advClick="0">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關鍵字在</a:t>
            </a:r>
            <a:r>
              <a:rPr lang="en-US" altLang="zh-TW" dirty="0"/>
              <a:t>LSTM</a:t>
            </a:r>
            <a:r>
              <a:rPr lang="zh-TW" altLang="zh-TW" dirty="0"/>
              <a:t>的傳遞路徑</a:t>
            </a:r>
            <a:endParaRPr lang="zh-TW" altLang="en-US" dirty="0"/>
          </a:p>
        </p:txBody>
      </p:sp>
      <p:pic>
        <p:nvPicPr>
          <p:cNvPr id="5" name="圖片 4"/>
          <p:cNvPicPr>
            <a:picLocks noChangeAspect="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23528" y="2420888"/>
            <a:ext cx="8425060" cy="3523505"/>
          </a:xfrm>
          <a:prstGeom prst="rect">
            <a:avLst/>
          </a:prstGeom>
        </p:spPr>
      </p:pic>
    </p:spTree>
    <p:extLst>
      <p:ext uri="{BB962C8B-B14F-4D97-AF65-F5344CB8AC3E}">
        <p14:creationId xmlns:p14="http://schemas.microsoft.com/office/powerpoint/2010/main" val="3623067442"/>
      </p:ext>
    </p:extLst>
  </p:cSld>
  <p:clrMapOvr>
    <a:masterClrMapping/>
  </p:clrMapOvr>
  <p:transition advClick="0">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en-US" altLang="zh-TW" dirty="0"/>
              <a:t>LSTM</a:t>
            </a:r>
            <a:r>
              <a:rPr lang="zh-TW" altLang="zh-TW" dirty="0"/>
              <a:t>時空展開圖的記憶內容示意圖</a:t>
            </a:r>
            <a:endParaRPr lang="zh-TW" altLang="en-US" dirty="0"/>
          </a:p>
          <a:p>
            <a:endParaRPr lang="zh-TW" altLang="en-US" dirty="0"/>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528" y="2780928"/>
            <a:ext cx="8311256" cy="3024336"/>
          </a:xfrm>
          <a:prstGeom prst="rect">
            <a:avLst/>
          </a:prstGeom>
        </p:spPr>
      </p:pic>
    </p:spTree>
    <p:extLst>
      <p:ext uri="{BB962C8B-B14F-4D97-AF65-F5344CB8AC3E}">
        <p14:creationId xmlns:p14="http://schemas.microsoft.com/office/powerpoint/2010/main" val="498938993"/>
      </p:ext>
    </p:extLst>
  </p:cSld>
  <p:clrMapOvr>
    <a:masterClrMapping/>
  </p:clrMapOvr>
  <p:transition advClick="0">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4-4-5</a:t>
            </a:r>
            <a:r>
              <a:rPr lang="zh-TW" altLang="en-US" dirty="0"/>
              <a:t>　</a:t>
            </a:r>
            <a:r>
              <a:rPr lang="zh-TW" altLang="zh-TW" dirty="0"/>
              <a:t>遞歸神經網路應用模式</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遞歸神經網路被廣泛應用於解決自然語言處理、影片處理、問答模型等問題，為了能夠更準確的解決面臨的問題，遞歸神經網路也有了大量的變形</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其中最經典的便是自然語言處理，舉個例子來說『台北即將到了』中的台北為目的地，但原本的遞歸神經網路只能夠由前至後的閱讀字句，因此在看到『台北』時，遞歸神經網路尚未讀到『到了』，所以自然無法正確將台北預測為目的地，但為了使遞歸神經網路也像人類一樣具備這種能力，因此便延伸出了雙向遞歸神經網路</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1194701671"/>
      </p:ext>
    </p:extLst>
  </p:cSld>
  <p:clrMapOvr>
    <a:masterClrMapping/>
  </p:clrMapOvr>
  <p:transition advClick="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buNone/>
            </a:pPr>
            <a:r>
              <a:rPr lang="en-US" altLang="zh-TW" dirty="0"/>
              <a:t>4-1-2</a:t>
            </a:r>
            <a:r>
              <a:rPr lang="zh-TW" altLang="en-US" dirty="0"/>
              <a:t>　類神經網路的架構</a:t>
            </a:r>
          </a:p>
          <a:p>
            <a:endParaRPr lang="zh-TW" altLang="en-US" dirty="0"/>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568" y="1714135"/>
            <a:ext cx="7632848" cy="4667615"/>
          </a:xfrm>
          <a:prstGeom prst="rect">
            <a:avLst/>
          </a:prstGeom>
        </p:spPr>
      </p:pic>
    </p:spTree>
    <p:extLst>
      <p:ext uri="{BB962C8B-B14F-4D97-AF65-F5344CB8AC3E}">
        <p14:creationId xmlns:p14="http://schemas.microsoft.com/office/powerpoint/2010/main" val="1455586926"/>
      </p:ext>
    </p:extLst>
  </p:cSld>
  <p:clrMapOvr>
    <a:masterClrMapping/>
  </p:clrMapOvr>
  <p:transition advClick="0">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雙向長短期記憶神經網路</a:t>
            </a:r>
            <a:endParaRPr lang="zh-TW" altLang="en-US" dirty="0"/>
          </a:p>
          <a:p>
            <a:endParaRPr lang="zh-TW" altLang="en-US" dirty="0"/>
          </a:p>
        </p:txBody>
      </p:sp>
      <p:pic>
        <p:nvPicPr>
          <p:cNvPr id="5" name="圖片 4"/>
          <p:cNvPicPr>
            <a:picLocks noChangeAspect="1"/>
          </p:cNvPicPr>
          <p:nvPr/>
        </p:nvPicPr>
        <p:blipFill>
          <a:blip r:embed="rId2"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27174" y="2060848"/>
            <a:ext cx="8568952" cy="4145392"/>
          </a:xfrm>
          <a:prstGeom prst="rect">
            <a:avLst/>
          </a:prstGeom>
        </p:spPr>
      </p:pic>
    </p:spTree>
    <p:extLst>
      <p:ext uri="{BB962C8B-B14F-4D97-AF65-F5344CB8AC3E}">
        <p14:creationId xmlns:p14="http://schemas.microsoft.com/office/powerpoint/2010/main" val="53596069"/>
      </p:ext>
    </p:extLst>
  </p:cSld>
  <p:clrMapOvr>
    <a:masterClrMapping/>
  </p:clrMapOvr>
  <p:transition advClick="0">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sz="2400" dirty="0"/>
              <a:t>雙向長短期記憶神經網路</a:t>
            </a:r>
            <a:endParaRPr lang="zh-TW" altLang="en-US" sz="2400" dirty="0"/>
          </a:p>
          <a:p>
            <a:pPr>
              <a:spcBef>
                <a:spcPts val="600"/>
              </a:spcBef>
            </a:pPr>
            <a:r>
              <a:rPr kumimoji="1" lang="zh-TW" altLang="zh-TW" sz="2400" b="0" dirty="0">
                <a:solidFill>
                  <a:schemeClr val="tx1"/>
                </a:solidFill>
                <a:latin typeface="Times New Roman" pitchFamily="18" charset="0"/>
                <a:ea typeface="標楷體" pitchFamily="65" charset="-120"/>
              </a:rPr>
              <a:t>雙向長短期記憶神經網路中的正向傳遞</a:t>
            </a:r>
            <a:r>
              <a:rPr kumimoji="1" lang="en-US" altLang="zh-TW" sz="2400" b="0" dirty="0">
                <a:solidFill>
                  <a:schemeClr val="tx1"/>
                </a:solidFill>
                <a:latin typeface="Times New Roman" pitchFamily="18" charset="0"/>
                <a:ea typeface="標楷體" pitchFamily="65" charset="-120"/>
              </a:rPr>
              <a:t>LSTM</a:t>
            </a:r>
            <a:r>
              <a:rPr kumimoji="1" lang="zh-TW" altLang="zh-TW" sz="2400" b="0" dirty="0">
                <a:solidFill>
                  <a:schemeClr val="tx1"/>
                </a:solidFill>
                <a:latin typeface="Times New Roman" pitchFamily="18" charset="0"/>
                <a:ea typeface="標楷體" pitchFamily="65" charset="-120"/>
              </a:rPr>
              <a:t>神經網路，是無法將關鍵字「到了」透過記憶往前面的時序傳遞，藉此影響神經網路預測「台北」是否為出發地或目的地的結果</a:t>
            </a:r>
            <a:r>
              <a:rPr kumimoji="1" lang="zh-TW" altLang="en-US" sz="2400" b="0" dirty="0">
                <a:solidFill>
                  <a:schemeClr val="tx1"/>
                </a:solidFill>
                <a:latin typeface="Times New Roman" pitchFamily="18" charset="0"/>
                <a:ea typeface="標楷體" pitchFamily="65" charset="-120"/>
              </a:rPr>
              <a:t>。</a:t>
            </a:r>
            <a:endParaRPr kumimoji="1" lang="zh-TW" altLang="zh-TW" sz="2400" b="0" dirty="0">
              <a:solidFill>
                <a:schemeClr val="tx1"/>
              </a:solidFill>
              <a:latin typeface="Times New Roman" pitchFamily="18" charset="0"/>
              <a:ea typeface="標楷體" pitchFamily="65" charset="-120"/>
            </a:endParaRP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608" y="2996952"/>
            <a:ext cx="7131495" cy="3589302"/>
          </a:xfrm>
          <a:prstGeom prst="rect">
            <a:avLst/>
          </a:prstGeom>
        </p:spPr>
      </p:pic>
      <p:sp>
        <p:nvSpPr>
          <p:cNvPr id="7" name="文字方塊 6"/>
          <p:cNvSpPr txBox="1"/>
          <p:nvPr/>
        </p:nvSpPr>
        <p:spPr>
          <a:xfrm>
            <a:off x="2947588" y="6257951"/>
            <a:ext cx="441146" cy="276999"/>
          </a:xfrm>
          <a:prstGeom prst="rect">
            <a:avLst/>
          </a:prstGeom>
          <a:noFill/>
        </p:spPr>
        <p:txBody>
          <a:bodyPr wrap="none" rtlCol="0">
            <a:spAutoFit/>
          </a:bodyPr>
          <a:lstStyle/>
          <a:p>
            <a:r>
              <a:rPr lang="en-US" altLang="zh-TW" sz="1200" dirty="0"/>
              <a:t>(</a:t>
            </a:r>
            <a:r>
              <a:rPr lang="zh-TW" altLang="en-US" sz="1200" dirty="0"/>
              <a:t>續</a:t>
            </a:r>
            <a:r>
              <a:rPr lang="en-US" altLang="zh-TW" sz="1200" dirty="0"/>
              <a:t>)</a:t>
            </a:r>
            <a:endParaRPr lang="zh-TW" altLang="en-US" sz="1200" dirty="0"/>
          </a:p>
        </p:txBody>
      </p:sp>
    </p:spTree>
    <p:extLst>
      <p:ext uri="{BB962C8B-B14F-4D97-AF65-F5344CB8AC3E}">
        <p14:creationId xmlns:p14="http://schemas.microsoft.com/office/powerpoint/2010/main" val="321165197"/>
      </p:ext>
    </p:extLst>
  </p:cSld>
  <p:clrMapOvr>
    <a:masterClrMapping/>
  </p:clrMapOvr>
  <p:transition advClick="0">
    <p:wip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sz="2400" dirty="0"/>
              <a:t>雙向長短期記憶神經網路</a:t>
            </a:r>
            <a:endParaRPr lang="zh-TW" altLang="en-US" sz="2400" dirty="0"/>
          </a:p>
          <a:p>
            <a:r>
              <a:rPr kumimoji="1" lang="zh-TW" altLang="zh-TW" sz="2400" b="0" dirty="0">
                <a:solidFill>
                  <a:schemeClr val="tx1"/>
                </a:solidFill>
                <a:latin typeface="Times New Roman" pitchFamily="18" charset="0"/>
                <a:ea typeface="標楷體" pitchFamily="65" charset="-120"/>
              </a:rPr>
              <a:t>雙向長短期記憶神經網路中的逆向傳遞</a:t>
            </a:r>
            <a:r>
              <a:rPr kumimoji="1" lang="en-US" altLang="zh-TW" sz="2400" b="0" dirty="0">
                <a:solidFill>
                  <a:schemeClr val="tx1"/>
                </a:solidFill>
                <a:latin typeface="Times New Roman" pitchFamily="18" charset="0"/>
                <a:ea typeface="標楷體" pitchFamily="65" charset="-120"/>
              </a:rPr>
              <a:t>LSTM</a:t>
            </a:r>
            <a:r>
              <a:rPr kumimoji="1" lang="zh-TW" altLang="zh-TW" sz="2400" b="0" dirty="0">
                <a:solidFill>
                  <a:schemeClr val="tx1"/>
                </a:solidFill>
                <a:latin typeface="Times New Roman" pitchFamily="18" charset="0"/>
                <a:ea typeface="標楷體" pitchFamily="65" charset="-120"/>
              </a:rPr>
              <a:t>神經網路，關鍵字「到了」是能夠透過記憶傳遞，藉此影響神經網路預測「台北」是否為出發地或目的地的結果</a:t>
            </a:r>
          </a:p>
        </p:txBody>
      </p:sp>
      <p:pic>
        <p:nvPicPr>
          <p:cNvPr id="5" name="圖片 4"/>
          <p:cNvPicPr>
            <a:picLocks noChangeAspect="1"/>
          </p:cNvPicPr>
          <p:nvPr/>
        </p:nvPicPr>
        <p:blipFill>
          <a:blip r:embed="rId2" cstate="print">
            <a:clrChange>
              <a:clrFrom>
                <a:srgbClr val="FAF9FE"/>
              </a:clrFrom>
              <a:clrTo>
                <a:srgbClr val="FAF9FE">
                  <a:alpha val="0"/>
                </a:srgbClr>
              </a:clrTo>
            </a:clrChange>
            <a:extLst>
              <a:ext uri="{28A0092B-C50C-407E-A947-70E740481C1C}">
                <a14:useLocalDpi xmlns:a14="http://schemas.microsoft.com/office/drawing/2010/main" val="0"/>
              </a:ext>
            </a:extLst>
          </a:blip>
          <a:stretch>
            <a:fillRect/>
          </a:stretch>
        </p:blipFill>
        <p:spPr>
          <a:xfrm>
            <a:off x="1043608" y="2852936"/>
            <a:ext cx="7056784" cy="3712908"/>
          </a:xfrm>
          <a:prstGeom prst="rect">
            <a:avLst/>
          </a:prstGeom>
        </p:spPr>
      </p:pic>
      <p:sp>
        <p:nvSpPr>
          <p:cNvPr id="7" name="文字方塊 6"/>
          <p:cNvSpPr txBox="1"/>
          <p:nvPr/>
        </p:nvSpPr>
        <p:spPr>
          <a:xfrm>
            <a:off x="7488440" y="6215082"/>
            <a:ext cx="441146" cy="276999"/>
          </a:xfrm>
          <a:prstGeom prst="rect">
            <a:avLst/>
          </a:prstGeom>
          <a:noFill/>
        </p:spPr>
        <p:txBody>
          <a:bodyPr wrap="none" rtlCol="0">
            <a:spAutoFit/>
          </a:bodyPr>
          <a:lstStyle/>
          <a:p>
            <a:r>
              <a:rPr lang="en-US" altLang="zh-TW" sz="1200" dirty="0"/>
              <a:t>(</a:t>
            </a:r>
            <a:r>
              <a:rPr lang="zh-TW" altLang="en-US" sz="1200" dirty="0"/>
              <a:t>續</a:t>
            </a:r>
            <a:r>
              <a:rPr lang="en-US" altLang="zh-TW" sz="1200" dirty="0"/>
              <a:t>)</a:t>
            </a:r>
            <a:endParaRPr lang="zh-TW" altLang="en-US" sz="1200" dirty="0"/>
          </a:p>
        </p:txBody>
      </p:sp>
    </p:spTree>
    <p:extLst>
      <p:ext uri="{BB962C8B-B14F-4D97-AF65-F5344CB8AC3E}">
        <p14:creationId xmlns:p14="http://schemas.microsoft.com/office/powerpoint/2010/main" val="782241"/>
      </p:ext>
    </p:extLst>
  </p:cSld>
  <p:clrMapOvr>
    <a:masterClrMapping/>
  </p:clrMapOvr>
  <p:transition advClick="0">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用來分析文字情緒的</a:t>
            </a:r>
            <a:r>
              <a:rPr lang="en-US" altLang="zh-TW" dirty="0"/>
              <a:t>LSTM</a:t>
            </a:r>
            <a:r>
              <a:rPr lang="zh-TW" altLang="zh-TW" dirty="0"/>
              <a:t>網路架構圖</a:t>
            </a:r>
            <a:endParaRPr lang="zh-TW" altLang="en-US" dirty="0"/>
          </a:p>
          <a:p>
            <a:endParaRPr lang="zh-TW" altLang="en-US" dirty="0"/>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9672" y="1846568"/>
            <a:ext cx="5472608" cy="4535182"/>
          </a:xfrm>
          <a:prstGeom prst="rect">
            <a:avLst/>
          </a:prstGeom>
        </p:spPr>
      </p:pic>
    </p:spTree>
    <p:extLst>
      <p:ext uri="{BB962C8B-B14F-4D97-AF65-F5344CB8AC3E}">
        <p14:creationId xmlns:p14="http://schemas.microsoft.com/office/powerpoint/2010/main" val="4148178368"/>
      </p:ext>
    </p:extLst>
  </p:cSld>
  <p:clrMapOvr>
    <a:masterClrMapping/>
  </p:clrMapOvr>
  <p:transition advClick="0">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遞歸神經網路</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用來分析影像的</a:t>
            </a:r>
            <a:r>
              <a:rPr kumimoji="1" lang="en-US" altLang="zh-TW" sz="2400" b="0" dirty="0">
                <a:solidFill>
                  <a:schemeClr val="tx1"/>
                </a:solidFill>
                <a:latin typeface="Times New Roman" pitchFamily="18" charset="0"/>
                <a:ea typeface="標楷體" pitchFamily="65" charset="-120"/>
              </a:rPr>
              <a:t>LSTM</a:t>
            </a:r>
            <a:r>
              <a:rPr kumimoji="1" lang="zh-TW" altLang="zh-TW" sz="2400" b="0" dirty="0">
                <a:solidFill>
                  <a:schemeClr val="tx1"/>
                </a:solidFill>
                <a:latin typeface="Times New Roman" pitchFamily="18" charset="0"/>
                <a:ea typeface="標楷體" pitchFamily="65" charset="-120"/>
              </a:rPr>
              <a:t>網路架構圖，</a:t>
            </a:r>
            <a:r>
              <a:rPr kumimoji="1" lang="en-US" altLang="zh-TW" sz="2400" b="0" dirty="0">
                <a:solidFill>
                  <a:schemeClr val="tx1"/>
                </a:solidFill>
                <a:latin typeface="Times New Roman" pitchFamily="18" charset="0"/>
                <a:ea typeface="標楷體" pitchFamily="65" charset="-120"/>
              </a:rPr>
              <a:t>CNN</a:t>
            </a:r>
            <a:r>
              <a:rPr kumimoji="1" lang="zh-TW" altLang="zh-TW" sz="2400" b="0" dirty="0">
                <a:solidFill>
                  <a:schemeClr val="tx1"/>
                </a:solidFill>
                <a:latin typeface="Times New Roman" pitchFamily="18" charset="0"/>
                <a:ea typeface="標楷體" pitchFamily="65" charset="-120"/>
              </a:rPr>
              <a:t>神經網路負責分析影像中每一格的圖片並提取特徵給</a:t>
            </a:r>
            <a:r>
              <a:rPr kumimoji="1" lang="en-US" altLang="zh-TW" sz="2400" b="0" dirty="0">
                <a:solidFill>
                  <a:schemeClr val="tx1"/>
                </a:solidFill>
                <a:latin typeface="Times New Roman" pitchFamily="18" charset="0"/>
                <a:ea typeface="標楷體" pitchFamily="65" charset="-120"/>
              </a:rPr>
              <a:t>LSTM</a:t>
            </a:r>
            <a:r>
              <a:rPr kumimoji="1" lang="zh-TW" altLang="zh-TW" sz="2400" b="0" dirty="0">
                <a:solidFill>
                  <a:schemeClr val="tx1"/>
                </a:solidFill>
                <a:latin typeface="Times New Roman" pitchFamily="18" charset="0"/>
                <a:ea typeface="標楷體" pitchFamily="65" charset="-120"/>
              </a:rPr>
              <a:t>神經網路，而</a:t>
            </a:r>
            <a:r>
              <a:rPr kumimoji="1" lang="en-US" altLang="zh-TW" sz="2400" b="0" dirty="0">
                <a:solidFill>
                  <a:schemeClr val="tx1"/>
                </a:solidFill>
                <a:latin typeface="Times New Roman" pitchFamily="18" charset="0"/>
                <a:ea typeface="標楷體" pitchFamily="65" charset="-120"/>
              </a:rPr>
              <a:t>LSTM</a:t>
            </a:r>
            <a:r>
              <a:rPr kumimoji="1" lang="zh-TW" altLang="zh-TW" sz="2400" b="0" dirty="0">
                <a:solidFill>
                  <a:schemeClr val="tx1"/>
                </a:solidFill>
                <a:latin typeface="Times New Roman" pitchFamily="18" charset="0"/>
                <a:ea typeface="標楷體" pitchFamily="65" charset="-120"/>
              </a:rPr>
              <a:t>神經網路則負責分析影像中每格圖片的關聯性。</a:t>
            </a:r>
            <a:endParaRPr kumimoji="1" lang="zh-TW" altLang="en-US" sz="2400" b="0" dirty="0">
              <a:solidFill>
                <a:schemeClr val="tx1"/>
              </a:solidFill>
              <a:latin typeface="Times New Roman" pitchFamily="18" charset="0"/>
              <a:ea typeface="標楷體" pitchFamily="65" charset="-120"/>
            </a:endParaRPr>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033" y="2996952"/>
            <a:ext cx="7920880" cy="3561242"/>
          </a:xfrm>
          <a:prstGeom prst="rect">
            <a:avLst/>
          </a:prstGeom>
        </p:spPr>
      </p:pic>
    </p:spTree>
    <p:extLst>
      <p:ext uri="{BB962C8B-B14F-4D97-AF65-F5344CB8AC3E}">
        <p14:creationId xmlns:p14="http://schemas.microsoft.com/office/powerpoint/2010/main" val="2781110114"/>
      </p:ext>
    </p:extLst>
  </p:cSld>
  <p:clrMapOvr>
    <a:masterClrMapping/>
  </p:clrMapOvr>
  <p:transition advClick="0">
    <p:wip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遞歸神經網路</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視覺問答模型的網路架構圖，</a:t>
            </a:r>
            <a:r>
              <a:rPr kumimoji="1" lang="en-US" altLang="zh-TW" sz="2400" b="0" dirty="0">
                <a:solidFill>
                  <a:schemeClr val="tx1"/>
                </a:solidFill>
                <a:latin typeface="Times New Roman" pitchFamily="18" charset="0"/>
                <a:ea typeface="標楷體" pitchFamily="65" charset="-120"/>
              </a:rPr>
              <a:t>CNN</a:t>
            </a:r>
            <a:r>
              <a:rPr kumimoji="1" lang="zh-TW" altLang="zh-TW" sz="2400" b="0" dirty="0">
                <a:solidFill>
                  <a:schemeClr val="tx1"/>
                </a:solidFill>
                <a:latin typeface="Times New Roman" pitchFamily="18" charset="0"/>
                <a:ea typeface="標楷體" pitchFamily="65" charset="-120"/>
              </a:rPr>
              <a:t>神經網路負責分析圖片中有什麼特徵，</a:t>
            </a:r>
            <a:r>
              <a:rPr kumimoji="1" lang="en-US" altLang="zh-TW" sz="2400" b="0" dirty="0">
                <a:solidFill>
                  <a:schemeClr val="tx1"/>
                </a:solidFill>
                <a:latin typeface="Times New Roman" pitchFamily="18" charset="0"/>
                <a:ea typeface="標楷體" pitchFamily="65" charset="-120"/>
              </a:rPr>
              <a:t>LSTM</a:t>
            </a:r>
            <a:r>
              <a:rPr kumimoji="1" lang="zh-TW" altLang="zh-TW" sz="2400" b="0" dirty="0">
                <a:solidFill>
                  <a:schemeClr val="tx1"/>
                </a:solidFill>
                <a:latin typeface="Times New Roman" pitchFamily="18" charset="0"/>
                <a:ea typeface="標楷體" pitchFamily="65" charset="-120"/>
              </a:rPr>
              <a:t>網路負責分析問題，最後透過全連接層將兩個神經網路合併，並輸出答案</a:t>
            </a:r>
            <a:r>
              <a:rPr kumimoji="1" lang="zh-TW" altLang="en-US" sz="2400" b="0" dirty="0">
                <a:solidFill>
                  <a:schemeClr val="tx1"/>
                </a:solidFill>
                <a:latin typeface="Times New Roman" pitchFamily="18" charset="0"/>
                <a:ea typeface="標楷體" pitchFamily="65" charset="-120"/>
              </a:rPr>
              <a:t>。</a:t>
            </a:r>
            <a:br>
              <a:rPr kumimoji="1" lang="en-US" altLang="zh-TW" sz="2400" b="0" dirty="0">
                <a:solidFill>
                  <a:schemeClr val="tx1"/>
                </a:solidFill>
                <a:latin typeface="Times New Roman" pitchFamily="18" charset="0"/>
                <a:ea typeface="標楷體" pitchFamily="65" charset="-120"/>
              </a:rPr>
            </a:br>
            <a:endParaRPr kumimoji="1" lang="zh-TW" altLang="en-US" sz="2400" b="0" dirty="0">
              <a:solidFill>
                <a:schemeClr val="tx1"/>
              </a:solidFill>
              <a:latin typeface="Times New Roman" pitchFamily="18" charset="0"/>
              <a:ea typeface="標楷體" pitchFamily="65" charset="-120"/>
            </a:endParaRP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03648" y="2924944"/>
            <a:ext cx="6480720" cy="3665722"/>
          </a:xfrm>
          <a:prstGeom prst="rect">
            <a:avLst/>
          </a:prstGeom>
        </p:spPr>
      </p:pic>
    </p:spTree>
    <p:extLst>
      <p:ext uri="{BB962C8B-B14F-4D97-AF65-F5344CB8AC3E}">
        <p14:creationId xmlns:p14="http://schemas.microsoft.com/office/powerpoint/2010/main" val="2709755202"/>
      </p:ext>
    </p:extLst>
  </p:cSld>
  <p:clrMapOvr>
    <a:masterClrMapping/>
  </p:clrMapOvr>
  <p:transition advClick="0">
    <p:wip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4-5</a:t>
            </a:r>
            <a:r>
              <a:rPr lang="zh-TW" altLang="en-US" dirty="0"/>
              <a:t>　自編碼網路</a:t>
            </a:r>
          </a:p>
        </p:txBody>
      </p:sp>
      <p:sp>
        <p:nvSpPr>
          <p:cNvPr id="2" name="內容版面配置區 1"/>
          <p:cNvSpPr>
            <a:spLocks noGrp="1"/>
          </p:cNvSpPr>
          <p:nvPr>
            <p:ph idx="1"/>
          </p:nvPr>
        </p:nvSpPr>
        <p:spPr/>
        <p:txBody>
          <a:bodyPr/>
          <a:lstStyle/>
          <a:p>
            <a:pPr>
              <a:spcBef>
                <a:spcPts val="600"/>
              </a:spcBef>
            </a:pPr>
            <a:r>
              <a:rPr kumimoji="1" lang="zh-TW" altLang="zh-TW" sz="2400" b="0" dirty="0">
                <a:solidFill>
                  <a:schemeClr val="tx1"/>
                </a:solidFill>
                <a:latin typeface="Times New Roman" pitchFamily="18" charset="0"/>
                <a:ea typeface="標楷體" pitchFamily="65" charset="-120"/>
              </a:rPr>
              <a:t>在</a:t>
            </a:r>
            <a:r>
              <a:rPr kumimoji="1" lang="en-US" altLang="zh-TW" sz="2400" b="0" dirty="0">
                <a:solidFill>
                  <a:schemeClr val="tx1"/>
                </a:solidFill>
                <a:latin typeface="Times New Roman" pitchFamily="18" charset="0"/>
                <a:ea typeface="標楷體" pitchFamily="65" charset="-120"/>
              </a:rPr>
              <a:t>CNN</a:t>
            </a:r>
            <a:r>
              <a:rPr kumimoji="1" lang="zh-TW" altLang="zh-TW" sz="2400" b="0" dirty="0">
                <a:solidFill>
                  <a:schemeClr val="tx1"/>
                </a:solidFill>
                <a:latin typeface="Times New Roman" pitchFamily="18" charset="0"/>
                <a:ea typeface="標楷體" pitchFamily="65" charset="-120"/>
              </a:rPr>
              <a:t>網路中，經過大量具有標籤的資料的進行學習，其所訓練的模型，可對這些數據或圖片進行分類，但若有一組新資料，擬當作訓練好模型之輸入資料，想在訓練好的模型加入一個新類別，那麼原先訓練模型的資料也必需再次送入</a:t>
            </a:r>
            <a:r>
              <a:rPr kumimoji="1" lang="en-US" altLang="zh-TW" sz="2400" b="0" dirty="0">
                <a:solidFill>
                  <a:schemeClr val="tx1"/>
                </a:solidFill>
                <a:latin typeface="Times New Roman" pitchFamily="18" charset="0"/>
                <a:ea typeface="標楷體" pitchFamily="65" charset="-120"/>
              </a:rPr>
              <a:t>CNN</a:t>
            </a:r>
            <a:r>
              <a:rPr kumimoji="1" lang="zh-TW" altLang="zh-TW" sz="2400" b="0" dirty="0">
                <a:solidFill>
                  <a:schemeClr val="tx1"/>
                </a:solidFill>
                <a:latin typeface="Times New Roman" pitchFamily="18" charset="0"/>
                <a:ea typeface="標楷體" pitchFamily="65" charset="-120"/>
              </a:rPr>
              <a:t>網路中，與新資料一同進行訓練，這樣的做法將曠日費時</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3013515610"/>
      </p:ext>
    </p:extLst>
  </p:cSld>
  <p:clrMapOvr>
    <a:masterClrMapping/>
  </p:clrMapOvr>
  <p:transition advClick="0">
    <p:wip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23619" y="1459216"/>
            <a:ext cx="7976062" cy="4804756"/>
          </a:xfrm>
        </p:spPr>
      </p:pic>
    </p:spTree>
    <p:extLst>
      <p:ext uri="{BB962C8B-B14F-4D97-AF65-F5344CB8AC3E}">
        <p14:creationId xmlns:p14="http://schemas.microsoft.com/office/powerpoint/2010/main" val="3886983372"/>
      </p:ext>
    </p:extLst>
  </p:cSld>
  <p:clrMapOvr>
    <a:masterClrMapping/>
  </p:clrMapOvr>
  <p:transition advClick="0">
    <p:wip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4-5-1</a:t>
            </a:r>
            <a:r>
              <a:rPr lang="zh-TW" altLang="en-US" dirty="0"/>
              <a:t>　</a:t>
            </a:r>
            <a:r>
              <a:rPr lang="zh-TW" altLang="zh-TW" dirty="0"/>
              <a:t>自編碼網路之網路結構與運作</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針對這個問題，我們建議可以採用自編碼網路</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Autoencoder</a:t>
            </a:r>
            <a:r>
              <a:rPr kumimoji="1" lang="en-US" altLang="zh-TW" sz="2400" b="0" dirty="0">
                <a:solidFill>
                  <a:schemeClr val="tx1"/>
                </a:solidFill>
                <a:latin typeface="Times New Roman" pitchFamily="18" charset="0"/>
                <a:ea typeface="標楷體" pitchFamily="65" charset="-120"/>
              </a:rPr>
              <a:t> Network, AE)</a:t>
            </a:r>
            <a:r>
              <a:rPr kumimoji="1" lang="zh-TW" altLang="zh-TW" sz="2400" b="0" dirty="0">
                <a:solidFill>
                  <a:schemeClr val="tx1"/>
                </a:solidFill>
                <a:latin typeface="Times New Roman" pitchFamily="18" charset="0"/>
                <a:ea typeface="標楷體" pitchFamily="65" charset="-120"/>
              </a:rPr>
              <a:t>來解決。</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自編碼網路是一種透過類神經網路，採取無監督式自動學習資料中的特徵，以圖片來舉例，自編碼網路將原始圖片抽取出特徵值，代表其原始圖片的精隨，然後也可藉由特徵值還原其圖片。</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54058123"/>
      </p:ext>
    </p:extLst>
  </p:cSld>
  <p:clrMapOvr>
    <a:masterClrMapping/>
  </p:clrMapOvr>
  <p:transition advClick="0">
    <p:wip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en-US" altLang="zh-TW" dirty="0" err="1"/>
              <a:t>Autoencoder</a:t>
            </a:r>
            <a:r>
              <a:rPr lang="zh-TW" altLang="zh-TW" dirty="0"/>
              <a:t>網路架構圖</a:t>
            </a:r>
            <a:endParaRPr lang="zh-TW" altLang="en-US" dirty="0"/>
          </a:p>
          <a:p>
            <a:endParaRPr lang="zh-TW" altLang="en-US" dirty="0"/>
          </a:p>
        </p:txBody>
      </p:sp>
      <p:pic>
        <p:nvPicPr>
          <p:cNvPr id="5" name="圖片 4"/>
          <p:cNvPicPr>
            <a:picLocks noChangeAspect="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35124" y="2132856"/>
            <a:ext cx="8353052" cy="4011928"/>
          </a:xfrm>
          <a:prstGeom prst="rect">
            <a:avLst/>
          </a:prstGeom>
        </p:spPr>
      </p:pic>
    </p:spTree>
    <p:extLst>
      <p:ext uri="{BB962C8B-B14F-4D97-AF65-F5344CB8AC3E}">
        <p14:creationId xmlns:p14="http://schemas.microsoft.com/office/powerpoint/2010/main" val="2184276132"/>
      </p:ext>
    </p:extLst>
  </p:cSld>
  <p:clrMapOvr>
    <a:masterClrMapping/>
  </p:clrMapOvr>
  <p:transition advClick="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r>
              <a:rPr lang="zh-TW" altLang="en-US" dirty="0"/>
              <a:t>神經網路是由多層且多個神經元組成</a:t>
            </a:r>
          </a:p>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24" y="2241414"/>
            <a:ext cx="3503039" cy="3142178"/>
          </a:xfrm>
          <a:prstGeom prst="rect">
            <a:avLst/>
          </a:prstGeom>
        </p:spPr>
      </p:pic>
      <p:pic>
        <p:nvPicPr>
          <p:cNvPr id="5" name="圖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163" y="1866037"/>
            <a:ext cx="5091301" cy="3721257"/>
          </a:xfrm>
          <a:prstGeom prst="rect">
            <a:avLst/>
          </a:prstGeom>
        </p:spPr>
      </p:pic>
    </p:spTree>
    <p:extLst>
      <p:ext uri="{BB962C8B-B14F-4D97-AF65-F5344CB8AC3E}">
        <p14:creationId xmlns:p14="http://schemas.microsoft.com/office/powerpoint/2010/main" val="215971350"/>
      </p:ext>
    </p:extLst>
  </p:cSld>
  <p:clrMapOvr>
    <a:masterClrMapping/>
  </p:clrMapOvr>
  <p:transition advClick="0">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卷積自編碼網路架構圖</a:t>
            </a:r>
            <a:endParaRPr lang="zh-TW" altLang="en-US" dirty="0"/>
          </a:p>
          <a:p>
            <a:endParaRPr lang="zh-TW" altLang="en-US" dirty="0"/>
          </a:p>
        </p:txBody>
      </p:sp>
      <p:pic>
        <p:nvPicPr>
          <p:cNvPr id="5" name="圖片 4"/>
          <p:cNvPicPr>
            <a:picLocks noChangeAspect="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26073" y="1628800"/>
            <a:ext cx="7771154" cy="4932861"/>
          </a:xfrm>
          <a:prstGeom prst="rect">
            <a:avLst/>
          </a:prstGeom>
        </p:spPr>
      </p:pic>
    </p:spTree>
    <p:extLst>
      <p:ext uri="{BB962C8B-B14F-4D97-AF65-F5344CB8AC3E}">
        <p14:creationId xmlns:p14="http://schemas.microsoft.com/office/powerpoint/2010/main" val="1010448813"/>
      </p:ext>
    </p:extLst>
  </p:cSld>
  <p:clrMapOvr>
    <a:masterClrMapping/>
  </p:clrMapOvr>
  <p:transition advClick="0">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4-5-2</a:t>
            </a:r>
            <a:r>
              <a:rPr lang="zh-TW" altLang="en-US" dirty="0"/>
              <a:t>　</a:t>
            </a:r>
            <a:r>
              <a:rPr lang="zh-TW" altLang="zh-TW" dirty="0"/>
              <a:t>自編碼網路之應用</a:t>
            </a:r>
          </a:p>
          <a:p>
            <a:pPr>
              <a:spcBef>
                <a:spcPts val="600"/>
              </a:spcBef>
            </a:pPr>
            <a:r>
              <a:rPr kumimoji="1" lang="zh-TW" altLang="zh-TW" sz="2400" b="0" dirty="0">
                <a:solidFill>
                  <a:schemeClr val="tx1"/>
                </a:solidFill>
                <a:latin typeface="Times New Roman" pitchFamily="18" charset="0"/>
                <a:ea typeface="標楷體" pitchFamily="65" charset="-120"/>
              </a:rPr>
              <a:t>自編碼網路的特色是，輸入資料不需要標記，便可從資料中提取特徵，因此，在應用上，通常可以和其他的深度學習網路或是分群</a:t>
            </a:r>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如</a:t>
            </a:r>
            <a:r>
              <a:rPr kumimoji="1" lang="en-US" altLang="zh-TW" sz="2400" b="0" dirty="0">
                <a:solidFill>
                  <a:schemeClr val="tx1"/>
                </a:solidFill>
                <a:latin typeface="Times New Roman" pitchFamily="18" charset="0"/>
                <a:ea typeface="標楷體" pitchFamily="65" charset="-120"/>
              </a:rPr>
              <a:t> K-Means)</a:t>
            </a:r>
            <a:r>
              <a:rPr kumimoji="1" lang="zh-TW" altLang="zh-TW" sz="2400" b="0" dirty="0">
                <a:solidFill>
                  <a:schemeClr val="tx1"/>
                </a:solidFill>
                <a:latin typeface="Times New Roman" pitchFamily="18" charset="0"/>
                <a:ea typeface="標楷體" pitchFamily="65" charset="-120"/>
              </a:rPr>
              <a:t>、分類</a:t>
            </a:r>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如</a:t>
            </a:r>
            <a:r>
              <a:rPr kumimoji="1" lang="en-US" altLang="zh-TW" sz="2400" b="0" dirty="0">
                <a:solidFill>
                  <a:schemeClr val="tx1"/>
                </a:solidFill>
                <a:latin typeface="Times New Roman" pitchFamily="18" charset="0"/>
                <a:ea typeface="標楷體" pitchFamily="65" charset="-120"/>
              </a:rPr>
              <a:t>KNN)</a:t>
            </a:r>
            <a:r>
              <a:rPr kumimoji="1" lang="zh-TW" altLang="zh-TW" sz="2400" b="0" dirty="0">
                <a:solidFill>
                  <a:schemeClr val="tx1"/>
                </a:solidFill>
                <a:latin typeface="Times New Roman" pitchFamily="18" charset="0"/>
                <a:ea typeface="標楷體" pitchFamily="65" charset="-120"/>
              </a:rPr>
              <a:t>的網路配合使用。它也可以和深度學習的網路來搭配使用。</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714097897"/>
      </p:ext>
    </p:extLst>
  </p:cSld>
  <p:clrMapOvr>
    <a:masterClrMapping/>
  </p:clrMapOvr>
  <p:transition advClick="0">
    <p:wip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zh-TW" altLang="en-US"/>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1341438"/>
            <a:ext cx="7632848" cy="5113023"/>
          </a:xfrm>
          <a:prstGeom prst="rect">
            <a:avLst/>
          </a:prstGeom>
        </p:spPr>
      </p:pic>
    </p:spTree>
    <p:extLst>
      <p:ext uri="{BB962C8B-B14F-4D97-AF65-F5344CB8AC3E}">
        <p14:creationId xmlns:p14="http://schemas.microsoft.com/office/powerpoint/2010/main" val="169460758"/>
      </p:ext>
    </p:extLst>
  </p:cSld>
  <p:clrMapOvr>
    <a:masterClrMapping/>
  </p:clrMapOvr>
  <p:transition advClick="0">
    <p:wip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b="1" dirty="0"/>
              <a:t>4-6</a:t>
            </a:r>
            <a:r>
              <a:rPr lang="zh-TW" altLang="en-US" b="1" dirty="0"/>
              <a:t>　</a:t>
            </a:r>
            <a:r>
              <a:rPr lang="zh-TW" altLang="zh-TW" dirty="0"/>
              <a:t>生成對抗網路</a:t>
            </a:r>
          </a:p>
        </p:txBody>
      </p:sp>
      <p:sp>
        <p:nvSpPr>
          <p:cNvPr id="2" name="內容版面配置區 1"/>
          <p:cNvSpPr>
            <a:spLocks noGrp="1"/>
          </p:cNvSpPr>
          <p:nvPr>
            <p:ph idx="1"/>
          </p:nvPr>
        </p:nvSpPr>
        <p:spPr/>
        <p:txBody>
          <a:bodyPr/>
          <a:lstStyle/>
          <a:p>
            <a:pPr>
              <a:spcBef>
                <a:spcPts val="600"/>
              </a:spcBef>
            </a:pPr>
            <a:r>
              <a:rPr kumimoji="1" lang="zh-TW" altLang="zh-TW" sz="2400" b="0" dirty="0">
                <a:solidFill>
                  <a:schemeClr val="tx1"/>
                </a:solidFill>
                <a:latin typeface="Times New Roman" pitchFamily="18" charset="0"/>
                <a:ea typeface="標楷體" pitchFamily="65" charset="-120"/>
              </a:rPr>
              <a:t>生成對抗網路，它主要功能是模仿，讓電腦產生出以假亂真的圖片、文字等，目前使用較多的是讓電腦自動產生卡通圖案、詩集、文章或是知名畫家的畫作。</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它主要的概念，是讓神經網路看過一些真實圖片的樣本，經過一連串仿真的訓練之後，希望他能生產出類似真實但有不同風格的圖片。</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生成對抗網路除了讓電腦透過模仿來產生近似的圖片之外，還需要具有分辨的能力，能分辨製造出來的圖片是否與真實圖片很像。</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257904067"/>
      </p:ext>
    </p:extLst>
  </p:cSld>
  <p:clrMapOvr>
    <a:masterClrMapping/>
  </p:clrMapOvr>
  <p:transition advClick="0">
    <p:wip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4-6-2</a:t>
            </a:r>
            <a:r>
              <a:rPr lang="zh-TW" altLang="en-US" dirty="0"/>
              <a:t>　</a:t>
            </a:r>
            <a:r>
              <a:rPr lang="zh-TW" altLang="zh-TW" dirty="0"/>
              <a:t>生成對抗網路架構及訓練</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基本原理進行介紹</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運作的流程與細節說明。</a:t>
            </a:r>
          </a:p>
        </p:txBody>
      </p:sp>
    </p:spTree>
    <p:extLst>
      <p:ext uri="{BB962C8B-B14F-4D97-AF65-F5344CB8AC3E}">
        <p14:creationId xmlns:p14="http://schemas.microsoft.com/office/powerpoint/2010/main" val="1251097449"/>
      </p:ext>
    </p:extLst>
  </p:cSld>
  <p:clrMapOvr>
    <a:masterClrMapping/>
  </p:clrMapOvr>
  <p:transition advClick="0">
    <p:wip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生成對抗網路基本原理</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如果想利用深度學習來完成上述工匠與鑑定師的工作，我們可以將故事中的兩個角色替換成類神經網路，如此一來，整個架構就是所謂的生成對抗網路。</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而生成對抗網路中，工匠所扮演的神經網路就是生成器，鑑定師所扮演的神經網路就是判別器</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工匠產生的假寶石所對應到的就是生成器所生成的偽造圖像、影像等，相對地，鑑定師要做的事也對應到判別器的目的，就是判別生成器出來的產物是否為真。</a:t>
            </a:r>
          </a:p>
        </p:txBody>
      </p:sp>
    </p:spTree>
    <p:extLst>
      <p:ext uri="{BB962C8B-B14F-4D97-AF65-F5344CB8AC3E}">
        <p14:creationId xmlns:p14="http://schemas.microsoft.com/office/powerpoint/2010/main" val="1163000322"/>
      </p:ext>
    </p:extLst>
  </p:cSld>
  <p:clrMapOvr>
    <a:masterClrMapping/>
  </p:clrMapOvr>
  <p:transition advClick="0">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第一代判別器訓練成第二代的過程</a:t>
            </a:r>
            <a:endParaRPr lang="zh-TW" altLang="en-US" dirty="0"/>
          </a:p>
          <a:p>
            <a:endParaRPr lang="zh-TW" altLang="en-US" dirty="0"/>
          </a:p>
        </p:txBody>
      </p:sp>
      <p:pic>
        <p:nvPicPr>
          <p:cNvPr id="5" name="圖片 4"/>
          <p:cNvPicPr>
            <a:picLocks noChangeAspect="1"/>
          </p:cNvPicPr>
          <p:nvPr/>
        </p:nvPicPr>
        <p:blipFill>
          <a:blip r:embed="rId2"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251520" y="2132856"/>
            <a:ext cx="8264525" cy="3817196"/>
          </a:xfrm>
          <a:prstGeom prst="rect">
            <a:avLst/>
          </a:prstGeom>
        </p:spPr>
      </p:pic>
    </p:spTree>
    <p:extLst>
      <p:ext uri="{BB962C8B-B14F-4D97-AF65-F5344CB8AC3E}">
        <p14:creationId xmlns:p14="http://schemas.microsoft.com/office/powerpoint/2010/main" val="30214004"/>
      </p:ext>
    </p:extLst>
  </p:cSld>
  <p:clrMapOvr>
    <a:masterClrMapping/>
  </p:clrMapOvr>
  <p:transition advClick="0">
    <p:wip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第一代生成器訓練成第二代的過程</a:t>
            </a:r>
            <a:endParaRPr lang="zh-TW" altLang="en-US" dirty="0"/>
          </a:p>
          <a:p>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387" y="2132855"/>
            <a:ext cx="8264525" cy="3767011"/>
          </a:xfrm>
          <a:prstGeom prst="rect">
            <a:avLst/>
          </a:prstGeom>
        </p:spPr>
      </p:pic>
    </p:spTree>
    <p:extLst>
      <p:ext uri="{BB962C8B-B14F-4D97-AF65-F5344CB8AC3E}">
        <p14:creationId xmlns:p14="http://schemas.microsoft.com/office/powerpoint/2010/main" val="3459783301"/>
      </p:ext>
    </p:extLst>
  </p:cSld>
  <p:clrMapOvr>
    <a:masterClrMapping/>
  </p:clrMapOvr>
  <p:transition advClick="0">
    <p:wip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生成對抗網路的訓練</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整個訓練生成對抗網路的流程是由下列兩個步驟重覆跌代執行而成的。</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固定生成器網路的參數，訓練判別器網路，這樣的訓練如同先培養一個優秀的老師。</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固定判別器網路的參數，訓練生成器。生成器好比是要訓練的學生。所以說，要訓練好一個好學生，我們就必須先訓練出一個好的老師。以下分別說明判別器與生成器網路的訓練細節。</a:t>
            </a:r>
          </a:p>
          <a:p>
            <a:pPr>
              <a:spcBef>
                <a:spcPts val="600"/>
              </a:spcBef>
            </a:pPr>
            <a:endParaRPr lang="zh-TW" altLang="en-US" sz="2400" dirty="0"/>
          </a:p>
        </p:txBody>
      </p:sp>
    </p:spTree>
    <p:extLst>
      <p:ext uri="{BB962C8B-B14F-4D97-AF65-F5344CB8AC3E}">
        <p14:creationId xmlns:p14="http://schemas.microsoft.com/office/powerpoint/2010/main" val="2743646924"/>
      </p:ext>
    </p:extLst>
  </p:cSld>
  <p:clrMapOvr>
    <a:masterClrMapping/>
  </p:clrMapOvr>
  <p:transition advClick="0">
    <p:wip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4-6-3</a:t>
            </a:r>
            <a:r>
              <a:rPr lang="zh-TW" altLang="en-US" dirty="0"/>
              <a:t>　</a:t>
            </a:r>
            <a:r>
              <a:rPr lang="zh-TW" altLang="zh-TW" dirty="0"/>
              <a:t>判別器網路的訓練</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判別器網路就是一個神經網路</a:t>
            </a:r>
            <a:r>
              <a:rPr kumimoji="1" lang="en-US" altLang="zh-TW" sz="2400" b="0" dirty="0">
                <a:solidFill>
                  <a:schemeClr val="tx1"/>
                </a:solidFill>
                <a:latin typeface="Times New Roman" pitchFamily="18" charset="0"/>
                <a:ea typeface="標楷體" pitchFamily="65" charset="-120"/>
              </a:rPr>
              <a:t>(Neural Networks)</a:t>
            </a:r>
            <a:r>
              <a:rPr kumimoji="1" lang="zh-TW" altLang="zh-TW" sz="2400" b="0" dirty="0">
                <a:solidFill>
                  <a:schemeClr val="tx1"/>
                </a:solidFill>
                <a:latin typeface="Times New Roman" pitchFamily="18" charset="0"/>
                <a:ea typeface="標楷體" pitchFamily="65" charset="-120"/>
              </a:rPr>
              <a:t>，其有能力可以分辨出真實的圖片與偽造的圖片。</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訓練判別器時，會先將生成器網路中的權重等參數固定不變動，接著把許許多多的隨機數值當作生成器的輸入</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933460716"/>
      </p:ext>
    </p:extLst>
  </p:cSld>
  <p:clrMapOvr>
    <a:masterClrMapping/>
  </p:clrMapOvr>
  <p:transition advClick="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r>
              <a:rPr lang="zh-TW" altLang="en-US" dirty="0"/>
              <a:t>神經網路架構</a:t>
            </a:r>
          </a:p>
          <a:p>
            <a:endParaRPr lang="zh-TW" altLang="en-US" dirty="0"/>
          </a:p>
        </p:txBody>
      </p:sp>
      <p:pic>
        <p:nvPicPr>
          <p:cNvPr id="4" name="圖片 3"/>
          <p:cNvPicPr>
            <a:picLocks noChangeAspect="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51210" y="1844824"/>
            <a:ext cx="7920880" cy="4373545"/>
          </a:xfrm>
          <a:prstGeom prst="rect">
            <a:avLst/>
          </a:prstGeom>
        </p:spPr>
      </p:pic>
    </p:spTree>
    <p:extLst>
      <p:ext uri="{BB962C8B-B14F-4D97-AF65-F5344CB8AC3E}">
        <p14:creationId xmlns:p14="http://schemas.microsoft.com/office/powerpoint/2010/main" val="2977662187"/>
      </p:ext>
    </p:extLst>
  </p:cSld>
  <p:clrMapOvr>
    <a:masterClrMapping/>
  </p:clrMapOvr>
  <p:transition advClick="0">
    <p:wip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4-6-4</a:t>
            </a:r>
            <a:r>
              <a:rPr lang="zh-TW" altLang="en-US" dirty="0"/>
              <a:t>　</a:t>
            </a:r>
            <a:r>
              <a:rPr lang="zh-TW" altLang="zh-TW" dirty="0"/>
              <a:t>生成器網路的訓練</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生成器網路是一個可以產生圖片的網路，該圖片可以讓判別器網路</a:t>
            </a:r>
            <a:r>
              <a:rPr kumimoji="1" lang="en-US" altLang="zh-TW" sz="2400" b="0" dirty="0">
                <a:solidFill>
                  <a:schemeClr val="tx1"/>
                </a:solidFill>
                <a:latin typeface="Times New Roman" pitchFamily="18" charset="0"/>
                <a:ea typeface="標楷體" pitchFamily="65" charset="-120"/>
              </a:rPr>
              <a:t>(Discriminator Networks)</a:t>
            </a:r>
            <a:r>
              <a:rPr kumimoji="1" lang="zh-TW" altLang="zh-TW" sz="2400" b="0" dirty="0">
                <a:solidFill>
                  <a:schemeClr val="tx1"/>
                </a:solidFill>
                <a:latin typeface="Times New Roman" pitchFamily="18" charset="0"/>
                <a:ea typeface="標楷體" pitchFamily="65" charset="-120"/>
              </a:rPr>
              <a:t>分辨出來的結果是真實圖片。</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利用前一步已訓練好的判別器，固定判別器的參數，目標為調整生成器中的參數。</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生成器訓練的目標，就是要去〝騙〞過判別器</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452879654"/>
      </p:ext>
    </p:extLst>
  </p:cSld>
  <p:clrMapOvr>
    <a:masterClrMapping/>
  </p:clrMapOvr>
  <p:transition advClick="0">
    <p:wip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4-6-5</a:t>
            </a:r>
            <a:r>
              <a:rPr lang="zh-TW" altLang="en-US" dirty="0"/>
              <a:t>　</a:t>
            </a:r>
            <a:r>
              <a:rPr lang="zh-TW" altLang="zh-TW" dirty="0"/>
              <a:t>條件式生成對抗網路</a:t>
            </a:r>
            <a:endParaRPr lang="zh-TW" altLang="en-US" dirty="0"/>
          </a:p>
          <a:p>
            <a:endParaRPr lang="zh-TW" altLang="en-US" dirty="0"/>
          </a:p>
        </p:txBody>
      </p:sp>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r="2713" b="54893"/>
          <a:stretch/>
        </p:blipFill>
        <p:spPr>
          <a:xfrm>
            <a:off x="395536" y="2492896"/>
            <a:ext cx="8142196" cy="2880320"/>
          </a:xfrm>
          <a:prstGeom prst="rect">
            <a:avLst/>
          </a:prstGeom>
        </p:spPr>
      </p:pic>
    </p:spTree>
    <p:extLst>
      <p:ext uri="{BB962C8B-B14F-4D97-AF65-F5344CB8AC3E}">
        <p14:creationId xmlns:p14="http://schemas.microsoft.com/office/powerpoint/2010/main" val="3863658825"/>
      </p:ext>
    </p:extLst>
  </p:cSld>
  <p:clrMapOvr>
    <a:masterClrMapping/>
  </p:clrMapOvr>
  <p:transition advClick="0">
    <p:wip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條件式判別器網路架構</a:t>
            </a:r>
            <a:endParaRPr lang="zh-TW" altLang="en-US" dirty="0"/>
          </a:p>
          <a:p>
            <a:endParaRPr lang="zh-TW" altLang="en-US" dirty="0"/>
          </a:p>
        </p:txBody>
      </p:sp>
      <p:pic>
        <p:nvPicPr>
          <p:cNvPr id="5" name="圖片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738"/>
          <a:stretch/>
        </p:blipFill>
        <p:spPr>
          <a:xfrm>
            <a:off x="195827" y="2420888"/>
            <a:ext cx="8532440" cy="3467354"/>
          </a:xfrm>
          <a:prstGeom prst="rect">
            <a:avLst/>
          </a:prstGeom>
        </p:spPr>
      </p:pic>
    </p:spTree>
    <p:extLst>
      <p:ext uri="{BB962C8B-B14F-4D97-AF65-F5344CB8AC3E}">
        <p14:creationId xmlns:p14="http://schemas.microsoft.com/office/powerpoint/2010/main" val="4267878859"/>
      </p:ext>
    </p:extLst>
  </p:cSld>
  <p:clrMapOvr>
    <a:masterClrMapping/>
  </p:clrMapOvr>
  <p:transition advClick="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4-2</a:t>
            </a:r>
            <a:r>
              <a:rPr lang="zh-TW" altLang="en-US" dirty="0"/>
              <a:t>　卷積神經網路</a:t>
            </a:r>
          </a:p>
        </p:txBody>
      </p:sp>
      <p:sp>
        <p:nvSpPr>
          <p:cNvPr id="2" name="內容版面配置區 1"/>
          <p:cNvSpPr>
            <a:spLocks noGrp="1"/>
          </p:cNvSpPr>
          <p:nvPr>
            <p:ph idx="1"/>
          </p:nvPr>
        </p:nvSpPr>
        <p:spPr/>
        <p:txBody>
          <a:bodyPr/>
          <a:lstStyle/>
          <a:p>
            <a:pPr marL="0" indent="0">
              <a:spcBef>
                <a:spcPts val="600"/>
              </a:spcBef>
              <a:buNone/>
            </a:pPr>
            <a:r>
              <a:rPr kumimoji="1" lang="en-US" altLang="zh-TW"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近年來，人工智慧帶動了技術發展、產品改革與應用創新的熱潮，部分原因是得益於卷積神經網路在影像辨識領域的貢獻。</a:t>
            </a:r>
            <a:endParaRPr kumimoji="1" lang="en-US" altLang="zh-TW" sz="2400" b="0" dirty="0">
              <a:solidFill>
                <a:schemeClr val="tx1"/>
              </a:solidFill>
              <a:latin typeface="Times New Roman" pitchFamily="18" charset="0"/>
              <a:ea typeface="標楷體" pitchFamily="65" charset="-120"/>
            </a:endParaRPr>
          </a:p>
          <a:p>
            <a:pPr marL="0" indent="0">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隨著硬體在計算效能的快速進步與演算法的精進發展，卷積神經網路在影像辨識的準確度已經高過於人類。</a:t>
            </a:r>
          </a:p>
        </p:txBody>
      </p:sp>
    </p:spTree>
    <p:extLst>
      <p:ext uri="{BB962C8B-B14F-4D97-AF65-F5344CB8AC3E}">
        <p14:creationId xmlns:p14="http://schemas.microsoft.com/office/powerpoint/2010/main" val="878993056"/>
      </p:ext>
    </p:extLst>
  </p:cSld>
  <p:clrMapOvr>
    <a:masterClrMapping/>
  </p:clrMapOvr>
  <p:transition advClick="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4-2-1</a:t>
            </a:r>
            <a:r>
              <a:rPr lang="zh-TW" altLang="en-US" dirty="0"/>
              <a:t>　影像辨識的重要性與應用</a:t>
            </a:r>
          </a:p>
          <a:p>
            <a:pPr>
              <a:spcBef>
                <a:spcPts val="600"/>
              </a:spcBef>
            </a:pPr>
            <a:r>
              <a:rPr kumimoji="1" lang="zh-TW" altLang="en-US" sz="2400" b="0" dirty="0">
                <a:solidFill>
                  <a:schemeClr val="tx1"/>
                </a:solidFill>
                <a:latin typeface="Times New Roman" pitchFamily="18" charset="0"/>
                <a:ea typeface="標楷體" pitchFamily="65" charset="-120"/>
              </a:rPr>
              <a:t>影像辨識一值是人工智慧各種應用中重要的一個領域。</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en-US" sz="2400" b="0" dirty="0">
                <a:solidFill>
                  <a:schemeClr val="tx1"/>
                </a:solidFill>
                <a:latin typeface="Times New Roman" pitchFamily="18" charset="0"/>
                <a:ea typeface="標楷體" pitchFamily="65" charset="-120"/>
              </a:rPr>
              <a:t>實際應用在自動駕駛、工廠安全等地方。</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en-US" altLang="zh-TW" sz="2400" b="0" dirty="0">
                <a:solidFill>
                  <a:schemeClr val="tx1"/>
                </a:solidFill>
                <a:latin typeface="Times New Roman" pitchFamily="18" charset="0"/>
                <a:ea typeface="標楷體" pitchFamily="65" charset="-120"/>
              </a:rPr>
              <a:t>Rule Based </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en-US" sz="2400" b="0" dirty="0">
                <a:solidFill>
                  <a:schemeClr val="tx1"/>
                </a:solidFill>
                <a:latin typeface="Times New Roman" pitchFamily="18" charset="0"/>
                <a:ea typeface="標楷體" pitchFamily="65" charset="-120"/>
              </a:rPr>
              <a:t>深度學習。</a:t>
            </a:r>
            <a:endParaRPr kumimoji="1" lang="en-US" altLang="zh-TW"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931090684"/>
      </p:ext>
    </p:extLst>
  </p:cSld>
  <p:clrMapOvr>
    <a:masterClrMapping/>
  </p:clrMapOvr>
  <p:transition advClick="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381" y="1511170"/>
            <a:ext cx="8254538" cy="4700847"/>
          </a:xfrm>
        </p:spPr>
      </p:pic>
    </p:spTree>
    <p:extLst>
      <p:ext uri="{BB962C8B-B14F-4D97-AF65-F5344CB8AC3E}">
        <p14:creationId xmlns:p14="http://schemas.microsoft.com/office/powerpoint/2010/main" val="2592220363"/>
      </p:ext>
    </p:extLst>
  </p:cSld>
  <p:clrMapOvr>
    <a:masterClrMapping/>
  </p:clrMapOvr>
  <p:transition advClick="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a:t>
            </a:r>
            <a:r>
              <a:rPr lang="zh-TW" altLang="en-US" dirty="0"/>
              <a:t>　</a:t>
            </a:r>
            <a:r>
              <a:rPr lang="zh-TW" altLang="en-US" dirty="0">
                <a:latin typeface="+mj-ea"/>
              </a:rPr>
              <a:t>深度學習簡介</a:t>
            </a:r>
          </a:p>
        </p:txBody>
      </p:sp>
      <p:sp>
        <p:nvSpPr>
          <p:cNvPr id="2" name="內容版面配置區 1"/>
          <p:cNvSpPr>
            <a:spLocks noGrp="1"/>
          </p:cNvSpPr>
          <p:nvPr>
            <p:ph idx="1"/>
          </p:nvPr>
        </p:nvSpPr>
        <p:spPr>
          <a:xfrm>
            <a:off x="179389" y="1341438"/>
            <a:ext cx="7921004" cy="5040312"/>
          </a:xfrm>
        </p:spPr>
        <p:txBody>
          <a:bodyPr/>
          <a:lstStyle/>
          <a:p>
            <a:pPr lvl="1" indent="0">
              <a:lnSpc>
                <a:spcPct val="100000"/>
              </a:lnSpc>
              <a:spcBef>
                <a:spcPts val="600"/>
              </a:spcBef>
              <a:spcAft>
                <a:spcPts val="0"/>
              </a:spcAft>
              <a:buNone/>
            </a:pPr>
            <a:r>
              <a:rPr lang="en-US" altLang="zh-TW" dirty="0"/>
              <a:t>	</a:t>
            </a:r>
            <a:r>
              <a:rPr lang="zh-TW" altLang="en-US" sz="2400" dirty="0"/>
              <a:t>科學家們為了使電腦能模仿人類解決各種問題，因此仿造了生物的神經網路，創造出專屬於電腦的神經網路，稱為類神經網路</a:t>
            </a:r>
            <a:r>
              <a:rPr lang="en-US" altLang="zh-TW" sz="2400" dirty="0"/>
              <a:t>(Artificial </a:t>
            </a:r>
            <a:r>
              <a:rPr lang="en-US" altLang="zh-TW" sz="2400" dirty="0" err="1"/>
              <a:t>NeuralNetwork</a:t>
            </a:r>
            <a:r>
              <a:rPr lang="en-US" altLang="zh-TW" sz="2400" dirty="0"/>
              <a:t>, ANN) </a:t>
            </a:r>
            <a:r>
              <a:rPr lang="zh-TW" altLang="en-US" sz="2400" dirty="0"/>
              <a:t>或簡稱神經網路</a:t>
            </a:r>
            <a:r>
              <a:rPr lang="en-US" altLang="zh-TW" sz="2400" dirty="0"/>
              <a:t>(</a:t>
            </a:r>
            <a:r>
              <a:rPr lang="en-US" altLang="zh-TW" sz="2400" dirty="0" err="1"/>
              <a:t>NeuralNetwork</a:t>
            </a:r>
            <a:r>
              <a:rPr lang="en-US" altLang="zh-TW" sz="2400" dirty="0"/>
              <a:t>, NN)</a:t>
            </a:r>
            <a:r>
              <a:rPr lang="zh-TW" altLang="en-US" sz="2400" dirty="0"/>
              <a:t>，藉此讓電腦具有學習及判斷的能力。</a:t>
            </a:r>
          </a:p>
        </p:txBody>
      </p:sp>
    </p:spTree>
    <p:extLst>
      <p:ext uri="{BB962C8B-B14F-4D97-AF65-F5344CB8AC3E}">
        <p14:creationId xmlns:p14="http://schemas.microsoft.com/office/powerpoint/2010/main" val="235698191"/>
      </p:ext>
    </p:extLst>
  </p:cSld>
  <p:clrMapOvr>
    <a:masterClrMapping/>
  </p:clrMapOvr>
  <p:transition advClick="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4-2-2</a:t>
            </a:r>
            <a:r>
              <a:rPr lang="zh-TW" altLang="en-US" dirty="0"/>
              <a:t>　卷積神經網路架構</a:t>
            </a:r>
          </a:p>
          <a:p>
            <a:pPr>
              <a:spcBef>
                <a:spcPts val="600"/>
              </a:spcBef>
            </a:pPr>
            <a:r>
              <a:rPr kumimoji="1" lang="zh-TW" altLang="en-US" sz="2400" b="0" dirty="0">
                <a:solidFill>
                  <a:schemeClr val="tx1"/>
                </a:solidFill>
                <a:latin typeface="Times New Roman" pitchFamily="18" charset="0"/>
                <a:ea typeface="標楷體" pitchFamily="65" charset="-120"/>
              </a:rPr>
              <a:t>透過輸入層、卷積層、池化層、 全連接層、輸出層來模擬人類視覺的處理流程。</a:t>
            </a:r>
            <a:endParaRPr kumimoji="1" lang="en-US" altLang="zh-TW" sz="2400" b="0" dirty="0">
              <a:solidFill>
                <a:schemeClr val="tx1"/>
              </a:solidFill>
              <a:latin typeface="Times New Roman" pitchFamily="18" charset="0"/>
              <a:ea typeface="標楷體" pitchFamily="65" charset="-120"/>
            </a:endParaRPr>
          </a:p>
          <a:p>
            <a:endParaRPr lang="zh-TW" altLang="en-US" dirty="0"/>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528" y="2420888"/>
            <a:ext cx="8593614" cy="3960862"/>
          </a:xfrm>
          <a:prstGeom prst="rect">
            <a:avLst/>
          </a:prstGeom>
        </p:spPr>
      </p:pic>
    </p:spTree>
    <p:extLst>
      <p:ext uri="{BB962C8B-B14F-4D97-AF65-F5344CB8AC3E}">
        <p14:creationId xmlns:p14="http://schemas.microsoft.com/office/powerpoint/2010/main" val="2794241911"/>
      </p:ext>
    </p:extLst>
  </p:cSld>
  <p:clrMapOvr>
    <a:masterClrMapping/>
  </p:clrMapOvr>
  <p:transition advClick="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4-2-3</a:t>
            </a:r>
            <a:r>
              <a:rPr lang="zh-TW" altLang="en-US" dirty="0"/>
              <a:t>　輸入層 </a:t>
            </a:r>
            <a:r>
              <a:rPr lang="en-US" altLang="zh-TW" dirty="0"/>
              <a:t>(Input Layer)</a:t>
            </a:r>
            <a:endParaRPr lang="zh-TW" altLang="en-US" dirty="0"/>
          </a:p>
          <a:p>
            <a:pPr>
              <a:spcBef>
                <a:spcPts val="600"/>
              </a:spcBef>
            </a:pPr>
            <a:r>
              <a:rPr kumimoji="1" lang="zh-TW" altLang="en-US" sz="2400" b="0" dirty="0">
                <a:solidFill>
                  <a:schemeClr val="tx1"/>
                </a:solidFill>
                <a:latin typeface="Times New Roman" pitchFamily="18" charset="0"/>
                <a:ea typeface="標楷體" pitchFamily="65" charset="-120"/>
              </a:rPr>
              <a:t>輸入層就是接收輸入數據的一層神經元。</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en-US" sz="2400" b="0" dirty="0">
                <a:solidFill>
                  <a:schemeClr val="tx1"/>
                </a:solidFill>
                <a:latin typeface="Times New Roman" pitchFamily="18" charset="0"/>
                <a:ea typeface="標楷體" pitchFamily="65" charset="-120"/>
              </a:rPr>
              <a:t>一般的神經網路輸入的資料會以向量方式表示，而卷積神經的輸入卻是一張張的圖片，所以資料會以矩陣方式表示。</a:t>
            </a:r>
          </a:p>
        </p:txBody>
      </p:sp>
    </p:spTree>
    <p:extLst>
      <p:ext uri="{BB962C8B-B14F-4D97-AF65-F5344CB8AC3E}">
        <p14:creationId xmlns:p14="http://schemas.microsoft.com/office/powerpoint/2010/main" val="496250010"/>
      </p:ext>
    </p:extLst>
  </p:cSld>
  <p:clrMapOvr>
    <a:masterClrMapping/>
  </p:clrMapOvr>
  <p:transition advClick="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8" y="1341438"/>
            <a:ext cx="8250263" cy="5040312"/>
          </a:xfrm>
        </p:spPr>
        <p:txBody>
          <a:bodyPr/>
          <a:lstStyle/>
          <a:p>
            <a:pPr marL="0" indent="0">
              <a:buNone/>
            </a:pPr>
            <a:r>
              <a:rPr lang="en-US" altLang="zh-TW" dirty="0"/>
              <a:t>4-2-4</a:t>
            </a:r>
            <a:r>
              <a:rPr lang="zh-TW" altLang="en-US" dirty="0"/>
              <a:t>　隱藏層</a:t>
            </a:r>
          </a:p>
          <a:p>
            <a:r>
              <a:rPr kumimoji="1" lang="zh-TW" altLang="en-US" sz="2400" b="0" dirty="0">
                <a:solidFill>
                  <a:schemeClr val="tx1"/>
                </a:solidFill>
                <a:latin typeface="Times New Roman" pitchFamily="18" charset="0"/>
                <a:ea typeface="標楷體" pitchFamily="65" charset="-120"/>
              </a:rPr>
              <a:t>輸入層與輸出層之間的層數都可以稱為隱藏層。</a:t>
            </a:r>
            <a:endParaRPr kumimoji="1" lang="en-US" altLang="zh-TW" sz="2400" b="0" dirty="0">
              <a:solidFill>
                <a:schemeClr val="tx1"/>
              </a:solidFill>
              <a:latin typeface="Times New Roman" pitchFamily="18" charset="0"/>
              <a:ea typeface="標楷體" pitchFamily="65" charset="-120"/>
            </a:endParaRP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43240" y="2500306"/>
            <a:ext cx="6072230" cy="3968550"/>
          </a:xfrm>
          <a:prstGeom prst="rect">
            <a:avLst/>
          </a:prstGeom>
        </p:spPr>
      </p:pic>
      <p:sp>
        <p:nvSpPr>
          <p:cNvPr id="6" name="內容版面配置區 1"/>
          <p:cNvSpPr txBox="1">
            <a:spLocks/>
          </p:cNvSpPr>
          <p:nvPr/>
        </p:nvSpPr>
        <p:spPr bwMode="auto">
          <a:xfrm>
            <a:off x="214283" y="2285992"/>
            <a:ext cx="3214709" cy="172084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257175" rtl="0" eaLnBrk="0" fontAlgn="base" latinLnBrk="0" hangingPunct="0">
              <a:lnSpc>
                <a:spcPct val="100000"/>
              </a:lnSpc>
              <a:spcBef>
                <a:spcPts val="80"/>
              </a:spcBef>
              <a:spcAft>
                <a:spcPct val="0"/>
              </a:spcAft>
              <a:buClrTx/>
              <a:buSzTx/>
              <a:buFontTx/>
              <a:buChar char="•"/>
              <a:tabLst>
                <a:tab pos="757238" algn="l"/>
                <a:tab pos="8072438" algn="r"/>
              </a:tabLst>
              <a:defRPr/>
            </a:pPr>
            <a:r>
              <a:rPr kumimoji="1" lang="zh-TW" altLang="en-US" sz="2400" b="0" i="0" u="none" strike="noStrike" kern="0" cap="none" spc="0" normalizeH="0" baseline="0" noProof="0" dirty="0">
                <a:ln>
                  <a:noFill/>
                </a:ln>
                <a:solidFill>
                  <a:schemeClr val="tx1"/>
                </a:solidFill>
                <a:effectLst/>
                <a:uLnTx/>
                <a:uFillTx/>
                <a:latin typeface="Times New Roman" pitchFamily="18" charset="0"/>
                <a:ea typeface="標楷體" pitchFamily="65" charset="-120"/>
                <a:cs typeface="+mn-cs"/>
              </a:rPr>
              <a:t>一般的全連接神經網路中，隱藏層都是由全連接層所組成，但卷積神經網路的隱藏層卻多包含卷積層與池化層。</a:t>
            </a:r>
            <a:endParaRPr kumimoji="1" lang="en-US" altLang="zh-TW" sz="2400" b="0" i="0" u="none" strike="noStrike" kern="0" cap="none" spc="0" normalizeH="0" baseline="0" noProof="0" dirty="0">
              <a:ln>
                <a:noFill/>
              </a:ln>
              <a:solidFill>
                <a:schemeClr val="tx1"/>
              </a:solidFill>
              <a:effectLst/>
              <a:uLnTx/>
              <a:uFillTx/>
              <a:latin typeface="Times New Roman" pitchFamily="18" charset="0"/>
              <a:ea typeface="標楷體" pitchFamily="65" charset="-120"/>
              <a:cs typeface="+mn-cs"/>
            </a:endParaRPr>
          </a:p>
          <a:p>
            <a:pPr marL="342900" marR="0" lvl="0" indent="-342900" algn="just" defTabSz="257175" rtl="0" eaLnBrk="0" fontAlgn="base" latinLnBrk="0" hangingPunct="0">
              <a:lnSpc>
                <a:spcPct val="100000"/>
              </a:lnSpc>
              <a:spcBef>
                <a:spcPts val="80"/>
              </a:spcBef>
              <a:spcAft>
                <a:spcPct val="0"/>
              </a:spcAft>
              <a:buClrTx/>
              <a:buSzTx/>
              <a:buFontTx/>
              <a:buChar char="•"/>
              <a:tabLst>
                <a:tab pos="757238" algn="l"/>
                <a:tab pos="8072438" algn="r"/>
              </a:tabLst>
              <a:defRPr/>
            </a:pPr>
            <a:endParaRPr kumimoji="0" lang="en-US" altLang="zh-TW" sz="2800" b="1" i="0" u="none" strike="noStrike" kern="0" cap="none" spc="0" normalizeH="0" baseline="0" noProof="0" dirty="0">
              <a:ln>
                <a:noFill/>
              </a:ln>
              <a:solidFill>
                <a:srgbClr val="4346BD"/>
              </a:solidFill>
              <a:effectLst/>
              <a:uLnTx/>
              <a:uFillTx/>
              <a:latin typeface="+mn-lt"/>
              <a:ea typeface="+mn-ea"/>
              <a:cs typeface="+mn-cs"/>
            </a:endParaRPr>
          </a:p>
        </p:txBody>
      </p:sp>
    </p:spTree>
    <p:extLst>
      <p:ext uri="{BB962C8B-B14F-4D97-AF65-F5344CB8AC3E}">
        <p14:creationId xmlns:p14="http://schemas.microsoft.com/office/powerpoint/2010/main" val="2689127144"/>
      </p:ext>
    </p:extLst>
  </p:cSld>
  <p:clrMapOvr>
    <a:masterClrMapping/>
  </p:clrMapOvr>
  <p:transition advClick="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spcBef>
                <a:spcPts val="600"/>
              </a:spcBef>
            </a:pPr>
            <a:r>
              <a:rPr lang="zh-TW" altLang="en-US" dirty="0"/>
              <a:t>卷積層</a:t>
            </a:r>
          </a:p>
          <a:p>
            <a:pPr>
              <a:spcBef>
                <a:spcPts val="600"/>
              </a:spcBef>
            </a:pPr>
            <a:r>
              <a:rPr kumimoji="1" lang="zh-TW" altLang="en-US" sz="2400" b="0" dirty="0">
                <a:solidFill>
                  <a:schemeClr val="tx1"/>
                </a:solidFill>
                <a:latin typeface="Times New Roman" pitchFamily="18" charset="0"/>
                <a:ea typeface="標楷體" pitchFamily="65" charset="-120"/>
              </a:rPr>
              <a:t>卷積層包含濾波器</a:t>
            </a:r>
            <a:r>
              <a:rPr kumimoji="1" lang="en-US" altLang="zh-TW" sz="2400" b="0" dirty="0">
                <a:solidFill>
                  <a:schemeClr val="tx1"/>
                </a:solidFill>
                <a:latin typeface="Times New Roman" pitchFamily="18" charset="0"/>
                <a:ea typeface="標楷體" pitchFamily="65" charset="-120"/>
              </a:rPr>
              <a:t>(filter)</a:t>
            </a:r>
            <a:r>
              <a:rPr kumimoji="1" lang="zh-TW" altLang="en-US" sz="2400" b="0" dirty="0">
                <a:solidFill>
                  <a:schemeClr val="tx1"/>
                </a:solidFill>
                <a:latin typeface="Times New Roman" pitchFamily="18" charset="0"/>
                <a:ea typeface="標楷體" pitchFamily="65" charset="-120"/>
              </a:rPr>
              <a:t>、特徵圖</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featuer</a:t>
            </a:r>
            <a:r>
              <a:rPr kumimoji="1" lang="en-US" altLang="zh-TW" sz="2400" b="0" dirty="0">
                <a:solidFill>
                  <a:schemeClr val="tx1"/>
                </a:solidFill>
                <a:latin typeface="Times New Roman" pitchFamily="18" charset="0"/>
                <a:ea typeface="標楷體" pitchFamily="65" charset="-120"/>
              </a:rPr>
              <a:t> map)</a:t>
            </a:r>
            <a:r>
              <a:rPr kumimoji="1" lang="zh-TW" altLang="en-US" sz="2400" b="0" dirty="0">
                <a:solidFill>
                  <a:schemeClr val="tx1"/>
                </a:solidFill>
                <a:latin typeface="Times New Roman" pitchFamily="18" charset="0"/>
                <a:ea typeface="標楷體" pitchFamily="65" charset="-120"/>
              </a:rPr>
              <a:t>與激活函數</a:t>
            </a:r>
            <a:r>
              <a:rPr kumimoji="1" lang="en-US" altLang="zh-TW" sz="2400" b="0" dirty="0">
                <a:solidFill>
                  <a:schemeClr val="tx1"/>
                </a:solidFill>
                <a:latin typeface="Times New Roman" pitchFamily="18" charset="0"/>
                <a:ea typeface="標楷體" pitchFamily="65" charset="-120"/>
              </a:rPr>
              <a:t>(activation function)</a:t>
            </a:r>
            <a:r>
              <a:rPr kumimoji="1" lang="zh-TW" altLang="en-US" sz="2400" b="0" dirty="0">
                <a:solidFill>
                  <a:schemeClr val="tx1"/>
                </a:solidFill>
                <a:latin typeface="Times New Roman" pitchFamily="18" charset="0"/>
                <a:ea typeface="標楷體" pitchFamily="65" charset="-120"/>
              </a:rPr>
              <a:t> 。</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en-US" sz="2400" b="0" dirty="0">
                <a:solidFill>
                  <a:schemeClr val="tx1"/>
                </a:solidFill>
                <a:latin typeface="Times New Roman" pitchFamily="18" charset="0"/>
                <a:ea typeface="標楷體" pitchFamily="65" charset="-120"/>
              </a:rPr>
              <a:t>卷積的第一步是透過濾波器掃描輸入，濾波器相當於相機的各種濾鏡。</a:t>
            </a:r>
          </a:p>
        </p:txBody>
      </p:sp>
    </p:spTree>
    <p:extLst>
      <p:ext uri="{BB962C8B-B14F-4D97-AF65-F5344CB8AC3E}">
        <p14:creationId xmlns:p14="http://schemas.microsoft.com/office/powerpoint/2010/main" val="972970441"/>
      </p:ext>
    </p:extLst>
  </p:cSld>
  <p:clrMapOvr>
    <a:masterClrMapping/>
  </p:clrMapOvr>
  <p:transition advClick="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濾波器處理圖象</a:t>
            </a:r>
          </a:p>
          <a:p>
            <a:endParaRPr lang="zh-TW" altLang="en-US" dirty="0"/>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7664" y="1772816"/>
            <a:ext cx="5816810" cy="4829400"/>
          </a:xfrm>
          <a:prstGeom prst="rect">
            <a:avLst/>
          </a:prstGeom>
        </p:spPr>
      </p:pic>
    </p:spTree>
    <p:extLst>
      <p:ext uri="{BB962C8B-B14F-4D97-AF65-F5344CB8AC3E}">
        <p14:creationId xmlns:p14="http://schemas.microsoft.com/office/powerpoint/2010/main" val="2824535083"/>
      </p:ext>
    </p:extLst>
  </p:cSld>
  <p:clrMapOvr>
    <a:masterClrMapping/>
  </p:clrMapOvr>
  <p:transition advClick="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2976" y="1857364"/>
            <a:ext cx="6072522" cy="3621879"/>
          </a:xfrm>
        </p:spPr>
      </p:pic>
    </p:spTree>
    <p:extLst>
      <p:ext uri="{BB962C8B-B14F-4D97-AF65-F5344CB8AC3E}">
        <p14:creationId xmlns:p14="http://schemas.microsoft.com/office/powerpoint/2010/main" val="3615646941"/>
      </p:ext>
    </p:extLst>
  </p:cSld>
  <p:clrMapOvr>
    <a:masterClrMapping/>
  </p:clrMapOvr>
  <p:transition advClick="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clrChange>
              <a:clrFrom>
                <a:srgbClr val="F8F7FC"/>
              </a:clrFrom>
              <a:clrTo>
                <a:srgbClr val="F8F7FC">
                  <a:alpha val="0"/>
                </a:srgbClr>
              </a:clrTo>
            </a:clrChange>
            <a:extLst>
              <a:ext uri="{28A0092B-C50C-407E-A947-70E740481C1C}">
                <a14:useLocalDpi xmlns:a14="http://schemas.microsoft.com/office/drawing/2010/main" val="0"/>
              </a:ext>
            </a:extLst>
          </a:blip>
          <a:stretch>
            <a:fillRect/>
          </a:stretch>
        </p:blipFill>
        <p:spPr>
          <a:xfrm>
            <a:off x="1144501" y="1827054"/>
            <a:ext cx="6334298" cy="4069080"/>
          </a:xfrm>
        </p:spPr>
      </p:pic>
    </p:spTree>
    <p:extLst>
      <p:ext uri="{BB962C8B-B14F-4D97-AF65-F5344CB8AC3E}">
        <p14:creationId xmlns:p14="http://schemas.microsoft.com/office/powerpoint/2010/main" val="2932342168"/>
      </p:ext>
    </p:extLst>
  </p:cSld>
  <p:clrMapOvr>
    <a:masterClrMapping/>
  </p:clrMapOvr>
  <p:transition advClick="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2898" y="1787568"/>
            <a:ext cx="7057505" cy="4148051"/>
          </a:xfrm>
        </p:spPr>
      </p:pic>
    </p:spTree>
    <p:extLst>
      <p:ext uri="{BB962C8B-B14F-4D97-AF65-F5344CB8AC3E}">
        <p14:creationId xmlns:p14="http://schemas.microsoft.com/office/powerpoint/2010/main" val="682882438"/>
      </p:ext>
    </p:extLst>
  </p:cSld>
  <p:clrMapOvr>
    <a:masterClrMapping/>
  </p:clrMapOvr>
  <p:transition advClick="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708083" y="1768865"/>
            <a:ext cx="7207135" cy="4185458"/>
          </a:xfrm>
        </p:spPr>
      </p:pic>
    </p:spTree>
    <p:extLst>
      <p:ext uri="{BB962C8B-B14F-4D97-AF65-F5344CB8AC3E}">
        <p14:creationId xmlns:p14="http://schemas.microsoft.com/office/powerpoint/2010/main" val="1842460298"/>
      </p:ext>
    </p:extLst>
  </p:cSld>
  <p:clrMapOvr>
    <a:masterClrMapping/>
  </p:clrMapOvr>
  <p:transition advClick="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卷積的運作方式</a:t>
            </a:r>
          </a:p>
          <a:p>
            <a:endParaRPr lang="zh-TW" altLang="en-US" dirty="0"/>
          </a:p>
        </p:txBody>
      </p:sp>
      <p:pic>
        <p:nvPicPr>
          <p:cNvPr id="120" name="翠鳥 (1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677" y="2998029"/>
            <a:ext cx="1395244" cy="1256726"/>
          </a:xfrm>
          <a:prstGeom prst="rect">
            <a:avLst/>
          </a:prstGeom>
          <a:ln w="12700" cap="flat">
            <a:noFill/>
            <a:miter lim="400000"/>
          </a:ln>
          <a:effectLst/>
        </p:spPr>
      </p:pic>
      <p:sp>
        <p:nvSpPr>
          <p:cNvPr id="121" name="文字方塊 120"/>
          <p:cNvSpPr txBox="1"/>
          <p:nvPr/>
        </p:nvSpPr>
        <p:spPr>
          <a:xfrm>
            <a:off x="1946336" y="4340133"/>
            <a:ext cx="1088760" cy="300082"/>
          </a:xfrm>
          <a:prstGeom prst="rect">
            <a:avLst/>
          </a:prstGeom>
          <a:noFill/>
        </p:spPr>
        <p:txBody>
          <a:bodyPr wrap="none" rtlCol="0">
            <a:spAutoFit/>
          </a:bodyPr>
          <a:lstStyle/>
          <a:p>
            <a:r>
              <a:rPr lang="en-US" altLang="zh-TW" sz="1350" dirty="0"/>
              <a:t>Input image</a:t>
            </a:r>
          </a:p>
        </p:txBody>
      </p:sp>
      <p:graphicFrame>
        <p:nvGraphicFramePr>
          <p:cNvPr id="122" name="表格 121"/>
          <p:cNvGraphicFramePr>
            <a:graphicFrameLocks noGrp="1"/>
          </p:cNvGraphicFramePr>
          <p:nvPr>
            <p:extLst>
              <p:ext uri="{D42A27DB-BD31-4B8C-83A1-F6EECF244321}">
                <p14:modId xmlns:p14="http://schemas.microsoft.com/office/powerpoint/2010/main" val="1742531011"/>
              </p:ext>
            </p:extLst>
          </p:nvPr>
        </p:nvGraphicFramePr>
        <p:xfrm>
          <a:off x="1655679" y="2998029"/>
          <a:ext cx="1395245" cy="1241062"/>
        </p:xfrm>
        <a:graphic>
          <a:graphicData uri="http://schemas.openxmlformats.org/drawingml/2006/table">
            <a:tbl>
              <a:tblPr firstRow="1" bandRow="1">
                <a:tableStyleId>{5C22544A-7EE6-4342-B048-85BDC9FD1C3A}</a:tableStyleId>
              </a:tblPr>
              <a:tblGrid>
                <a:gridCol w="279049">
                  <a:extLst>
                    <a:ext uri="{9D8B030D-6E8A-4147-A177-3AD203B41FA5}">
                      <a16:colId xmlns:a16="http://schemas.microsoft.com/office/drawing/2014/main" val="2376247027"/>
                    </a:ext>
                  </a:extLst>
                </a:gridCol>
                <a:gridCol w="279049">
                  <a:extLst>
                    <a:ext uri="{9D8B030D-6E8A-4147-A177-3AD203B41FA5}">
                      <a16:colId xmlns:a16="http://schemas.microsoft.com/office/drawing/2014/main" val="1481253781"/>
                    </a:ext>
                  </a:extLst>
                </a:gridCol>
                <a:gridCol w="279049">
                  <a:extLst>
                    <a:ext uri="{9D8B030D-6E8A-4147-A177-3AD203B41FA5}">
                      <a16:colId xmlns:a16="http://schemas.microsoft.com/office/drawing/2014/main" val="1045417879"/>
                    </a:ext>
                  </a:extLst>
                </a:gridCol>
                <a:gridCol w="279049">
                  <a:extLst>
                    <a:ext uri="{9D8B030D-6E8A-4147-A177-3AD203B41FA5}">
                      <a16:colId xmlns:a16="http://schemas.microsoft.com/office/drawing/2014/main" val="3329709277"/>
                    </a:ext>
                  </a:extLst>
                </a:gridCol>
                <a:gridCol w="279049">
                  <a:extLst>
                    <a:ext uri="{9D8B030D-6E8A-4147-A177-3AD203B41FA5}">
                      <a16:colId xmlns:a16="http://schemas.microsoft.com/office/drawing/2014/main" val="4052697587"/>
                    </a:ext>
                  </a:extLst>
                </a:gridCol>
              </a:tblGrid>
              <a:tr h="246430">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331540"/>
                  </a:ext>
                </a:extLst>
              </a:tr>
              <a:tr h="246430">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797559"/>
                  </a:ext>
                </a:extLst>
              </a:tr>
              <a:tr h="246430">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316060"/>
                  </a:ext>
                </a:extLst>
              </a:tr>
              <a:tr h="246430">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081038"/>
                  </a:ext>
                </a:extLst>
              </a:tr>
              <a:tr h="255342">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3916522"/>
                  </a:ext>
                </a:extLst>
              </a:tr>
            </a:tbl>
          </a:graphicData>
        </a:graphic>
      </p:graphicFrame>
      <p:grpSp>
        <p:nvGrpSpPr>
          <p:cNvPr id="123" name="群組 122"/>
          <p:cNvGrpSpPr/>
          <p:nvPr/>
        </p:nvGrpSpPr>
        <p:grpSpPr>
          <a:xfrm>
            <a:off x="3219859" y="2233853"/>
            <a:ext cx="4527487" cy="3140232"/>
            <a:chOff x="3643906" y="917528"/>
            <a:chExt cx="8792004" cy="6098067"/>
          </a:xfrm>
        </p:grpSpPr>
        <p:sp>
          <p:nvSpPr>
            <p:cNvPr id="124" name="矩形 123"/>
            <p:cNvSpPr/>
            <p:nvPr/>
          </p:nvSpPr>
          <p:spPr>
            <a:xfrm rot="10800000">
              <a:off x="9974854" y="1932338"/>
              <a:ext cx="858140" cy="36470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sz="1350">
                <a:solidFill>
                  <a:prstClr val="black"/>
                </a:solidFill>
                <a:latin typeface="Times New Roman"/>
                <a:ea typeface="標楷體"/>
              </a:endParaRPr>
            </a:p>
          </p:txBody>
        </p:sp>
        <p:sp>
          <p:nvSpPr>
            <p:cNvPr id="125" name="橢圓 124"/>
            <p:cNvSpPr/>
            <p:nvPr/>
          </p:nvSpPr>
          <p:spPr>
            <a:xfrm>
              <a:off x="5377208" y="91752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26" name="線條"/>
            <p:cNvSpPr/>
            <p:nvPr/>
          </p:nvSpPr>
          <p:spPr>
            <a:xfrm>
              <a:off x="4190403" y="1079617"/>
              <a:ext cx="1199929" cy="2232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7" name="線條"/>
            <p:cNvSpPr/>
            <p:nvPr/>
          </p:nvSpPr>
          <p:spPr>
            <a:xfrm flipV="1">
              <a:off x="4197024" y="1101943"/>
              <a:ext cx="1180184" cy="46470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b="1" dirty="0"/>
            </a:p>
          </p:txBody>
        </p:sp>
        <p:sp>
          <p:nvSpPr>
            <p:cNvPr id="128" name="線條"/>
            <p:cNvSpPr/>
            <p:nvPr/>
          </p:nvSpPr>
          <p:spPr>
            <a:xfrm flipV="1">
              <a:off x="4182694" y="1131148"/>
              <a:ext cx="1188793" cy="235748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9" name="線條"/>
            <p:cNvSpPr/>
            <p:nvPr/>
          </p:nvSpPr>
          <p:spPr>
            <a:xfrm flipV="1">
              <a:off x="4182695" y="1101941"/>
              <a:ext cx="1194137" cy="285734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0" name="線條"/>
            <p:cNvSpPr/>
            <p:nvPr/>
          </p:nvSpPr>
          <p:spPr>
            <a:xfrm>
              <a:off x="4190403" y="1566649"/>
              <a:ext cx="1181084" cy="23742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1" name="橢圓 130"/>
            <p:cNvSpPr/>
            <p:nvPr/>
          </p:nvSpPr>
          <p:spPr>
            <a:xfrm>
              <a:off x="5379195" y="158213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32" name="橢圓 131"/>
            <p:cNvSpPr/>
            <p:nvPr/>
          </p:nvSpPr>
          <p:spPr>
            <a:xfrm>
              <a:off x="5384727" y="229657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33" name="橢圓 132"/>
            <p:cNvSpPr/>
            <p:nvPr/>
          </p:nvSpPr>
          <p:spPr>
            <a:xfrm>
              <a:off x="5384727" y="6260472"/>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34" name="文字方塊 133"/>
            <p:cNvSpPr txBox="1"/>
            <p:nvPr/>
          </p:nvSpPr>
          <p:spPr>
            <a:xfrm rot="5400000">
              <a:off x="3621359" y="5485946"/>
              <a:ext cx="851957" cy="806863"/>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35" name="文字方塊 134"/>
            <p:cNvSpPr txBox="1"/>
            <p:nvPr/>
          </p:nvSpPr>
          <p:spPr>
            <a:xfrm rot="5400000">
              <a:off x="5261175" y="4844106"/>
              <a:ext cx="851957" cy="806863"/>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36" name="文字方塊 135"/>
            <p:cNvSpPr txBox="1"/>
            <p:nvPr/>
          </p:nvSpPr>
          <p:spPr>
            <a:xfrm rot="5400000">
              <a:off x="5261175" y="5244508"/>
              <a:ext cx="851957" cy="806863"/>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37" name="線條"/>
            <p:cNvSpPr/>
            <p:nvPr/>
          </p:nvSpPr>
          <p:spPr>
            <a:xfrm flipV="1">
              <a:off x="4190403" y="1814237"/>
              <a:ext cx="1187528" cy="22988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8" name="線條"/>
            <p:cNvSpPr/>
            <p:nvPr/>
          </p:nvSpPr>
          <p:spPr>
            <a:xfrm flipV="1">
              <a:off x="4180081" y="1796281"/>
              <a:ext cx="1191406" cy="216300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9" name="線條"/>
            <p:cNvSpPr/>
            <p:nvPr/>
          </p:nvSpPr>
          <p:spPr>
            <a:xfrm flipV="1">
              <a:off x="4174459" y="1789498"/>
              <a:ext cx="1197953" cy="269754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0" name="線條"/>
            <p:cNvSpPr/>
            <p:nvPr/>
          </p:nvSpPr>
          <p:spPr>
            <a:xfrm>
              <a:off x="4196124" y="2065212"/>
              <a:ext cx="1192439" cy="47931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1" name="線條"/>
            <p:cNvSpPr/>
            <p:nvPr/>
          </p:nvSpPr>
          <p:spPr>
            <a:xfrm flipV="1">
              <a:off x="4189721" y="2512119"/>
              <a:ext cx="1205625" cy="1733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2" name="線條"/>
            <p:cNvSpPr/>
            <p:nvPr/>
          </p:nvSpPr>
          <p:spPr>
            <a:xfrm flipV="1">
              <a:off x="4193510" y="2519454"/>
              <a:ext cx="1195053" cy="194553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3" name="線條"/>
            <p:cNvSpPr/>
            <p:nvPr/>
          </p:nvSpPr>
          <p:spPr>
            <a:xfrm flipV="1">
              <a:off x="4179497" y="2509727"/>
              <a:ext cx="1213236" cy="242257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4" name="線條"/>
            <p:cNvSpPr/>
            <p:nvPr/>
          </p:nvSpPr>
          <p:spPr>
            <a:xfrm>
              <a:off x="4174460" y="6334310"/>
              <a:ext cx="1197028" cy="11438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5" name="橢圓 144"/>
            <p:cNvSpPr/>
            <p:nvPr/>
          </p:nvSpPr>
          <p:spPr>
            <a:xfrm>
              <a:off x="5365717" y="3093824"/>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46" name="線條"/>
            <p:cNvSpPr/>
            <p:nvPr/>
          </p:nvSpPr>
          <p:spPr>
            <a:xfrm>
              <a:off x="4189140" y="2527966"/>
              <a:ext cx="1173064" cy="79132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7" name="線條"/>
            <p:cNvSpPr/>
            <p:nvPr/>
          </p:nvSpPr>
          <p:spPr>
            <a:xfrm>
              <a:off x="4191520" y="2983367"/>
              <a:ext cx="1186411" cy="31750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8" name="線條"/>
            <p:cNvSpPr/>
            <p:nvPr/>
          </p:nvSpPr>
          <p:spPr>
            <a:xfrm flipV="1">
              <a:off x="4182695" y="3285074"/>
              <a:ext cx="1179508" cy="16408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9" name="線條"/>
            <p:cNvSpPr/>
            <p:nvPr/>
          </p:nvSpPr>
          <p:spPr>
            <a:xfrm flipV="1">
              <a:off x="4184536" y="3278591"/>
              <a:ext cx="1177668" cy="215402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0" name="橢圓 149"/>
            <p:cNvSpPr/>
            <p:nvPr/>
          </p:nvSpPr>
          <p:spPr>
            <a:xfrm>
              <a:off x="7057574" y="1596362"/>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1" name="橢圓 150"/>
            <p:cNvSpPr/>
            <p:nvPr/>
          </p:nvSpPr>
          <p:spPr>
            <a:xfrm>
              <a:off x="7065364" y="298336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2" name="橢圓 151"/>
            <p:cNvSpPr/>
            <p:nvPr/>
          </p:nvSpPr>
          <p:spPr>
            <a:xfrm>
              <a:off x="7057574" y="4105476"/>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3" name="橢圓 152"/>
            <p:cNvSpPr/>
            <p:nvPr/>
          </p:nvSpPr>
          <p:spPr>
            <a:xfrm>
              <a:off x="7065364" y="527367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4" name="橢圓 153"/>
            <p:cNvSpPr/>
            <p:nvPr/>
          </p:nvSpPr>
          <p:spPr>
            <a:xfrm>
              <a:off x="5372836" y="3849210"/>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5" name="橢圓 154"/>
            <p:cNvSpPr/>
            <p:nvPr/>
          </p:nvSpPr>
          <p:spPr>
            <a:xfrm>
              <a:off x="5376891" y="457461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6" name="線條"/>
            <p:cNvSpPr/>
            <p:nvPr/>
          </p:nvSpPr>
          <p:spPr>
            <a:xfrm>
              <a:off x="4178399" y="2994324"/>
              <a:ext cx="1199532" cy="10556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7" name="線條"/>
            <p:cNvSpPr/>
            <p:nvPr/>
          </p:nvSpPr>
          <p:spPr>
            <a:xfrm>
              <a:off x="4174460" y="3473819"/>
              <a:ext cx="1210268" cy="56410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8" name="線條"/>
            <p:cNvSpPr/>
            <p:nvPr/>
          </p:nvSpPr>
          <p:spPr>
            <a:xfrm flipV="1">
              <a:off x="4189137" y="4037925"/>
              <a:ext cx="1187645" cy="16941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9" name="線條"/>
            <p:cNvSpPr/>
            <p:nvPr/>
          </p:nvSpPr>
          <p:spPr>
            <a:xfrm flipV="1">
              <a:off x="4189028" y="4056484"/>
              <a:ext cx="1185998" cy="18140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0" name="線條"/>
            <p:cNvSpPr/>
            <p:nvPr/>
          </p:nvSpPr>
          <p:spPr>
            <a:xfrm>
              <a:off x="4191520" y="3953499"/>
              <a:ext cx="1185005" cy="83298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1" name="線條"/>
            <p:cNvSpPr/>
            <p:nvPr/>
          </p:nvSpPr>
          <p:spPr>
            <a:xfrm>
              <a:off x="4193510" y="4485744"/>
              <a:ext cx="1188500" cy="30073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2" name="線條"/>
            <p:cNvSpPr/>
            <p:nvPr/>
          </p:nvSpPr>
          <p:spPr>
            <a:xfrm flipV="1">
              <a:off x="4196124" y="4755737"/>
              <a:ext cx="1167920" cy="11147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3" name="線條"/>
            <p:cNvSpPr/>
            <p:nvPr/>
          </p:nvSpPr>
          <p:spPr>
            <a:xfrm flipV="1">
              <a:off x="4187149" y="4777791"/>
              <a:ext cx="1170371" cy="122348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4" name="線條"/>
            <p:cNvSpPr/>
            <p:nvPr/>
          </p:nvSpPr>
          <p:spPr>
            <a:xfrm>
              <a:off x="5797366" y="1131147"/>
              <a:ext cx="1267998" cy="65835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5" name="線條"/>
            <p:cNvSpPr/>
            <p:nvPr/>
          </p:nvSpPr>
          <p:spPr>
            <a:xfrm>
              <a:off x="5797366" y="1796282"/>
              <a:ext cx="1260208" cy="779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6" name="線條"/>
            <p:cNvSpPr/>
            <p:nvPr/>
          </p:nvSpPr>
          <p:spPr>
            <a:xfrm flipV="1">
              <a:off x="5777580" y="1756503"/>
              <a:ext cx="1253089" cy="227917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7" name="線條"/>
            <p:cNvSpPr/>
            <p:nvPr/>
          </p:nvSpPr>
          <p:spPr>
            <a:xfrm flipV="1">
              <a:off x="5801794" y="1789497"/>
              <a:ext cx="1240978" cy="301454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8" name="線條"/>
            <p:cNvSpPr/>
            <p:nvPr/>
          </p:nvSpPr>
          <p:spPr>
            <a:xfrm>
              <a:off x="5798742" y="2509726"/>
              <a:ext cx="1266622" cy="7110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9" name="線條"/>
            <p:cNvSpPr/>
            <p:nvPr/>
          </p:nvSpPr>
          <p:spPr>
            <a:xfrm flipV="1">
              <a:off x="5778679" y="3209943"/>
              <a:ext cx="1259109" cy="1093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0" name="線條"/>
            <p:cNvSpPr/>
            <p:nvPr/>
          </p:nvSpPr>
          <p:spPr>
            <a:xfrm flipV="1">
              <a:off x="5781540" y="3209941"/>
              <a:ext cx="1249130" cy="182546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1" name="線條"/>
            <p:cNvSpPr/>
            <p:nvPr/>
          </p:nvSpPr>
          <p:spPr>
            <a:xfrm flipV="1">
              <a:off x="5779732" y="3209942"/>
              <a:ext cx="1258056" cy="200868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2" name="線條"/>
            <p:cNvSpPr/>
            <p:nvPr/>
          </p:nvSpPr>
          <p:spPr>
            <a:xfrm flipV="1">
              <a:off x="5797366" y="5476268"/>
              <a:ext cx="1267997" cy="99471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3" name="文字方塊 172"/>
            <p:cNvSpPr txBox="1"/>
            <p:nvPr/>
          </p:nvSpPr>
          <p:spPr>
            <a:xfrm rot="5400000">
              <a:off x="5261175" y="5641577"/>
              <a:ext cx="851957" cy="806863"/>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74" name="線條"/>
            <p:cNvSpPr/>
            <p:nvPr/>
          </p:nvSpPr>
          <p:spPr>
            <a:xfrm flipV="1">
              <a:off x="5770461" y="4289987"/>
              <a:ext cx="1275363" cy="105412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5" name="線條"/>
            <p:cNvSpPr/>
            <p:nvPr/>
          </p:nvSpPr>
          <p:spPr>
            <a:xfrm flipV="1">
              <a:off x="5773834" y="4310593"/>
              <a:ext cx="1291530" cy="119909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6" name="線條"/>
            <p:cNvSpPr/>
            <p:nvPr/>
          </p:nvSpPr>
          <p:spPr>
            <a:xfrm flipV="1">
              <a:off x="5783939" y="4310593"/>
              <a:ext cx="1261533" cy="158330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7" name="線條"/>
            <p:cNvSpPr/>
            <p:nvPr/>
          </p:nvSpPr>
          <p:spPr>
            <a:xfrm flipV="1">
              <a:off x="5793385" y="4310593"/>
              <a:ext cx="1273751" cy="170575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8" name="線條"/>
            <p:cNvSpPr/>
            <p:nvPr/>
          </p:nvSpPr>
          <p:spPr>
            <a:xfrm flipV="1">
              <a:off x="5793386" y="5493542"/>
              <a:ext cx="1260908" cy="68277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9" name="線條"/>
            <p:cNvSpPr/>
            <p:nvPr/>
          </p:nvSpPr>
          <p:spPr>
            <a:xfrm flipV="1">
              <a:off x="5793385" y="5493541"/>
              <a:ext cx="1271627" cy="14830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0" name="線條"/>
            <p:cNvSpPr/>
            <p:nvPr/>
          </p:nvSpPr>
          <p:spPr>
            <a:xfrm flipV="1">
              <a:off x="5791613" y="5509691"/>
              <a:ext cx="1282221" cy="24149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1" name="橢圓 180"/>
            <p:cNvSpPr/>
            <p:nvPr/>
          </p:nvSpPr>
          <p:spPr>
            <a:xfrm>
              <a:off x="8847881" y="347381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82" name="橢圓 181"/>
            <p:cNvSpPr/>
            <p:nvPr/>
          </p:nvSpPr>
          <p:spPr>
            <a:xfrm>
              <a:off x="8847881" y="459990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83" name="線條"/>
            <p:cNvSpPr/>
            <p:nvPr/>
          </p:nvSpPr>
          <p:spPr>
            <a:xfrm>
              <a:off x="7439999" y="1804073"/>
              <a:ext cx="1428446" cy="66576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4" name="線條"/>
            <p:cNvSpPr/>
            <p:nvPr/>
          </p:nvSpPr>
          <p:spPr>
            <a:xfrm>
              <a:off x="7470108" y="1814236"/>
              <a:ext cx="1400109" cy="300732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5" name="線條"/>
            <p:cNvSpPr/>
            <p:nvPr/>
          </p:nvSpPr>
          <p:spPr>
            <a:xfrm flipV="1">
              <a:off x="7462318" y="2469841"/>
              <a:ext cx="1413917" cy="75089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6" name="線條"/>
            <p:cNvSpPr/>
            <p:nvPr/>
          </p:nvSpPr>
          <p:spPr>
            <a:xfrm flipV="1">
              <a:off x="7473160" y="2469841"/>
              <a:ext cx="1395285" cy="18407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7" name="線條"/>
            <p:cNvSpPr/>
            <p:nvPr/>
          </p:nvSpPr>
          <p:spPr>
            <a:xfrm flipV="1">
              <a:off x="7470108" y="2469841"/>
              <a:ext cx="1395285" cy="299355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8" name="線條"/>
            <p:cNvSpPr/>
            <p:nvPr/>
          </p:nvSpPr>
          <p:spPr>
            <a:xfrm>
              <a:off x="7457334" y="3203937"/>
              <a:ext cx="1405093" cy="162778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9" name="線條"/>
            <p:cNvSpPr/>
            <p:nvPr/>
          </p:nvSpPr>
          <p:spPr>
            <a:xfrm>
              <a:off x="7474068" y="4289987"/>
              <a:ext cx="1388359" cy="54173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0" name="線條"/>
            <p:cNvSpPr/>
            <p:nvPr/>
          </p:nvSpPr>
          <p:spPr>
            <a:xfrm flipV="1">
              <a:off x="7482882" y="4804040"/>
              <a:ext cx="1386471" cy="65935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1" name="橢圓 190"/>
            <p:cNvSpPr/>
            <p:nvPr/>
          </p:nvSpPr>
          <p:spPr>
            <a:xfrm>
              <a:off x="8878007" y="227169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92" name="線條"/>
            <p:cNvSpPr/>
            <p:nvPr/>
          </p:nvSpPr>
          <p:spPr>
            <a:xfrm>
              <a:off x="7484637" y="1829738"/>
              <a:ext cx="1377790" cy="182857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3" name="線條"/>
            <p:cNvSpPr/>
            <p:nvPr/>
          </p:nvSpPr>
          <p:spPr>
            <a:xfrm>
              <a:off x="7477898" y="3230892"/>
              <a:ext cx="1384529" cy="43757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4" name="線條"/>
            <p:cNvSpPr/>
            <p:nvPr/>
          </p:nvSpPr>
          <p:spPr>
            <a:xfrm flipV="1">
              <a:off x="7477120" y="3658308"/>
              <a:ext cx="1370761" cy="66244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5" name="橢圓 194"/>
            <p:cNvSpPr/>
            <p:nvPr/>
          </p:nvSpPr>
          <p:spPr>
            <a:xfrm>
              <a:off x="10201552" y="4155686"/>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96" name="橢圓 195"/>
            <p:cNvSpPr/>
            <p:nvPr/>
          </p:nvSpPr>
          <p:spPr>
            <a:xfrm>
              <a:off x="10201552" y="281115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97" name="線條"/>
            <p:cNvSpPr/>
            <p:nvPr/>
          </p:nvSpPr>
          <p:spPr>
            <a:xfrm>
              <a:off x="9246823" y="2519454"/>
              <a:ext cx="954729" cy="44139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8" name="線條"/>
            <p:cNvSpPr/>
            <p:nvPr/>
          </p:nvSpPr>
          <p:spPr>
            <a:xfrm flipV="1">
              <a:off x="9281973" y="2960850"/>
              <a:ext cx="935891" cy="69745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9" name="線條"/>
            <p:cNvSpPr/>
            <p:nvPr/>
          </p:nvSpPr>
          <p:spPr>
            <a:xfrm>
              <a:off x="9281974" y="3658305"/>
              <a:ext cx="929152" cy="67899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00" name="線條"/>
            <p:cNvSpPr/>
            <p:nvPr/>
          </p:nvSpPr>
          <p:spPr>
            <a:xfrm flipV="1">
              <a:off x="9254397" y="4371035"/>
              <a:ext cx="956729" cy="45052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01" name="線條"/>
            <p:cNvSpPr/>
            <p:nvPr/>
          </p:nvSpPr>
          <p:spPr>
            <a:xfrm flipV="1">
              <a:off x="9262187" y="2960849"/>
              <a:ext cx="939365" cy="186070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02" name="線條"/>
            <p:cNvSpPr/>
            <p:nvPr/>
          </p:nvSpPr>
          <p:spPr>
            <a:xfrm>
              <a:off x="9279208" y="2553184"/>
              <a:ext cx="946464" cy="181785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03" name="文字方塊 202"/>
            <p:cNvSpPr txBox="1"/>
            <p:nvPr/>
          </p:nvSpPr>
          <p:spPr>
            <a:xfrm>
              <a:off x="5743845" y="6432861"/>
              <a:ext cx="1367185" cy="582734"/>
            </a:xfrm>
            <a:prstGeom prst="rect">
              <a:avLst/>
            </a:prstGeom>
            <a:noFill/>
          </p:spPr>
          <p:txBody>
            <a:bodyPr wrap="none" rtlCol="0">
              <a:spAutoFit/>
            </a:bodyPr>
            <a:lstStyle/>
            <a:p>
              <a:r>
                <a:rPr lang="zh-TW" altLang="en-US" sz="1350" dirty="0"/>
                <a:t>卷積層</a:t>
              </a:r>
              <a:endParaRPr lang="en-US" altLang="zh-TW" sz="1350" dirty="0"/>
            </a:p>
          </p:txBody>
        </p:sp>
        <p:sp>
          <p:nvSpPr>
            <p:cNvPr id="204" name="文字方塊 203"/>
            <p:cNvSpPr txBox="1"/>
            <p:nvPr/>
          </p:nvSpPr>
          <p:spPr>
            <a:xfrm>
              <a:off x="6836740" y="5654426"/>
              <a:ext cx="1367185" cy="582734"/>
            </a:xfrm>
            <a:prstGeom prst="rect">
              <a:avLst/>
            </a:prstGeom>
            <a:noFill/>
          </p:spPr>
          <p:txBody>
            <a:bodyPr wrap="none" rtlCol="0">
              <a:spAutoFit/>
            </a:bodyPr>
            <a:lstStyle/>
            <a:p>
              <a:r>
                <a:rPr lang="zh-TW" altLang="en-US" sz="1350" dirty="0"/>
                <a:t>池化層</a:t>
              </a:r>
              <a:endParaRPr lang="en-US" altLang="zh-TW" sz="1350" dirty="0"/>
            </a:p>
          </p:txBody>
        </p:sp>
        <p:sp>
          <p:nvSpPr>
            <p:cNvPr id="205" name="文字方塊 204"/>
            <p:cNvSpPr txBox="1"/>
            <p:nvPr/>
          </p:nvSpPr>
          <p:spPr>
            <a:xfrm>
              <a:off x="8484014" y="4946812"/>
              <a:ext cx="1703378" cy="582734"/>
            </a:xfrm>
            <a:prstGeom prst="rect">
              <a:avLst/>
            </a:prstGeom>
            <a:noFill/>
          </p:spPr>
          <p:txBody>
            <a:bodyPr wrap="none" rtlCol="0">
              <a:spAutoFit/>
            </a:bodyPr>
            <a:lstStyle/>
            <a:p>
              <a:r>
                <a:rPr lang="zh-TW" altLang="en-US" sz="1350" dirty="0"/>
                <a:t>全連接層</a:t>
              </a:r>
              <a:endParaRPr lang="en-US" altLang="zh-TW" sz="1350" dirty="0"/>
            </a:p>
          </p:txBody>
        </p:sp>
        <p:sp>
          <p:nvSpPr>
            <p:cNvPr id="206" name="線條"/>
            <p:cNvSpPr/>
            <p:nvPr/>
          </p:nvSpPr>
          <p:spPr>
            <a:xfrm flipV="1">
              <a:off x="10615869" y="2994324"/>
              <a:ext cx="443823" cy="70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07" name="線條"/>
            <p:cNvSpPr/>
            <p:nvPr/>
          </p:nvSpPr>
          <p:spPr>
            <a:xfrm flipV="1">
              <a:off x="10593522" y="4348569"/>
              <a:ext cx="443823" cy="70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08" name="文字方塊 207"/>
            <p:cNvSpPr txBox="1"/>
            <p:nvPr/>
          </p:nvSpPr>
          <p:spPr>
            <a:xfrm>
              <a:off x="4104026" y="6378800"/>
              <a:ext cx="1030993" cy="582734"/>
            </a:xfrm>
            <a:prstGeom prst="rect">
              <a:avLst/>
            </a:prstGeom>
            <a:noFill/>
          </p:spPr>
          <p:txBody>
            <a:bodyPr wrap="none" rtlCol="0">
              <a:spAutoFit/>
            </a:bodyPr>
            <a:lstStyle/>
            <a:p>
              <a:r>
                <a:rPr lang="zh-TW" altLang="en-US" sz="1350" dirty="0"/>
                <a:t>輸入</a:t>
              </a:r>
              <a:endParaRPr lang="en-US" altLang="zh-TW" sz="1350" dirty="0"/>
            </a:p>
          </p:txBody>
        </p:sp>
        <p:sp>
          <p:nvSpPr>
            <p:cNvPr id="209" name="文字方塊 208"/>
            <p:cNvSpPr txBox="1"/>
            <p:nvPr/>
          </p:nvSpPr>
          <p:spPr>
            <a:xfrm>
              <a:off x="9974852" y="5607754"/>
              <a:ext cx="1367185" cy="582734"/>
            </a:xfrm>
            <a:prstGeom prst="rect">
              <a:avLst/>
            </a:prstGeom>
            <a:noFill/>
          </p:spPr>
          <p:txBody>
            <a:bodyPr wrap="none" rtlCol="0">
              <a:spAutoFit/>
            </a:bodyPr>
            <a:lstStyle/>
            <a:p>
              <a:r>
                <a:rPr lang="zh-TW" altLang="en-US" sz="1350" dirty="0"/>
                <a:t>輸出層</a:t>
              </a:r>
              <a:endParaRPr lang="en-US" altLang="zh-TW" sz="1350" dirty="0"/>
            </a:p>
          </p:txBody>
        </p:sp>
        <p:sp>
          <p:nvSpPr>
            <p:cNvPr id="210" name="文字方塊 209"/>
            <p:cNvSpPr txBox="1"/>
            <p:nvPr/>
          </p:nvSpPr>
          <p:spPr>
            <a:xfrm>
              <a:off x="11110711" y="2832382"/>
              <a:ext cx="1030993" cy="582734"/>
            </a:xfrm>
            <a:prstGeom prst="rect">
              <a:avLst/>
            </a:prstGeom>
            <a:noFill/>
          </p:spPr>
          <p:txBody>
            <a:bodyPr wrap="none" rtlCol="0">
              <a:spAutoFit/>
            </a:bodyPr>
            <a:lstStyle/>
            <a:p>
              <a:r>
                <a:rPr lang="zh-TW" altLang="en-US" sz="1350" dirty="0"/>
                <a:t>是貓</a:t>
              </a:r>
            </a:p>
          </p:txBody>
        </p:sp>
        <p:sp>
          <p:nvSpPr>
            <p:cNvPr id="211" name="文字方塊 210"/>
            <p:cNvSpPr txBox="1"/>
            <p:nvPr/>
          </p:nvSpPr>
          <p:spPr>
            <a:xfrm>
              <a:off x="11068725" y="4136087"/>
              <a:ext cx="1367185" cy="582734"/>
            </a:xfrm>
            <a:prstGeom prst="rect">
              <a:avLst/>
            </a:prstGeom>
            <a:noFill/>
          </p:spPr>
          <p:txBody>
            <a:bodyPr wrap="none" rtlCol="0">
              <a:spAutoFit/>
            </a:bodyPr>
            <a:lstStyle/>
            <a:p>
              <a:r>
                <a:rPr lang="zh-TW" altLang="en-US" sz="1350" dirty="0"/>
                <a:t>是老虎</a:t>
              </a:r>
            </a:p>
          </p:txBody>
        </p:sp>
      </p:grpSp>
      <p:pic>
        <p:nvPicPr>
          <p:cNvPr id="2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574" y="2186863"/>
            <a:ext cx="230287" cy="296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007374"/>
      </p:ext>
    </p:extLst>
  </p:cSld>
  <p:clrMapOvr>
    <a:masterClrMapping/>
  </p:clrMapOvr>
  <p:transition advClick="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latin typeface="+mj-ea"/>
            </a:endParaRPr>
          </a:p>
        </p:txBody>
      </p:sp>
      <p:sp>
        <p:nvSpPr>
          <p:cNvPr id="2" name="內容版面配置區 1"/>
          <p:cNvSpPr>
            <a:spLocks noGrp="1"/>
          </p:cNvSpPr>
          <p:nvPr>
            <p:ph idx="1"/>
          </p:nvPr>
        </p:nvSpPr>
        <p:spPr/>
        <p:txBody>
          <a:bodyPr/>
          <a:lstStyle/>
          <a:p>
            <a:pPr marL="0" indent="0">
              <a:buNone/>
            </a:pPr>
            <a:r>
              <a:rPr lang="en-US" altLang="zh-TW" dirty="0"/>
              <a:t>4-1-1</a:t>
            </a:r>
            <a:r>
              <a:rPr lang="zh-TW" altLang="en-US" dirty="0"/>
              <a:t>　</a:t>
            </a:r>
            <a:r>
              <a:rPr lang="zh-TW" altLang="en-US" dirty="0">
                <a:latin typeface="+mj-ea"/>
              </a:rPr>
              <a:t>神經元模型</a:t>
            </a:r>
          </a:p>
          <a:p>
            <a:pPr marL="0" indent="0">
              <a:buNone/>
            </a:pPr>
            <a:r>
              <a:rPr lang="en-US" altLang="zh-TW" dirty="0"/>
              <a:t>	</a:t>
            </a:r>
            <a:r>
              <a:rPr kumimoji="1" lang="zh-TW" altLang="en-US" sz="2400" b="0" dirty="0">
                <a:solidFill>
                  <a:schemeClr val="tx1"/>
                </a:solidFill>
                <a:latin typeface="Times New Roman" pitchFamily="18" charset="0"/>
                <a:ea typeface="標楷體" pitchFamily="65" charset="-120"/>
              </a:rPr>
              <a:t>由樹突接收外界許多的刺激訊號，經過細胞核的處理後由軸丘判斷這些訊號的刺激是否達到一定的門檻。</a:t>
            </a: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7824" y="3140968"/>
            <a:ext cx="3212917" cy="2688623"/>
          </a:xfrm>
          <a:prstGeom prst="rect">
            <a:avLst/>
          </a:prstGeom>
        </p:spPr>
      </p:pic>
    </p:spTree>
    <p:extLst>
      <p:ext uri="{BB962C8B-B14F-4D97-AF65-F5344CB8AC3E}">
        <p14:creationId xmlns:p14="http://schemas.microsoft.com/office/powerpoint/2010/main" val="2173413140"/>
      </p:ext>
    </p:extLst>
  </p:cSld>
  <p:clrMapOvr>
    <a:masterClrMapping/>
  </p:clrMapOvr>
  <p:transition advClick="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204" name="翠鳥 (1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677" y="2998029"/>
            <a:ext cx="1395244" cy="1256726"/>
          </a:xfrm>
          <a:prstGeom prst="rect">
            <a:avLst/>
          </a:prstGeom>
          <a:ln w="12700" cap="flat">
            <a:noFill/>
            <a:miter lim="400000"/>
          </a:ln>
          <a:effectLst/>
        </p:spPr>
      </p:pic>
      <p:sp>
        <p:nvSpPr>
          <p:cNvPr id="205" name="文字方塊 204"/>
          <p:cNvSpPr txBox="1"/>
          <p:nvPr/>
        </p:nvSpPr>
        <p:spPr>
          <a:xfrm>
            <a:off x="1946336" y="4340133"/>
            <a:ext cx="1088760" cy="300082"/>
          </a:xfrm>
          <a:prstGeom prst="rect">
            <a:avLst/>
          </a:prstGeom>
          <a:noFill/>
        </p:spPr>
        <p:txBody>
          <a:bodyPr wrap="none" rtlCol="0">
            <a:spAutoFit/>
          </a:bodyPr>
          <a:lstStyle/>
          <a:p>
            <a:r>
              <a:rPr lang="en-US" altLang="zh-TW" sz="1350" dirty="0"/>
              <a:t>Input image</a:t>
            </a:r>
          </a:p>
        </p:txBody>
      </p:sp>
      <p:graphicFrame>
        <p:nvGraphicFramePr>
          <p:cNvPr id="206" name="表格 205"/>
          <p:cNvGraphicFramePr>
            <a:graphicFrameLocks noGrp="1"/>
          </p:cNvGraphicFramePr>
          <p:nvPr>
            <p:extLst>
              <p:ext uri="{D42A27DB-BD31-4B8C-83A1-F6EECF244321}">
                <p14:modId xmlns:p14="http://schemas.microsoft.com/office/powerpoint/2010/main" val="2367025391"/>
              </p:ext>
            </p:extLst>
          </p:nvPr>
        </p:nvGraphicFramePr>
        <p:xfrm>
          <a:off x="1655679" y="2998029"/>
          <a:ext cx="1395245" cy="1241062"/>
        </p:xfrm>
        <a:graphic>
          <a:graphicData uri="http://schemas.openxmlformats.org/drawingml/2006/table">
            <a:tbl>
              <a:tblPr firstRow="1" bandRow="1">
                <a:tableStyleId>{5C22544A-7EE6-4342-B048-85BDC9FD1C3A}</a:tableStyleId>
              </a:tblPr>
              <a:tblGrid>
                <a:gridCol w="279049">
                  <a:extLst>
                    <a:ext uri="{9D8B030D-6E8A-4147-A177-3AD203B41FA5}">
                      <a16:colId xmlns:a16="http://schemas.microsoft.com/office/drawing/2014/main" val="2376247027"/>
                    </a:ext>
                  </a:extLst>
                </a:gridCol>
                <a:gridCol w="279049">
                  <a:extLst>
                    <a:ext uri="{9D8B030D-6E8A-4147-A177-3AD203B41FA5}">
                      <a16:colId xmlns:a16="http://schemas.microsoft.com/office/drawing/2014/main" val="1481253781"/>
                    </a:ext>
                  </a:extLst>
                </a:gridCol>
                <a:gridCol w="279049">
                  <a:extLst>
                    <a:ext uri="{9D8B030D-6E8A-4147-A177-3AD203B41FA5}">
                      <a16:colId xmlns:a16="http://schemas.microsoft.com/office/drawing/2014/main" val="1045417879"/>
                    </a:ext>
                  </a:extLst>
                </a:gridCol>
                <a:gridCol w="279049">
                  <a:extLst>
                    <a:ext uri="{9D8B030D-6E8A-4147-A177-3AD203B41FA5}">
                      <a16:colId xmlns:a16="http://schemas.microsoft.com/office/drawing/2014/main" val="3329709277"/>
                    </a:ext>
                  </a:extLst>
                </a:gridCol>
                <a:gridCol w="279049">
                  <a:extLst>
                    <a:ext uri="{9D8B030D-6E8A-4147-A177-3AD203B41FA5}">
                      <a16:colId xmlns:a16="http://schemas.microsoft.com/office/drawing/2014/main" val="4052697587"/>
                    </a:ext>
                  </a:extLst>
                </a:gridCol>
              </a:tblGrid>
              <a:tr h="246430">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331540"/>
                  </a:ext>
                </a:extLst>
              </a:tr>
              <a:tr h="246430">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797559"/>
                  </a:ext>
                </a:extLst>
              </a:tr>
              <a:tr h="246430">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316060"/>
                  </a:ext>
                </a:extLst>
              </a:tr>
              <a:tr h="246430">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081038"/>
                  </a:ext>
                </a:extLst>
              </a:tr>
              <a:tr h="255342">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100" dirty="0"/>
                    </a:p>
                  </a:txBody>
                  <a:tcPr marL="58895" marR="58895" marT="29447" marB="294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3916522"/>
                  </a:ext>
                </a:extLst>
              </a:tr>
            </a:tbl>
          </a:graphicData>
        </a:graphic>
      </p:graphicFrame>
      <p:grpSp>
        <p:nvGrpSpPr>
          <p:cNvPr id="207" name="群組 206"/>
          <p:cNvGrpSpPr/>
          <p:nvPr/>
        </p:nvGrpSpPr>
        <p:grpSpPr>
          <a:xfrm>
            <a:off x="3219859" y="2233853"/>
            <a:ext cx="4527487" cy="3140232"/>
            <a:chOff x="3643906" y="917528"/>
            <a:chExt cx="8792004" cy="6098067"/>
          </a:xfrm>
        </p:grpSpPr>
        <p:sp>
          <p:nvSpPr>
            <p:cNvPr id="208" name="矩形 207"/>
            <p:cNvSpPr/>
            <p:nvPr/>
          </p:nvSpPr>
          <p:spPr>
            <a:xfrm rot="10800000">
              <a:off x="9974854" y="1932338"/>
              <a:ext cx="858140" cy="36470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sz="1350">
                <a:solidFill>
                  <a:prstClr val="black"/>
                </a:solidFill>
                <a:latin typeface="Times New Roman"/>
                <a:ea typeface="標楷體"/>
              </a:endParaRPr>
            </a:p>
          </p:txBody>
        </p:sp>
        <p:sp>
          <p:nvSpPr>
            <p:cNvPr id="209" name="橢圓 208"/>
            <p:cNvSpPr/>
            <p:nvPr/>
          </p:nvSpPr>
          <p:spPr>
            <a:xfrm>
              <a:off x="5377208" y="91752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10" name="線條"/>
            <p:cNvSpPr/>
            <p:nvPr/>
          </p:nvSpPr>
          <p:spPr>
            <a:xfrm>
              <a:off x="4190403" y="1079617"/>
              <a:ext cx="1199929" cy="2232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11" name="線條"/>
            <p:cNvSpPr/>
            <p:nvPr/>
          </p:nvSpPr>
          <p:spPr>
            <a:xfrm flipV="1">
              <a:off x="4197024" y="1101943"/>
              <a:ext cx="1180184" cy="46470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b="1" dirty="0"/>
            </a:p>
          </p:txBody>
        </p:sp>
        <p:sp>
          <p:nvSpPr>
            <p:cNvPr id="212" name="線條"/>
            <p:cNvSpPr/>
            <p:nvPr/>
          </p:nvSpPr>
          <p:spPr>
            <a:xfrm flipV="1">
              <a:off x="4182694" y="1131148"/>
              <a:ext cx="1188793" cy="235748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13" name="線條"/>
            <p:cNvSpPr/>
            <p:nvPr/>
          </p:nvSpPr>
          <p:spPr>
            <a:xfrm flipV="1">
              <a:off x="4182695" y="1101941"/>
              <a:ext cx="1194137" cy="285734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14" name="線條"/>
            <p:cNvSpPr/>
            <p:nvPr/>
          </p:nvSpPr>
          <p:spPr>
            <a:xfrm>
              <a:off x="4190403" y="1566649"/>
              <a:ext cx="1181084" cy="23742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15" name="橢圓 214"/>
            <p:cNvSpPr/>
            <p:nvPr/>
          </p:nvSpPr>
          <p:spPr>
            <a:xfrm>
              <a:off x="5379195" y="158213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16" name="橢圓 215"/>
            <p:cNvSpPr/>
            <p:nvPr/>
          </p:nvSpPr>
          <p:spPr>
            <a:xfrm>
              <a:off x="5384727" y="229657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17" name="橢圓 216"/>
            <p:cNvSpPr/>
            <p:nvPr/>
          </p:nvSpPr>
          <p:spPr>
            <a:xfrm>
              <a:off x="5384727" y="6260472"/>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18" name="文字方塊 217"/>
            <p:cNvSpPr txBox="1"/>
            <p:nvPr/>
          </p:nvSpPr>
          <p:spPr>
            <a:xfrm rot="5400000">
              <a:off x="3621359" y="5485946"/>
              <a:ext cx="851957" cy="806863"/>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219" name="文字方塊 218"/>
            <p:cNvSpPr txBox="1"/>
            <p:nvPr/>
          </p:nvSpPr>
          <p:spPr>
            <a:xfrm rot="5400000">
              <a:off x="5261175" y="4844106"/>
              <a:ext cx="851957" cy="806863"/>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220" name="文字方塊 219"/>
            <p:cNvSpPr txBox="1"/>
            <p:nvPr/>
          </p:nvSpPr>
          <p:spPr>
            <a:xfrm rot="5400000">
              <a:off x="5261175" y="5244508"/>
              <a:ext cx="851957" cy="806863"/>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221" name="線條"/>
            <p:cNvSpPr/>
            <p:nvPr/>
          </p:nvSpPr>
          <p:spPr>
            <a:xfrm flipV="1">
              <a:off x="4190403" y="1814237"/>
              <a:ext cx="1187528" cy="22988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22" name="線條"/>
            <p:cNvSpPr/>
            <p:nvPr/>
          </p:nvSpPr>
          <p:spPr>
            <a:xfrm flipV="1">
              <a:off x="4180081" y="1796281"/>
              <a:ext cx="1191406" cy="216300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23" name="線條"/>
            <p:cNvSpPr/>
            <p:nvPr/>
          </p:nvSpPr>
          <p:spPr>
            <a:xfrm flipV="1">
              <a:off x="4174459" y="1789498"/>
              <a:ext cx="1197953" cy="269754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24" name="線條"/>
            <p:cNvSpPr/>
            <p:nvPr/>
          </p:nvSpPr>
          <p:spPr>
            <a:xfrm>
              <a:off x="4196124" y="2065212"/>
              <a:ext cx="1192439" cy="47931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25" name="線條"/>
            <p:cNvSpPr/>
            <p:nvPr/>
          </p:nvSpPr>
          <p:spPr>
            <a:xfrm flipV="1">
              <a:off x="4189721" y="2512119"/>
              <a:ext cx="1205625" cy="1733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26" name="線條"/>
            <p:cNvSpPr/>
            <p:nvPr/>
          </p:nvSpPr>
          <p:spPr>
            <a:xfrm flipV="1">
              <a:off x="4193510" y="2519454"/>
              <a:ext cx="1195053" cy="194553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27" name="線條"/>
            <p:cNvSpPr/>
            <p:nvPr/>
          </p:nvSpPr>
          <p:spPr>
            <a:xfrm flipV="1">
              <a:off x="4179497" y="2509727"/>
              <a:ext cx="1213236" cy="242257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28" name="線條"/>
            <p:cNvSpPr/>
            <p:nvPr/>
          </p:nvSpPr>
          <p:spPr>
            <a:xfrm>
              <a:off x="4174460" y="6334310"/>
              <a:ext cx="1197028" cy="11438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29" name="橢圓 228"/>
            <p:cNvSpPr/>
            <p:nvPr/>
          </p:nvSpPr>
          <p:spPr>
            <a:xfrm>
              <a:off x="5365717" y="3093824"/>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30" name="線條"/>
            <p:cNvSpPr/>
            <p:nvPr/>
          </p:nvSpPr>
          <p:spPr>
            <a:xfrm>
              <a:off x="4189140" y="2527966"/>
              <a:ext cx="1173064" cy="79132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31" name="線條"/>
            <p:cNvSpPr/>
            <p:nvPr/>
          </p:nvSpPr>
          <p:spPr>
            <a:xfrm>
              <a:off x="4191520" y="2983367"/>
              <a:ext cx="1186411" cy="31750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32" name="線條"/>
            <p:cNvSpPr/>
            <p:nvPr/>
          </p:nvSpPr>
          <p:spPr>
            <a:xfrm flipV="1">
              <a:off x="4182695" y="3285074"/>
              <a:ext cx="1179508" cy="16408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33" name="線條"/>
            <p:cNvSpPr/>
            <p:nvPr/>
          </p:nvSpPr>
          <p:spPr>
            <a:xfrm flipV="1">
              <a:off x="4184536" y="3278591"/>
              <a:ext cx="1177668" cy="215402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34" name="橢圓 233"/>
            <p:cNvSpPr/>
            <p:nvPr/>
          </p:nvSpPr>
          <p:spPr>
            <a:xfrm>
              <a:off x="7057574" y="1596362"/>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35" name="橢圓 234"/>
            <p:cNvSpPr/>
            <p:nvPr/>
          </p:nvSpPr>
          <p:spPr>
            <a:xfrm>
              <a:off x="7065364" y="298336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36" name="橢圓 235"/>
            <p:cNvSpPr/>
            <p:nvPr/>
          </p:nvSpPr>
          <p:spPr>
            <a:xfrm>
              <a:off x="7057574" y="4105476"/>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37" name="橢圓 236"/>
            <p:cNvSpPr/>
            <p:nvPr/>
          </p:nvSpPr>
          <p:spPr>
            <a:xfrm>
              <a:off x="7065364" y="527367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38" name="橢圓 237"/>
            <p:cNvSpPr/>
            <p:nvPr/>
          </p:nvSpPr>
          <p:spPr>
            <a:xfrm>
              <a:off x="5372836" y="3849210"/>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39" name="橢圓 238"/>
            <p:cNvSpPr/>
            <p:nvPr/>
          </p:nvSpPr>
          <p:spPr>
            <a:xfrm>
              <a:off x="5376891" y="457461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40" name="線條"/>
            <p:cNvSpPr/>
            <p:nvPr/>
          </p:nvSpPr>
          <p:spPr>
            <a:xfrm>
              <a:off x="4178399" y="2994324"/>
              <a:ext cx="1199532" cy="10556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1" name="線條"/>
            <p:cNvSpPr/>
            <p:nvPr/>
          </p:nvSpPr>
          <p:spPr>
            <a:xfrm>
              <a:off x="4174460" y="3473819"/>
              <a:ext cx="1210268" cy="56410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2" name="線條"/>
            <p:cNvSpPr/>
            <p:nvPr/>
          </p:nvSpPr>
          <p:spPr>
            <a:xfrm flipV="1">
              <a:off x="4189137" y="4037925"/>
              <a:ext cx="1187645" cy="16941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3" name="線條"/>
            <p:cNvSpPr/>
            <p:nvPr/>
          </p:nvSpPr>
          <p:spPr>
            <a:xfrm flipV="1">
              <a:off x="4189028" y="4056484"/>
              <a:ext cx="1185998" cy="18140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4" name="線條"/>
            <p:cNvSpPr/>
            <p:nvPr/>
          </p:nvSpPr>
          <p:spPr>
            <a:xfrm>
              <a:off x="4191520" y="3953499"/>
              <a:ext cx="1185005" cy="83298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5" name="線條"/>
            <p:cNvSpPr/>
            <p:nvPr/>
          </p:nvSpPr>
          <p:spPr>
            <a:xfrm>
              <a:off x="4193510" y="4485744"/>
              <a:ext cx="1188500" cy="30073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6" name="線條"/>
            <p:cNvSpPr/>
            <p:nvPr/>
          </p:nvSpPr>
          <p:spPr>
            <a:xfrm flipV="1">
              <a:off x="4196124" y="4755737"/>
              <a:ext cx="1167920" cy="11147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7" name="線條"/>
            <p:cNvSpPr/>
            <p:nvPr/>
          </p:nvSpPr>
          <p:spPr>
            <a:xfrm flipV="1">
              <a:off x="4187149" y="4777791"/>
              <a:ext cx="1170371" cy="122348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8" name="線條"/>
            <p:cNvSpPr/>
            <p:nvPr/>
          </p:nvSpPr>
          <p:spPr>
            <a:xfrm>
              <a:off x="5797366" y="1131147"/>
              <a:ext cx="1267998" cy="65835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9" name="線條"/>
            <p:cNvSpPr/>
            <p:nvPr/>
          </p:nvSpPr>
          <p:spPr>
            <a:xfrm>
              <a:off x="5797366" y="1796282"/>
              <a:ext cx="1260208" cy="779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0" name="線條"/>
            <p:cNvSpPr/>
            <p:nvPr/>
          </p:nvSpPr>
          <p:spPr>
            <a:xfrm flipV="1">
              <a:off x="5777580" y="1756503"/>
              <a:ext cx="1253089" cy="227917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1" name="線條"/>
            <p:cNvSpPr/>
            <p:nvPr/>
          </p:nvSpPr>
          <p:spPr>
            <a:xfrm flipV="1">
              <a:off x="5801794" y="1789497"/>
              <a:ext cx="1240978" cy="301454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2" name="線條"/>
            <p:cNvSpPr/>
            <p:nvPr/>
          </p:nvSpPr>
          <p:spPr>
            <a:xfrm>
              <a:off x="5798742" y="2509726"/>
              <a:ext cx="1266622" cy="7110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3" name="線條"/>
            <p:cNvSpPr/>
            <p:nvPr/>
          </p:nvSpPr>
          <p:spPr>
            <a:xfrm flipV="1">
              <a:off x="5778679" y="3209943"/>
              <a:ext cx="1259109" cy="1093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4" name="線條"/>
            <p:cNvSpPr/>
            <p:nvPr/>
          </p:nvSpPr>
          <p:spPr>
            <a:xfrm flipV="1">
              <a:off x="5781540" y="3209941"/>
              <a:ext cx="1249130" cy="182546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5" name="線條"/>
            <p:cNvSpPr/>
            <p:nvPr/>
          </p:nvSpPr>
          <p:spPr>
            <a:xfrm flipV="1">
              <a:off x="5779732" y="3209942"/>
              <a:ext cx="1258056" cy="200868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6" name="線條"/>
            <p:cNvSpPr/>
            <p:nvPr/>
          </p:nvSpPr>
          <p:spPr>
            <a:xfrm flipV="1">
              <a:off x="5797366" y="5476268"/>
              <a:ext cx="1267997" cy="99471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7" name="文字方塊 256"/>
            <p:cNvSpPr txBox="1"/>
            <p:nvPr/>
          </p:nvSpPr>
          <p:spPr>
            <a:xfrm rot="5400000">
              <a:off x="5261175" y="5641577"/>
              <a:ext cx="851957" cy="806863"/>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258" name="線條"/>
            <p:cNvSpPr/>
            <p:nvPr/>
          </p:nvSpPr>
          <p:spPr>
            <a:xfrm flipV="1">
              <a:off x="5770461" y="4289987"/>
              <a:ext cx="1275363" cy="105412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9" name="線條"/>
            <p:cNvSpPr/>
            <p:nvPr/>
          </p:nvSpPr>
          <p:spPr>
            <a:xfrm flipV="1">
              <a:off x="5773834" y="4310593"/>
              <a:ext cx="1291530" cy="119909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60" name="線條"/>
            <p:cNvSpPr/>
            <p:nvPr/>
          </p:nvSpPr>
          <p:spPr>
            <a:xfrm flipV="1">
              <a:off x="5783939" y="4310593"/>
              <a:ext cx="1261533" cy="158330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61" name="線條"/>
            <p:cNvSpPr/>
            <p:nvPr/>
          </p:nvSpPr>
          <p:spPr>
            <a:xfrm flipV="1">
              <a:off x="5793385" y="4310593"/>
              <a:ext cx="1273751" cy="170575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62" name="線條"/>
            <p:cNvSpPr/>
            <p:nvPr/>
          </p:nvSpPr>
          <p:spPr>
            <a:xfrm flipV="1">
              <a:off x="5793386" y="5493542"/>
              <a:ext cx="1260908" cy="68277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63" name="線條"/>
            <p:cNvSpPr/>
            <p:nvPr/>
          </p:nvSpPr>
          <p:spPr>
            <a:xfrm flipV="1">
              <a:off x="5793385" y="5493541"/>
              <a:ext cx="1271627" cy="14830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64" name="線條"/>
            <p:cNvSpPr/>
            <p:nvPr/>
          </p:nvSpPr>
          <p:spPr>
            <a:xfrm flipV="1">
              <a:off x="5791613" y="5509691"/>
              <a:ext cx="1282221" cy="24149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65" name="橢圓 264"/>
            <p:cNvSpPr/>
            <p:nvPr/>
          </p:nvSpPr>
          <p:spPr>
            <a:xfrm>
              <a:off x="8847881" y="347381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66" name="橢圓 265"/>
            <p:cNvSpPr/>
            <p:nvPr/>
          </p:nvSpPr>
          <p:spPr>
            <a:xfrm>
              <a:off x="8847881" y="459990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67" name="線條"/>
            <p:cNvSpPr/>
            <p:nvPr/>
          </p:nvSpPr>
          <p:spPr>
            <a:xfrm>
              <a:off x="7439999" y="1804073"/>
              <a:ext cx="1428446" cy="66576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68" name="線條"/>
            <p:cNvSpPr/>
            <p:nvPr/>
          </p:nvSpPr>
          <p:spPr>
            <a:xfrm>
              <a:off x="7470108" y="1814236"/>
              <a:ext cx="1400109" cy="300732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69" name="線條"/>
            <p:cNvSpPr/>
            <p:nvPr/>
          </p:nvSpPr>
          <p:spPr>
            <a:xfrm flipV="1">
              <a:off x="7462318" y="2469841"/>
              <a:ext cx="1413917" cy="75089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0" name="線條"/>
            <p:cNvSpPr/>
            <p:nvPr/>
          </p:nvSpPr>
          <p:spPr>
            <a:xfrm flipV="1">
              <a:off x="7473160" y="2469841"/>
              <a:ext cx="1395285" cy="18407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1" name="線條"/>
            <p:cNvSpPr/>
            <p:nvPr/>
          </p:nvSpPr>
          <p:spPr>
            <a:xfrm flipV="1">
              <a:off x="7470108" y="2469841"/>
              <a:ext cx="1395285" cy="299355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2" name="線條"/>
            <p:cNvSpPr/>
            <p:nvPr/>
          </p:nvSpPr>
          <p:spPr>
            <a:xfrm>
              <a:off x="7457334" y="3203937"/>
              <a:ext cx="1405093" cy="162778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3" name="線條"/>
            <p:cNvSpPr/>
            <p:nvPr/>
          </p:nvSpPr>
          <p:spPr>
            <a:xfrm>
              <a:off x="7474068" y="4289987"/>
              <a:ext cx="1388359" cy="54173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4" name="線條"/>
            <p:cNvSpPr/>
            <p:nvPr/>
          </p:nvSpPr>
          <p:spPr>
            <a:xfrm flipV="1">
              <a:off x="7482882" y="4804040"/>
              <a:ext cx="1386471" cy="65935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5" name="橢圓 274"/>
            <p:cNvSpPr/>
            <p:nvPr/>
          </p:nvSpPr>
          <p:spPr>
            <a:xfrm>
              <a:off x="8878007" y="227169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76" name="線條"/>
            <p:cNvSpPr/>
            <p:nvPr/>
          </p:nvSpPr>
          <p:spPr>
            <a:xfrm>
              <a:off x="7484637" y="1829738"/>
              <a:ext cx="1377790" cy="182857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7" name="線條"/>
            <p:cNvSpPr/>
            <p:nvPr/>
          </p:nvSpPr>
          <p:spPr>
            <a:xfrm>
              <a:off x="7477898" y="3230892"/>
              <a:ext cx="1384529" cy="43757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8" name="線條"/>
            <p:cNvSpPr/>
            <p:nvPr/>
          </p:nvSpPr>
          <p:spPr>
            <a:xfrm flipV="1">
              <a:off x="7477120" y="3658308"/>
              <a:ext cx="1370761" cy="66244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9" name="橢圓 278"/>
            <p:cNvSpPr/>
            <p:nvPr/>
          </p:nvSpPr>
          <p:spPr>
            <a:xfrm>
              <a:off x="10201552" y="4155686"/>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80" name="橢圓 279"/>
            <p:cNvSpPr/>
            <p:nvPr/>
          </p:nvSpPr>
          <p:spPr>
            <a:xfrm>
              <a:off x="10201552" y="281115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81" name="線條"/>
            <p:cNvSpPr/>
            <p:nvPr/>
          </p:nvSpPr>
          <p:spPr>
            <a:xfrm>
              <a:off x="9246823" y="2519454"/>
              <a:ext cx="954729" cy="44139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82" name="線條"/>
            <p:cNvSpPr/>
            <p:nvPr/>
          </p:nvSpPr>
          <p:spPr>
            <a:xfrm flipV="1">
              <a:off x="9281973" y="2960850"/>
              <a:ext cx="935891" cy="69745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83" name="線條"/>
            <p:cNvSpPr/>
            <p:nvPr/>
          </p:nvSpPr>
          <p:spPr>
            <a:xfrm>
              <a:off x="9281974" y="3658305"/>
              <a:ext cx="929152" cy="67899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84" name="線條"/>
            <p:cNvSpPr/>
            <p:nvPr/>
          </p:nvSpPr>
          <p:spPr>
            <a:xfrm flipV="1">
              <a:off x="9254397" y="4371035"/>
              <a:ext cx="956729" cy="45052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85" name="線條"/>
            <p:cNvSpPr/>
            <p:nvPr/>
          </p:nvSpPr>
          <p:spPr>
            <a:xfrm flipV="1">
              <a:off x="9262187" y="2960849"/>
              <a:ext cx="939365" cy="186070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86" name="線條"/>
            <p:cNvSpPr/>
            <p:nvPr/>
          </p:nvSpPr>
          <p:spPr>
            <a:xfrm>
              <a:off x="9279208" y="2553184"/>
              <a:ext cx="946464" cy="181785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87" name="文字方塊 286"/>
            <p:cNvSpPr txBox="1"/>
            <p:nvPr/>
          </p:nvSpPr>
          <p:spPr>
            <a:xfrm>
              <a:off x="5743845" y="6432861"/>
              <a:ext cx="1367185" cy="582734"/>
            </a:xfrm>
            <a:prstGeom prst="rect">
              <a:avLst/>
            </a:prstGeom>
            <a:noFill/>
          </p:spPr>
          <p:txBody>
            <a:bodyPr wrap="none" rtlCol="0">
              <a:spAutoFit/>
            </a:bodyPr>
            <a:lstStyle/>
            <a:p>
              <a:r>
                <a:rPr lang="zh-TW" altLang="en-US" sz="1350" dirty="0"/>
                <a:t>卷積層</a:t>
              </a:r>
              <a:endParaRPr lang="en-US" altLang="zh-TW" sz="1350" dirty="0"/>
            </a:p>
          </p:txBody>
        </p:sp>
        <p:sp>
          <p:nvSpPr>
            <p:cNvPr id="288" name="文字方塊 287"/>
            <p:cNvSpPr txBox="1"/>
            <p:nvPr/>
          </p:nvSpPr>
          <p:spPr>
            <a:xfrm>
              <a:off x="6836740" y="5654426"/>
              <a:ext cx="1367185" cy="582734"/>
            </a:xfrm>
            <a:prstGeom prst="rect">
              <a:avLst/>
            </a:prstGeom>
            <a:noFill/>
          </p:spPr>
          <p:txBody>
            <a:bodyPr wrap="none" rtlCol="0">
              <a:spAutoFit/>
            </a:bodyPr>
            <a:lstStyle/>
            <a:p>
              <a:r>
                <a:rPr lang="zh-TW" altLang="en-US" sz="1350" dirty="0"/>
                <a:t>池化層</a:t>
              </a:r>
              <a:endParaRPr lang="en-US" altLang="zh-TW" sz="1350" dirty="0"/>
            </a:p>
          </p:txBody>
        </p:sp>
        <p:sp>
          <p:nvSpPr>
            <p:cNvPr id="289" name="文字方塊 288"/>
            <p:cNvSpPr txBox="1"/>
            <p:nvPr/>
          </p:nvSpPr>
          <p:spPr>
            <a:xfrm>
              <a:off x="8484014" y="4946812"/>
              <a:ext cx="1703378" cy="582734"/>
            </a:xfrm>
            <a:prstGeom prst="rect">
              <a:avLst/>
            </a:prstGeom>
            <a:noFill/>
          </p:spPr>
          <p:txBody>
            <a:bodyPr wrap="none" rtlCol="0">
              <a:spAutoFit/>
            </a:bodyPr>
            <a:lstStyle/>
            <a:p>
              <a:r>
                <a:rPr lang="zh-TW" altLang="en-US" sz="1350" dirty="0"/>
                <a:t>全連接層</a:t>
              </a:r>
              <a:endParaRPr lang="en-US" altLang="zh-TW" sz="1350" dirty="0"/>
            </a:p>
          </p:txBody>
        </p:sp>
        <p:sp>
          <p:nvSpPr>
            <p:cNvPr id="290" name="線條"/>
            <p:cNvSpPr/>
            <p:nvPr/>
          </p:nvSpPr>
          <p:spPr>
            <a:xfrm flipV="1">
              <a:off x="10615869" y="2994324"/>
              <a:ext cx="443823" cy="70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91" name="線條"/>
            <p:cNvSpPr/>
            <p:nvPr/>
          </p:nvSpPr>
          <p:spPr>
            <a:xfrm flipV="1">
              <a:off x="10593522" y="4348569"/>
              <a:ext cx="443823" cy="70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92" name="文字方塊 291"/>
            <p:cNvSpPr txBox="1"/>
            <p:nvPr/>
          </p:nvSpPr>
          <p:spPr>
            <a:xfrm>
              <a:off x="4104026" y="6378800"/>
              <a:ext cx="1030993" cy="582734"/>
            </a:xfrm>
            <a:prstGeom prst="rect">
              <a:avLst/>
            </a:prstGeom>
            <a:noFill/>
          </p:spPr>
          <p:txBody>
            <a:bodyPr wrap="none" rtlCol="0">
              <a:spAutoFit/>
            </a:bodyPr>
            <a:lstStyle/>
            <a:p>
              <a:r>
                <a:rPr lang="zh-TW" altLang="en-US" sz="1350" dirty="0"/>
                <a:t>輸入</a:t>
              </a:r>
              <a:endParaRPr lang="en-US" altLang="zh-TW" sz="1350" dirty="0"/>
            </a:p>
          </p:txBody>
        </p:sp>
        <p:sp>
          <p:nvSpPr>
            <p:cNvPr id="293" name="文字方塊 292"/>
            <p:cNvSpPr txBox="1"/>
            <p:nvPr/>
          </p:nvSpPr>
          <p:spPr>
            <a:xfrm>
              <a:off x="9974852" y="5607754"/>
              <a:ext cx="1367185" cy="582734"/>
            </a:xfrm>
            <a:prstGeom prst="rect">
              <a:avLst/>
            </a:prstGeom>
            <a:noFill/>
          </p:spPr>
          <p:txBody>
            <a:bodyPr wrap="none" rtlCol="0">
              <a:spAutoFit/>
            </a:bodyPr>
            <a:lstStyle/>
            <a:p>
              <a:r>
                <a:rPr lang="zh-TW" altLang="en-US" sz="1350" dirty="0"/>
                <a:t>輸出層</a:t>
              </a:r>
              <a:endParaRPr lang="en-US" altLang="zh-TW" sz="1350" dirty="0"/>
            </a:p>
          </p:txBody>
        </p:sp>
        <p:sp>
          <p:nvSpPr>
            <p:cNvPr id="294" name="文字方塊 293"/>
            <p:cNvSpPr txBox="1"/>
            <p:nvPr/>
          </p:nvSpPr>
          <p:spPr>
            <a:xfrm>
              <a:off x="11110711" y="2832382"/>
              <a:ext cx="1030993" cy="582734"/>
            </a:xfrm>
            <a:prstGeom prst="rect">
              <a:avLst/>
            </a:prstGeom>
            <a:noFill/>
          </p:spPr>
          <p:txBody>
            <a:bodyPr wrap="none" rtlCol="0">
              <a:spAutoFit/>
            </a:bodyPr>
            <a:lstStyle/>
            <a:p>
              <a:r>
                <a:rPr lang="zh-TW" altLang="en-US" sz="1350" dirty="0"/>
                <a:t>是貓</a:t>
              </a:r>
            </a:p>
          </p:txBody>
        </p:sp>
        <p:sp>
          <p:nvSpPr>
            <p:cNvPr id="295" name="文字方塊 294"/>
            <p:cNvSpPr txBox="1"/>
            <p:nvPr/>
          </p:nvSpPr>
          <p:spPr>
            <a:xfrm>
              <a:off x="11068725" y="4136087"/>
              <a:ext cx="1367185" cy="582734"/>
            </a:xfrm>
            <a:prstGeom prst="rect">
              <a:avLst/>
            </a:prstGeom>
            <a:noFill/>
          </p:spPr>
          <p:txBody>
            <a:bodyPr wrap="none" rtlCol="0">
              <a:spAutoFit/>
            </a:bodyPr>
            <a:lstStyle/>
            <a:p>
              <a:r>
                <a:rPr lang="zh-TW" altLang="en-US" sz="1350" dirty="0"/>
                <a:t>是老虎</a:t>
              </a:r>
            </a:p>
          </p:txBody>
        </p:sp>
      </p:grpSp>
      <p:pic>
        <p:nvPicPr>
          <p:cNvPr id="2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574" y="2186863"/>
            <a:ext cx="230287" cy="296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8" name="矩形 297"/>
          <p:cNvSpPr/>
          <p:nvPr/>
        </p:nvSpPr>
        <p:spPr>
          <a:xfrm>
            <a:off x="3187916" y="2078850"/>
            <a:ext cx="1676109" cy="3396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3071455425"/>
      </p:ext>
    </p:extLst>
  </p:cSld>
  <p:clrMapOvr>
    <a:masterClrMapping/>
  </p:clrMapOvr>
  <p:transition advClick="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grpSp>
        <p:nvGrpSpPr>
          <p:cNvPr id="44" name="群組 43"/>
          <p:cNvGrpSpPr/>
          <p:nvPr/>
        </p:nvGrpSpPr>
        <p:grpSpPr>
          <a:xfrm>
            <a:off x="4517995" y="2882251"/>
            <a:ext cx="906641" cy="1185836"/>
            <a:chOff x="4499992" y="2697912"/>
            <a:chExt cx="1208855" cy="1581115"/>
          </a:xfrm>
        </p:grpSpPr>
        <p:grpSp>
          <p:nvGrpSpPr>
            <p:cNvPr id="11" name="群組 10"/>
            <p:cNvGrpSpPr/>
            <p:nvPr/>
          </p:nvGrpSpPr>
          <p:grpSpPr>
            <a:xfrm>
              <a:off x="4499992" y="2697912"/>
              <a:ext cx="1208855" cy="981129"/>
              <a:chOff x="4486244" y="2575275"/>
              <a:chExt cx="1208855" cy="981129"/>
            </a:xfrm>
          </p:grpSpPr>
          <p:grpSp>
            <p:nvGrpSpPr>
              <p:cNvPr id="12" name="群組 11"/>
              <p:cNvGrpSpPr/>
              <p:nvPr/>
            </p:nvGrpSpPr>
            <p:grpSpPr>
              <a:xfrm>
                <a:off x="4516323" y="2670559"/>
                <a:ext cx="860994" cy="866881"/>
                <a:chOff x="3622154" y="2211382"/>
                <a:chExt cx="860994" cy="866881"/>
              </a:xfrm>
            </p:grpSpPr>
            <p:sp>
              <p:nvSpPr>
                <p:cNvPr id="17" name="矩形 16"/>
                <p:cNvSpPr/>
                <p:nvPr/>
              </p:nvSpPr>
              <p:spPr>
                <a:xfrm>
                  <a:off x="3622154" y="2211382"/>
                  <a:ext cx="860994" cy="86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8" name="直線接點 17"/>
                <p:cNvCxnSpPr>
                  <a:stCxn id="17" idx="0"/>
                  <a:endCxn id="17" idx="2"/>
                </p:cNvCxnSpPr>
                <p:nvPr/>
              </p:nvCxnSpPr>
              <p:spPr>
                <a:xfrm>
                  <a:off x="4052651" y="2211382"/>
                  <a:ext cx="0" cy="8668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17" idx="1"/>
                  <a:endCxn id="17" idx="3"/>
                </p:cNvCxnSpPr>
                <p:nvPr/>
              </p:nvCxnSpPr>
              <p:spPr>
                <a:xfrm>
                  <a:off x="3622154" y="2644823"/>
                  <a:ext cx="8609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4486244" y="2580779"/>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1</a:t>
                </a:r>
                <a:endParaRPr lang="zh-TW" altLang="en-US" sz="1500" dirty="0">
                  <a:solidFill>
                    <a:prstClr val="black"/>
                  </a:solidFill>
                  <a:latin typeface="Times New Roman"/>
                  <a:ea typeface="標楷體"/>
                </a:endParaRPr>
              </a:p>
            </p:txBody>
          </p:sp>
          <p:sp>
            <p:nvSpPr>
              <p:cNvPr id="14" name="矩形 13"/>
              <p:cNvSpPr/>
              <p:nvPr/>
            </p:nvSpPr>
            <p:spPr>
              <a:xfrm>
                <a:off x="4896480" y="2575275"/>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2</a:t>
                </a:r>
                <a:endParaRPr lang="zh-TW" altLang="en-US" sz="1500" dirty="0">
                  <a:solidFill>
                    <a:prstClr val="black"/>
                  </a:solidFill>
                  <a:latin typeface="Times New Roman"/>
                  <a:ea typeface="標楷體"/>
                </a:endParaRPr>
              </a:p>
            </p:txBody>
          </p:sp>
          <p:sp>
            <p:nvSpPr>
              <p:cNvPr id="15" name="矩形 14"/>
              <p:cNvSpPr/>
              <p:nvPr/>
            </p:nvSpPr>
            <p:spPr>
              <a:xfrm>
                <a:off x="4486244" y="2990594"/>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3</a:t>
                </a:r>
                <a:endParaRPr lang="zh-TW" altLang="en-US" sz="1500" dirty="0">
                  <a:solidFill>
                    <a:prstClr val="black"/>
                  </a:solidFill>
                  <a:latin typeface="Times New Roman"/>
                  <a:ea typeface="標楷體"/>
                </a:endParaRPr>
              </a:p>
            </p:txBody>
          </p:sp>
          <p:sp>
            <p:nvSpPr>
              <p:cNvPr id="16" name="矩形 15"/>
              <p:cNvSpPr/>
              <p:nvPr/>
            </p:nvSpPr>
            <p:spPr>
              <a:xfrm>
                <a:off x="4904705" y="3002407"/>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4</a:t>
                </a:r>
                <a:endParaRPr lang="zh-TW" altLang="en-US" sz="1500" dirty="0">
                  <a:solidFill>
                    <a:prstClr val="black"/>
                  </a:solidFill>
                  <a:latin typeface="Times New Roman"/>
                  <a:ea typeface="標楷體"/>
                </a:endParaRPr>
              </a:p>
            </p:txBody>
          </p:sp>
        </p:grpSp>
        <p:sp>
          <p:nvSpPr>
            <p:cNvPr id="20" name="文字方塊 19"/>
            <p:cNvSpPr txBox="1"/>
            <p:nvPr/>
          </p:nvSpPr>
          <p:spPr>
            <a:xfrm>
              <a:off x="4671825" y="3660027"/>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21" name="文字方塊 20"/>
            <p:cNvSpPr txBox="1"/>
            <p:nvPr/>
          </p:nvSpPr>
          <p:spPr>
            <a:xfrm>
              <a:off x="4681367" y="3878918"/>
              <a:ext cx="707887" cy="400109"/>
            </a:xfrm>
            <a:prstGeom prst="rect">
              <a:avLst/>
            </a:prstGeom>
            <a:noFill/>
          </p:spPr>
          <p:txBody>
            <a:bodyPr wrap="none" rtlCol="0">
              <a:spAutoFit/>
            </a:bodyPr>
            <a:lstStyle/>
            <a:p>
              <a:r>
                <a:rPr lang="zh-TW" altLang="en-US" sz="1350" dirty="0"/>
                <a:t>銳化</a:t>
              </a:r>
            </a:p>
          </p:txBody>
        </p:sp>
      </p:grpSp>
      <p:pic>
        <p:nvPicPr>
          <p:cNvPr id="56" name="翠鳥 (1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1699" y="2698137"/>
            <a:ext cx="1728191" cy="1556618"/>
          </a:xfrm>
          <a:prstGeom prst="rect">
            <a:avLst/>
          </a:prstGeom>
          <a:ln w="12700" cap="flat">
            <a:noFill/>
            <a:miter lim="400000"/>
          </a:ln>
          <a:effectLst/>
        </p:spPr>
      </p:pic>
      <p:sp>
        <p:nvSpPr>
          <p:cNvPr id="57" name="文字方塊 56"/>
          <p:cNvSpPr txBox="1"/>
          <p:nvPr/>
        </p:nvSpPr>
        <p:spPr>
          <a:xfrm>
            <a:off x="2162359" y="4274032"/>
            <a:ext cx="1202039" cy="300082"/>
          </a:xfrm>
          <a:prstGeom prst="rect">
            <a:avLst/>
          </a:prstGeom>
          <a:noFill/>
        </p:spPr>
        <p:txBody>
          <a:bodyPr wrap="square" rtlCol="0">
            <a:spAutoFit/>
          </a:bodyPr>
          <a:lstStyle/>
          <a:p>
            <a:r>
              <a:rPr lang="en-US" altLang="zh-TW" sz="1350" dirty="0"/>
              <a:t>Input image</a:t>
            </a:r>
          </a:p>
        </p:txBody>
      </p:sp>
      <p:graphicFrame>
        <p:nvGraphicFramePr>
          <p:cNvPr id="58" name="表格 57"/>
          <p:cNvGraphicFramePr>
            <a:graphicFrameLocks noGrp="1"/>
          </p:cNvGraphicFramePr>
          <p:nvPr>
            <p:extLst>
              <p:ext uri="{D42A27DB-BD31-4B8C-83A1-F6EECF244321}">
                <p14:modId xmlns:p14="http://schemas.microsoft.com/office/powerpoint/2010/main" val="4197689924"/>
              </p:ext>
            </p:extLst>
          </p:nvPr>
        </p:nvGraphicFramePr>
        <p:xfrm>
          <a:off x="1871702" y="2701877"/>
          <a:ext cx="1728190" cy="1537214"/>
        </p:xfrm>
        <a:graphic>
          <a:graphicData uri="http://schemas.openxmlformats.org/drawingml/2006/table">
            <a:tbl>
              <a:tblPr firstRow="1" bandRow="1">
                <a:tableStyleId>{5C22544A-7EE6-4342-B048-85BDC9FD1C3A}</a:tableStyleId>
              </a:tblPr>
              <a:tblGrid>
                <a:gridCol w="345638">
                  <a:extLst>
                    <a:ext uri="{9D8B030D-6E8A-4147-A177-3AD203B41FA5}">
                      <a16:colId xmlns:a16="http://schemas.microsoft.com/office/drawing/2014/main" val="2376247027"/>
                    </a:ext>
                  </a:extLst>
                </a:gridCol>
                <a:gridCol w="345638">
                  <a:extLst>
                    <a:ext uri="{9D8B030D-6E8A-4147-A177-3AD203B41FA5}">
                      <a16:colId xmlns:a16="http://schemas.microsoft.com/office/drawing/2014/main" val="1481253781"/>
                    </a:ext>
                  </a:extLst>
                </a:gridCol>
                <a:gridCol w="345638">
                  <a:extLst>
                    <a:ext uri="{9D8B030D-6E8A-4147-A177-3AD203B41FA5}">
                      <a16:colId xmlns:a16="http://schemas.microsoft.com/office/drawing/2014/main" val="1045417879"/>
                    </a:ext>
                  </a:extLst>
                </a:gridCol>
                <a:gridCol w="345638">
                  <a:extLst>
                    <a:ext uri="{9D8B030D-6E8A-4147-A177-3AD203B41FA5}">
                      <a16:colId xmlns:a16="http://schemas.microsoft.com/office/drawing/2014/main" val="3329709277"/>
                    </a:ext>
                  </a:extLst>
                </a:gridCol>
                <a:gridCol w="345638">
                  <a:extLst>
                    <a:ext uri="{9D8B030D-6E8A-4147-A177-3AD203B41FA5}">
                      <a16:colId xmlns:a16="http://schemas.microsoft.com/office/drawing/2014/main" val="4052697587"/>
                    </a:ext>
                  </a:extLst>
                </a:gridCol>
              </a:tblGrid>
              <a:tr h="305235">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331540"/>
                  </a:ext>
                </a:extLst>
              </a:tr>
              <a:tr h="305235">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797559"/>
                  </a:ext>
                </a:extLst>
              </a:tr>
              <a:tr h="305235">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316060"/>
                  </a:ext>
                </a:extLst>
              </a:tr>
              <a:tr h="305235">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081038"/>
                  </a:ext>
                </a:extLst>
              </a:tr>
              <a:tr h="316274">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3916522"/>
                  </a:ext>
                </a:extLst>
              </a:tr>
            </a:tbl>
          </a:graphicData>
        </a:graphic>
      </p:graphicFrame>
      <p:grpSp>
        <p:nvGrpSpPr>
          <p:cNvPr id="59" name="群組 58"/>
          <p:cNvGrpSpPr/>
          <p:nvPr/>
        </p:nvGrpSpPr>
        <p:grpSpPr>
          <a:xfrm>
            <a:off x="1871700" y="2698137"/>
            <a:ext cx="702078" cy="608677"/>
            <a:chOff x="868229" y="2320689"/>
            <a:chExt cx="860994" cy="866881"/>
          </a:xfrm>
        </p:grpSpPr>
        <p:sp>
          <p:nvSpPr>
            <p:cNvPr id="60" name="矩形 59"/>
            <p:cNvSpPr/>
            <p:nvPr/>
          </p:nvSpPr>
          <p:spPr>
            <a:xfrm>
              <a:off x="868229" y="2320689"/>
              <a:ext cx="860994" cy="86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61" name="直線接點 60"/>
            <p:cNvCxnSpPr>
              <a:stCxn id="60" idx="0"/>
              <a:endCxn id="60" idx="2"/>
            </p:cNvCxnSpPr>
            <p:nvPr/>
          </p:nvCxnSpPr>
          <p:spPr>
            <a:xfrm>
              <a:off x="1298726" y="2320689"/>
              <a:ext cx="0" cy="8668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a:stCxn id="60" idx="1"/>
              <a:endCxn id="60" idx="3"/>
            </p:cNvCxnSpPr>
            <p:nvPr/>
          </p:nvCxnSpPr>
          <p:spPr>
            <a:xfrm>
              <a:off x="868229" y="2754130"/>
              <a:ext cx="8609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4" name="群組 63"/>
          <p:cNvGrpSpPr/>
          <p:nvPr/>
        </p:nvGrpSpPr>
        <p:grpSpPr>
          <a:xfrm>
            <a:off x="6417821" y="2038288"/>
            <a:ext cx="1213262" cy="3496946"/>
            <a:chOff x="7033092" y="1574718"/>
            <a:chExt cx="1617682" cy="4662594"/>
          </a:xfrm>
        </p:grpSpPr>
        <p:grpSp>
          <p:nvGrpSpPr>
            <p:cNvPr id="22" name="群組 21"/>
            <p:cNvGrpSpPr/>
            <p:nvPr/>
          </p:nvGrpSpPr>
          <p:grpSpPr>
            <a:xfrm>
              <a:off x="7053011" y="1574718"/>
              <a:ext cx="1597763" cy="4503819"/>
              <a:chOff x="8166154" y="617625"/>
              <a:chExt cx="1923548" cy="5422147"/>
            </a:xfrm>
          </p:grpSpPr>
          <p:sp>
            <p:nvSpPr>
              <p:cNvPr id="23" name="橢圓 22"/>
              <p:cNvSpPr/>
              <p:nvPr/>
            </p:nvSpPr>
            <p:spPr>
              <a:xfrm>
                <a:off x="9718685" y="831169"/>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4" name="線條"/>
              <p:cNvSpPr/>
              <p:nvPr/>
            </p:nvSpPr>
            <p:spPr>
              <a:xfrm>
                <a:off x="8630775" y="987576"/>
                <a:ext cx="1099940" cy="2154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 name="線條"/>
              <p:cNvSpPr/>
              <p:nvPr/>
            </p:nvSpPr>
            <p:spPr>
              <a:xfrm flipV="1">
                <a:off x="8636844" y="1009119"/>
                <a:ext cx="1081840" cy="44841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b="1" dirty="0"/>
              </a:p>
            </p:txBody>
          </p:sp>
          <p:sp>
            <p:nvSpPr>
              <p:cNvPr id="26" name="線條"/>
              <p:cNvSpPr/>
              <p:nvPr/>
            </p:nvSpPr>
            <p:spPr>
              <a:xfrm flipV="1">
                <a:off x="8623708" y="1037300"/>
                <a:ext cx="1089732" cy="227483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7" name="線條"/>
              <p:cNvSpPr/>
              <p:nvPr/>
            </p:nvSpPr>
            <p:spPr>
              <a:xfrm flipV="1">
                <a:off x="8623709" y="1009117"/>
                <a:ext cx="1094630" cy="27571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8" name="文字方塊 27"/>
              <p:cNvSpPr txBox="1"/>
              <p:nvPr/>
            </p:nvSpPr>
            <p:spPr>
              <a:xfrm rot="5400000">
                <a:off x="8088587" y="5295247"/>
                <a:ext cx="822092" cy="666958"/>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40" name="矩形 39"/>
              <p:cNvSpPr/>
              <p:nvPr/>
            </p:nvSpPr>
            <p:spPr>
              <a:xfrm>
                <a:off x="8828439" y="617625"/>
                <a:ext cx="790392" cy="66695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1</a:t>
                </a:r>
                <a:endParaRPr lang="zh-TW" altLang="en-US" sz="1500" dirty="0">
                  <a:solidFill>
                    <a:prstClr val="black"/>
                  </a:solidFill>
                  <a:latin typeface="Times New Roman"/>
                  <a:ea typeface="標楷體"/>
                </a:endParaRPr>
              </a:p>
            </p:txBody>
          </p:sp>
          <p:sp>
            <p:nvSpPr>
              <p:cNvPr id="41" name="矩形 40"/>
              <p:cNvSpPr/>
              <p:nvPr/>
            </p:nvSpPr>
            <p:spPr>
              <a:xfrm>
                <a:off x="8679897" y="1201609"/>
                <a:ext cx="728713" cy="666957"/>
              </a:xfrm>
              <a:prstGeom prst="rect">
                <a:avLst/>
              </a:prstGeom>
            </p:spPr>
            <p:txBody>
              <a:bodyPr wrap="none">
                <a:spAutoFit/>
              </a:bodyPr>
              <a:lstStyle/>
              <a:p>
                <a:pPr>
                  <a:defRPr/>
                </a:pPr>
                <a:r>
                  <a:rPr lang="en-US" altLang="zh-TW" sz="2100" b="1" i="1" dirty="0">
                    <a:solidFill>
                      <a:prstClr val="black"/>
                    </a:solidFill>
                    <a:latin typeface="Times New Roman"/>
                    <a:ea typeface="標楷體"/>
                  </a:rPr>
                  <a:t>w</a:t>
                </a:r>
                <a:r>
                  <a:rPr lang="en-US" altLang="zh-TW" sz="2100" b="1" baseline="-25000" dirty="0">
                    <a:solidFill>
                      <a:prstClr val="black"/>
                    </a:solidFill>
                    <a:latin typeface="Times New Roman"/>
                    <a:ea typeface="標楷體"/>
                  </a:rPr>
                  <a:t>2</a:t>
                </a:r>
                <a:endParaRPr lang="zh-TW" altLang="en-US" sz="2100" dirty="0">
                  <a:solidFill>
                    <a:prstClr val="black"/>
                  </a:solidFill>
                  <a:latin typeface="Times New Roman"/>
                  <a:ea typeface="標楷體"/>
                </a:endParaRPr>
              </a:p>
            </p:txBody>
          </p:sp>
          <p:sp>
            <p:nvSpPr>
              <p:cNvPr id="42" name="矩形 41"/>
              <p:cNvSpPr/>
              <p:nvPr/>
            </p:nvSpPr>
            <p:spPr>
              <a:xfrm>
                <a:off x="8618809" y="1916352"/>
                <a:ext cx="728713" cy="666957"/>
              </a:xfrm>
              <a:prstGeom prst="rect">
                <a:avLst/>
              </a:prstGeom>
            </p:spPr>
            <p:txBody>
              <a:bodyPr wrap="none">
                <a:spAutoFit/>
              </a:bodyPr>
              <a:lstStyle/>
              <a:p>
                <a:pPr>
                  <a:defRPr/>
                </a:pPr>
                <a:r>
                  <a:rPr lang="en-US" altLang="zh-TW" sz="2100" b="1" i="1" dirty="0">
                    <a:solidFill>
                      <a:prstClr val="black"/>
                    </a:solidFill>
                    <a:latin typeface="Times New Roman"/>
                    <a:ea typeface="標楷體"/>
                  </a:rPr>
                  <a:t>w</a:t>
                </a:r>
                <a:r>
                  <a:rPr lang="en-US" altLang="zh-TW" sz="2100" b="1" baseline="-25000" dirty="0">
                    <a:solidFill>
                      <a:prstClr val="black"/>
                    </a:solidFill>
                    <a:latin typeface="Times New Roman"/>
                    <a:ea typeface="標楷體"/>
                  </a:rPr>
                  <a:t>3</a:t>
                </a:r>
                <a:endParaRPr lang="zh-TW" altLang="en-US" sz="2100" dirty="0">
                  <a:solidFill>
                    <a:prstClr val="black"/>
                  </a:solidFill>
                  <a:latin typeface="Times New Roman"/>
                  <a:ea typeface="標楷體"/>
                </a:endParaRPr>
              </a:p>
            </p:txBody>
          </p:sp>
          <p:sp>
            <p:nvSpPr>
              <p:cNvPr id="43" name="矩形 42"/>
              <p:cNvSpPr/>
              <p:nvPr/>
            </p:nvSpPr>
            <p:spPr>
              <a:xfrm>
                <a:off x="8951765" y="2653861"/>
                <a:ext cx="728713" cy="666957"/>
              </a:xfrm>
              <a:prstGeom prst="rect">
                <a:avLst/>
              </a:prstGeom>
            </p:spPr>
            <p:txBody>
              <a:bodyPr wrap="none">
                <a:spAutoFit/>
              </a:bodyPr>
              <a:lstStyle/>
              <a:p>
                <a:pPr>
                  <a:defRPr/>
                </a:pPr>
                <a:r>
                  <a:rPr lang="en-US" altLang="zh-TW" sz="2100" b="1" i="1" dirty="0">
                    <a:solidFill>
                      <a:prstClr val="black"/>
                    </a:solidFill>
                    <a:latin typeface="Times New Roman"/>
                    <a:ea typeface="標楷體"/>
                  </a:rPr>
                  <a:t>w</a:t>
                </a:r>
                <a:r>
                  <a:rPr lang="en-US" altLang="zh-TW" sz="2100" b="1" baseline="-25000" dirty="0">
                    <a:solidFill>
                      <a:prstClr val="black"/>
                    </a:solidFill>
                    <a:latin typeface="Times New Roman"/>
                    <a:ea typeface="標楷體"/>
                  </a:rPr>
                  <a:t>4</a:t>
                </a:r>
                <a:endParaRPr lang="zh-TW" altLang="en-US" sz="2100" dirty="0">
                  <a:solidFill>
                    <a:prstClr val="black"/>
                  </a:solidFill>
                  <a:latin typeface="Times New Roman"/>
                  <a:ea typeface="標楷體"/>
                </a:endParaRPr>
              </a:p>
            </p:txBody>
          </p:sp>
        </p:gr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092" y="1772816"/>
              <a:ext cx="347220"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5499641"/>
      </p:ext>
    </p:extLst>
  </p:cSld>
  <p:clrMapOvr>
    <a:masterClrMapping/>
  </p:clrMapOvr>
  <p:transition advClick="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grpSp>
        <p:nvGrpSpPr>
          <p:cNvPr id="44" name="群組 43"/>
          <p:cNvGrpSpPr/>
          <p:nvPr/>
        </p:nvGrpSpPr>
        <p:grpSpPr>
          <a:xfrm>
            <a:off x="4517995" y="2882251"/>
            <a:ext cx="906641" cy="1185836"/>
            <a:chOff x="4499992" y="2697912"/>
            <a:chExt cx="1208855" cy="1581115"/>
          </a:xfrm>
        </p:grpSpPr>
        <p:grpSp>
          <p:nvGrpSpPr>
            <p:cNvPr id="11" name="群組 10"/>
            <p:cNvGrpSpPr/>
            <p:nvPr/>
          </p:nvGrpSpPr>
          <p:grpSpPr>
            <a:xfrm>
              <a:off x="4499992" y="2697912"/>
              <a:ext cx="1208855" cy="981129"/>
              <a:chOff x="4486244" y="2575275"/>
              <a:chExt cx="1208855" cy="981129"/>
            </a:xfrm>
          </p:grpSpPr>
          <p:grpSp>
            <p:nvGrpSpPr>
              <p:cNvPr id="12" name="群組 11"/>
              <p:cNvGrpSpPr/>
              <p:nvPr/>
            </p:nvGrpSpPr>
            <p:grpSpPr>
              <a:xfrm>
                <a:off x="4516323" y="2670559"/>
                <a:ext cx="860994" cy="866881"/>
                <a:chOff x="3622154" y="2211382"/>
                <a:chExt cx="860994" cy="866881"/>
              </a:xfrm>
            </p:grpSpPr>
            <p:sp>
              <p:nvSpPr>
                <p:cNvPr id="17" name="矩形 16"/>
                <p:cNvSpPr/>
                <p:nvPr/>
              </p:nvSpPr>
              <p:spPr>
                <a:xfrm>
                  <a:off x="3622154" y="2211382"/>
                  <a:ext cx="860994" cy="86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8" name="直線接點 17"/>
                <p:cNvCxnSpPr>
                  <a:stCxn id="17" idx="0"/>
                  <a:endCxn id="17" idx="2"/>
                </p:cNvCxnSpPr>
                <p:nvPr/>
              </p:nvCxnSpPr>
              <p:spPr>
                <a:xfrm>
                  <a:off x="4052651" y="2211382"/>
                  <a:ext cx="0" cy="8668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17" idx="1"/>
                  <a:endCxn id="17" idx="3"/>
                </p:cNvCxnSpPr>
                <p:nvPr/>
              </p:nvCxnSpPr>
              <p:spPr>
                <a:xfrm>
                  <a:off x="3622154" y="2644823"/>
                  <a:ext cx="8609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4486244" y="2580779"/>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1</a:t>
                </a:r>
                <a:endParaRPr lang="zh-TW" altLang="en-US" sz="1500" dirty="0">
                  <a:solidFill>
                    <a:prstClr val="black"/>
                  </a:solidFill>
                  <a:latin typeface="Times New Roman"/>
                  <a:ea typeface="標楷體"/>
                </a:endParaRPr>
              </a:p>
            </p:txBody>
          </p:sp>
          <p:sp>
            <p:nvSpPr>
              <p:cNvPr id="14" name="矩形 13"/>
              <p:cNvSpPr/>
              <p:nvPr/>
            </p:nvSpPr>
            <p:spPr>
              <a:xfrm>
                <a:off x="4896480" y="2575275"/>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2</a:t>
                </a:r>
                <a:endParaRPr lang="zh-TW" altLang="en-US" sz="1500" dirty="0">
                  <a:solidFill>
                    <a:prstClr val="black"/>
                  </a:solidFill>
                  <a:latin typeface="Times New Roman"/>
                  <a:ea typeface="標楷體"/>
                </a:endParaRPr>
              </a:p>
            </p:txBody>
          </p:sp>
          <p:sp>
            <p:nvSpPr>
              <p:cNvPr id="15" name="矩形 14"/>
              <p:cNvSpPr/>
              <p:nvPr/>
            </p:nvSpPr>
            <p:spPr>
              <a:xfrm>
                <a:off x="4486244" y="2990594"/>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3</a:t>
                </a:r>
                <a:endParaRPr lang="zh-TW" altLang="en-US" sz="1500" dirty="0">
                  <a:solidFill>
                    <a:prstClr val="black"/>
                  </a:solidFill>
                  <a:latin typeface="Times New Roman"/>
                  <a:ea typeface="標楷體"/>
                </a:endParaRPr>
              </a:p>
            </p:txBody>
          </p:sp>
          <p:sp>
            <p:nvSpPr>
              <p:cNvPr id="16" name="矩形 15"/>
              <p:cNvSpPr/>
              <p:nvPr/>
            </p:nvSpPr>
            <p:spPr>
              <a:xfrm>
                <a:off x="4904705" y="3002407"/>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4</a:t>
                </a:r>
                <a:endParaRPr lang="zh-TW" altLang="en-US" sz="1500" dirty="0">
                  <a:solidFill>
                    <a:prstClr val="black"/>
                  </a:solidFill>
                  <a:latin typeface="Times New Roman"/>
                  <a:ea typeface="標楷體"/>
                </a:endParaRPr>
              </a:p>
            </p:txBody>
          </p:sp>
        </p:grpSp>
        <p:sp>
          <p:nvSpPr>
            <p:cNvPr id="20" name="文字方塊 19"/>
            <p:cNvSpPr txBox="1"/>
            <p:nvPr/>
          </p:nvSpPr>
          <p:spPr>
            <a:xfrm>
              <a:off x="4671825" y="3660027"/>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21" name="文字方塊 20"/>
            <p:cNvSpPr txBox="1"/>
            <p:nvPr/>
          </p:nvSpPr>
          <p:spPr>
            <a:xfrm>
              <a:off x="4681367" y="3878918"/>
              <a:ext cx="707887" cy="400109"/>
            </a:xfrm>
            <a:prstGeom prst="rect">
              <a:avLst/>
            </a:prstGeom>
            <a:noFill/>
          </p:spPr>
          <p:txBody>
            <a:bodyPr wrap="none" rtlCol="0">
              <a:spAutoFit/>
            </a:bodyPr>
            <a:lstStyle/>
            <a:p>
              <a:r>
                <a:rPr lang="zh-TW" altLang="en-US" sz="1350" dirty="0"/>
                <a:t>銳化</a:t>
              </a:r>
            </a:p>
          </p:txBody>
        </p:sp>
      </p:grpSp>
      <p:pic>
        <p:nvPicPr>
          <p:cNvPr id="56" name="翠鳥 (1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1699" y="2698137"/>
            <a:ext cx="1728191" cy="1556618"/>
          </a:xfrm>
          <a:prstGeom prst="rect">
            <a:avLst/>
          </a:prstGeom>
          <a:ln w="12700" cap="flat">
            <a:noFill/>
            <a:miter lim="400000"/>
          </a:ln>
          <a:effectLst/>
        </p:spPr>
      </p:pic>
      <p:sp>
        <p:nvSpPr>
          <p:cNvPr id="57" name="文字方塊 56"/>
          <p:cNvSpPr txBox="1"/>
          <p:nvPr/>
        </p:nvSpPr>
        <p:spPr>
          <a:xfrm>
            <a:off x="2162359" y="4274032"/>
            <a:ext cx="1202039" cy="300082"/>
          </a:xfrm>
          <a:prstGeom prst="rect">
            <a:avLst/>
          </a:prstGeom>
          <a:noFill/>
        </p:spPr>
        <p:txBody>
          <a:bodyPr wrap="square" rtlCol="0">
            <a:spAutoFit/>
          </a:bodyPr>
          <a:lstStyle/>
          <a:p>
            <a:r>
              <a:rPr lang="en-US" altLang="zh-TW" sz="1350" dirty="0"/>
              <a:t>Input image</a:t>
            </a:r>
          </a:p>
        </p:txBody>
      </p:sp>
      <p:graphicFrame>
        <p:nvGraphicFramePr>
          <p:cNvPr id="58" name="表格 57"/>
          <p:cNvGraphicFramePr>
            <a:graphicFrameLocks noGrp="1"/>
          </p:cNvGraphicFramePr>
          <p:nvPr>
            <p:extLst>
              <p:ext uri="{D42A27DB-BD31-4B8C-83A1-F6EECF244321}">
                <p14:modId xmlns:p14="http://schemas.microsoft.com/office/powerpoint/2010/main" val="567183236"/>
              </p:ext>
            </p:extLst>
          </p:nvPr>
        </p:nvGraphicFramePr>
        <p:xfrm>
          <a:off x="1871702" y="2701877"/>
          <a:ext cx="1728190" cy="1537214"/>
        </p:xfrm>
        <a:graphic>
          <a:graphicData uri="http://schemas.openxmlformats.org/drawingml/2006/table">
            <a:tbl>
              <a:tblPr firstRow="1" bandRow="1">
                <a:tableStyleId>{5C22544A-7EE6-4342-B048-85BDC9FD1C3A}</a:tableStyleId>
              </a:tblPr>
              <a:tblGrid>
                <a:gridCol w="345638">
                  <a:extLst>
                    <a:ext uri="{9D8B030D-6E8A-4147-A177-3AD203B41FA5}">
                      <a16:colId xmlns:a16="http://schemas.microsoft.com/office/drawing/2014/main" val="2376247027"/>
                    </a:ext>
                  </a:extLst>
                </a:gridCol>
                <a:gridCol w="345638">
                  <a:extLst>
                    <a:ext uri="{9D8B030D-6E8A-4147-A177-3AD203B41FA5}">
                      <a16:colId xmlns:a16="http://schemas.microsoft.com/office/drawing/2014/main" val="1481253781"/>
                    </a:ext>
                  </a:extLst>
                </a:gridCol>
                <a:gridCol w="345638">
                  <a:extLst>
                    <a:ext uri="{9D8B030D-6E8A-4147-A177-3AD203B41FA5}">
                      <a16:colId xmlns:a16="http://schemas.microsoft.com/office/drawing/2014/main" val="1045417879"/>
                    </a:ext>
                  </a:extLst>
                </a:gridCol>
                <a:gridCol w="345638">
                  <a:extLst>
                    <a:ext uri="{9D8B030D-6E8A-4147-A177-3AD203B41FA5}">
                      <a16:colId xmlns:a16="http://schemas.microsoft.com/office/drawing/2014/main" val="3329709277"/>
                    </a:ext>
                  </a:extLst>
                </a:gridCol>
                <a:gridCol w="345638">
                  <a:extLst>
                    <a:ext uri="{9D8B030D-6E8A-4147-A177-3AD203B41FA5}">
                      <a16:colId xmlns:a16="http://schemas.microsoft.com/office/drawing/2014/main" val="4052697587"/>
                    </a:ext>
                  </a:extLst>
                </a:gridCol>
              </a:tblGrid>
              <a:tr h="305235">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331540"/>
                  </a:ext>
                </a:extLst>
              </a:tr>
              <a:tr h="305235">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797559"/>
                  </a:ext>
                </a:extLst>
              </a:tr>
              <a:tr h="305235">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316060"/>
                  </a:ext>
                </a:extLst>
              </a:tr>
              <a:tr h="305235">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081038"/>
                  </a:ext>
                </a:extLst>
              </a:tr>
              <a:tr h="316274">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3916522"/>
                  </a:ext>
                </a:extLst>
              </a:tr>
            </a:tbl>
          </a:graphicData>
        </a:graphic>
      </p:graphicFrame>
      <p:grpSp>
        <p:nvGrpSpPr>
          <p:cNvPr id="59" name="群組 58"/>
          <p:cNvGrpSpPr/>
          <p:nvPr/>
        </p:nvGrpSpPr>
        <p:grpSpPr>
          <a:xfrm>
            <a:off x="2195736" y="2698137"/>
            <a:ext cx="702078" cy="608677"/>
            <a:chOff x="868229" y="2320689"/>
            <a:chExt cx="860994" cy="866881"/>
          </a:xfrm>
        </p:grpSpPr>
        <p:sp>
          <p:nvSpPr>
            <p:cNvPr id="60" name="矩形 59"/>
            <p:cNvSpPr/>
            <p:nvPr/>
          </p:nvSpPr>
          <p:spPr>
            <a:xfrm>
              <a:off x="868229" y="2320689"/>
              <a:ext cx="860994" cy="86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61" name="直線接點 60"/>
            <p:cNvCxnSpPr>
              <a:stCxn id="60" idx="0"/>
              <a:endCxn id="60" idx="2"/>
            </p:cNvCxnSpPr>
            <p:nvPr/>
          </p:nvCxnSpPr>
          <p:spPr>
            <a:xfrm>
              <a:off x="1298726" y="2320689"/>
              <a:ext cx="0" cy="8668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a:stCxn id="60" idx="1"/>
              <a:endCxn id="60" idx="3"/>
            </p:cNvCxnSpPr>
            <p:nvPr/>
          </p:nvCxnSpPr>
          <p:spPr>
            <a:xfrm>
              <a:off x="868229" y="2754130"/>
              <a:ext cx="8609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6292547" y="2062846"/>
            <a:ext cx="1177568" cy="3347986"/>
            <a:chOff x="8158625" y="831169"/>
            <a:chExt cx="1932898" cy="5208602"/>
          </a:xfrm>
        </p:grpSpPr>
        <p:sp>
          <p:nvSpPr>
            <p:cNvPr id="36" name="橢圓 35"/>
            <p:cNvSpPr/>
            <p:nvPr/>
          </p:nvSpPr>
          <p:spPr>
            <a:xfrm>
              <a:off x="9718685" y="831169"/>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37" name="線條"/>
            <p:cNvSpPr/>
            <p:nvPr/>
          </p:nvSpPr>
          <p:spPr>
            <a:xfrm>
              <a:off x="8630775" y="987576"/>
              <a:ext cx="1099940" cy="2154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38" name="線條"/>
            <p:cNvSpPr/>
            <p:nvPr/>
          </p:nvSpPr>
          <p:spPr>
            <a:xfrm flipV="1">
              <a:off x="8636844" y="1009119"/>
              <a:ext cx="1081840" cy="44841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b="1" dirty="0"/>
            </a:p>
          </p:txBody>
        </p:sp>
        <p:sp>
          <p:nvSpPr>
            <p:cNvPr id="39" name="線條"/>
            <p:cNvSpPr/>
            <p:nvPr/>
          </p:nvSpPr>
          <p:spPr>
            <a:xfrm flipV="1">
              <a:off x="8623708" y="1037300"/>
              <a:ext cx="1089732" cy="227483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45" name="線條"/>
            <p:cNvSpPr/>
            <p:nvPr/>
          </p:nvSpPr>
          <p:spPr>
            <a:xfrm flipV="1">
              <a:off x="8623709" y="1009117"/>
              <a:ext cx="1094630" cy="27571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46" name="線條"/>
            <p:cNvSpPr/>
            <p:nvPr/>
          </p:nvSpPr>
          <p:spPr>
            <a:xfrm>
              <a:off x="8630775" y="1457534"/>
              <a:ext cx="1082665" cy="22910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47" name="橢圓 46"/>
            <p:cNvSpPr/>
            <p:nvPr/>
          </p:nvSpPr>
          <p:spPr>
            <a:xfrm>
              <a:off x="9720506" y="1472479"/>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48" name="文字方塊 47"/>
            <p:cNvSpPr txBox="1"/>
            <p:nvPr/>
          </p:nvSpPr>
          <p:spPr>
            <a:xfrm rot="5400000">
              <a:off x="8088585" y="5287720"/>
              <a:ext cx="822091" cy="682012"/>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49" name="線條"/>
            <p:cNvSpPr/>
            <p:nvPr/>
          </p:nvSpPr>
          <p:spPr>
            <a:xfrm flipV="1">
              <a:off x="8630775" y="1696443"/>
              <a:ext cx="1088572" cy="22182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0" name="線條"/>
            <p:cNvSpPr/>
            <p:nvPr/>
          </p:nvSpPr>
          <p:spPr>
            <a:xfrm flipV="1">
              <a:off x="8621313" y="1679116"/>
              <a:ext cx="1092127" cy="208718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1" name="線條"/>
            <p:cNvSpPr/>
            <p:nvPr/>
          </p:nvSpPr>
          <p:spPr>
            <a:xfrm flipV="1">
              <a:off x="8616160" y="1672571"/>
              <a:ext cx="1098128" cy="26029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grpSp>
      <p:pic>
        <p:nvPicPr>
          <p:cNvPr id="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198" y="2078850"/>
            <a:ext cx="270060" cy="347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9735791"/>
      </p:ext>
    </p:extLst>
  </p:cSld>
  <p:clrMapOvr>
    <a:masterClrMapping/>
  </p:clrMapOvr>
  <p:transition advClick="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grpSp>
        <p:nvGrpSpPr>
          <p:cNvPr id="44" name="群組 43"/>
          <p:cNvGrpSpPr/>
          <p:nvPr/>
        </p:nvGrpSpPr>
        <p:grpSpPr>
          <a:xfrm>
            <a:off x="4517995" y="2882251"/>
            <a:ext cx="906641" cy="1185836"/>
            <a:chOff x="4499992" y="2697912"/>
            <a:chExt cx="1208855" cy="1581115"/>
          </a:xfrm>
        </p:grpSpPr>
        <p:grpSp>
          <p:nvGrpSpPr>
            <p:cNvPr id="11" name="群組 10"/>
            <p:cNvGrpSpPr/>
            <p:nvPr/>
          </p:nvGrpSpPr>
          <p:grpSpPr>
            <a:xfrm>
              <a:off x="4499992" y="2697912"/>
              <a:ext cx="1208855" cy="981129"/>
              <a:chOff x="4486244" y="2575275"/>
              <a:chExt cx="1208855" cy="981129"/>
            </a:xfrm>
          </p:grpSpPr>
          <p:grpSp>
            <p:nvGrpSpPr>
              <p:cNvPr id="12" name="群組 11"/>
              <p:cNvGrpSpPr/>
              <p:nvPr/>
            </p:nvGrpSpPr>
            <p:grpSpPr>
              <a:xfrm>
                <a:off x="4516323" y="2670559"/>
                <a:ext cx="860994" cy="866881"/>
                <a:chOff x="3622154" y="2211382"/>
                <a:chExt cx="860994" cy="866881"/>
              </a:xfrm>
            </p:grpSpPr>
            <p:sp>
              <p:nvSpPr>
                <p:cNvPr id="17" name="矩形 16"/>
                <p:cNvSpPr/>
                <p:nvPr/>
              </p:nvSpPr>
              <p:spPr>
                <a:xfrm>
                  <a:off x="3622154" y="2211382"/>
                  <a:ext cx="860994" cy="86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8" name="直線接點 17"/>
                <p:cNvCxnSpPr>
                  <a:stCxn id="17" idx="0"/>
                  <a:endCxn id="17" idx="2"/>
                </p:cNvCxnSpPr>
                <p:nvPr/>
              </p:nvCxnSpPr>
              <p:spPr>
                <a:xfrm>
                  <a:off x="4052651" y="2211382"/>
                  <a:ext cx="0" cy="8668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17" idx="1"/>
                  <a:endCxn id="17" idx="3"/>
                </p:cNvCxnSpPr>
                <p:nvPr/>
              </p:nvCxnSpPr>
              <p:spPr>
                <a:xfrm>
                  <a:off x="3622154" y="2644823"/>
                  <a:ext cx="8609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4486244" y="2580779"/>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1</a:t>
                </a:r>
                <a:endParaRPr lang="zh-TW" altLang="en-US" sz="1500" dirty="0">
                  <a:solidFill>
                    <a:prstClr val="black"/>
                  </a:solidFill>
                  <a:latin typeface="Times New Roman"/>
                  <a:ea typeface="標楷體"/>
                </a:endParaRPr>
              </a:p>
            </p:txBody>
          </p:sp>
          <p:sp>
            <p:nvSpPr>
              <p:cNvPr id="14" name="矩形 13"/>
              <p:cNvSpPr/>
              <p:nvPr/>
            </p:nvSpPr>
            <p:spPr>
              <a:xfrm>
                <a:off x="4896480" y="2575275"/>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2</a:t>
                </a:r>
                <a:endParaRPr lang="zh-TW" altLang="en-US" sz="1500" dirty="0">
                  <a:solidFill>
                    <a:prstClr val="black"/>
                  </a:solidFill>
                  <a:latin typeface="Times New Roman"/>
                  <a:ea typeface="標楷體"/>
                </a:endParaRPr>
              </a:p>
            </p:txBody>
          </p:sp>
          <p:sp>
            <p:nvSpPr>
              <p:cNvPr id="15" name="矩形 14"/>
              <p:cNvSpPr/>
              <p:nvPr/>
            </p:nvSpPr>
            <p:spPr>
              <a:xfrm>
                <a:off x="4486244" y="2990594"/>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3</a:t>
                </a:r>
                <a:endParaRPr lang="zh-TW" altLang="en-US" sz="1500" dirty="0">
                  <a:solidFill>
                    <a:prstClr val="black"/>
                  </a:solidFill>
                  <a:latin typeface="Times New Roman"/>
                  <a:ea typeface="標楷體"/>
                </a:endParaRPr>
              </a:p>
            </p:txBody>
          </p:sp>
          <p:sp>
            <p:nvSpPr>
              <p:cNvPr id="16" name="矩形 15"/>
              <p:cNvSpPr/>
              <p:nvPr/>
            </p:nvSpPr>
            <p:spPr>
              <a:xfrm>
                <a:off x="4904705" y="3002407"/>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4</a:t>
                </a:r>
                <a:endParaRPr lang="zh-TW" altLang="en-US" sz="1500" dirty="0">
                  <a:solidFill>
                    <a:prstClr val="black"/>
                  </a:solidFill>
                  <a:latin typeface="Times New Roman"/>
                  <a:ea typeface="標楷體"/>
                </a:endParaRPr>
              </a:p>
            </p:txBody>
          </p:sp>
        </p:grpSp>
        <p:sp>
          <p:nvSpPr>
            <p:cNvPr id="20" name="文字方塊 19"/>
            <p:cNvSpPr txBox="1"/>
            <p:nvPr/>
          </p:nvSpPr>
          <p:spPr>
            <a:xfrm>
              <a:off x="4671825" y="3660027"/>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21" name="文字方塊 20"/>
            <p:cNvSpPr txBox="1"/>
            <p:nvPr/>
          </p:nvSpPr>
          <p:spPr>
            <a:xfrm>
              <a:off x="4681367" y="3878918"/>
              <a:ext cx="707887" cy="400109"/>
            </a:xfrm>
            <a:prstGeom prst="rect">
              <a:avLst/>
            </a:prstGeom>
            <a:noFill/>
          </p:spPr>
          <p:txBody>
            <a:bodyPr wrap="none" rtlCol="0">
              <a:spAutoFit/>
            </a:bodyPr>
            <a:lstStyle/>
            <a:p>
              <a:r>
                <a:rPr lang="zh-TW" altLang="en-US" sz="1350" dirty="0"/>
                <a:t>銳化</a:t>
              </a:r>
            </a:p>
          </p:txBody>
        </p:sp>
      </p:grpSp>
      <p:pic>
        <p:nvPicPr>
          <p:cNvPr id="56" name="翠鳥 (1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1699" y="2698137"/>
            <a:ext cx="1728191" cy="1556618"/>
          </a:xfrm>
          <a:prstGeom prst="rect">
            <a:avLst/>
          </a:prstGeom>
          <a:ln w="12700" cap="flat">
            <a:noFill/>
            <a:miter lim="400000"/>
          </a:ln>
          <a:effectLst/>
        </p:spPr>
      </p:pic>
      <p:sp>
        <p:nvSpPr>
          <p:cNvPr id="57" name="文字方塊 56"/>
          <p:cNvSpPr txBox="1"/>
          <p:nvPr/>
        </p:nvSpPr>
        <p:spPr>
          <a:xfrm>
            <a:off x="2162359" y="4274032"/>
            <a:ext cx="1202039" cy="300082"/>
          </a:xfrm>
          <a:prstGeom prst="rect">
            <a:avLst/>
          </a:prstGeom>
          <a:noFill/>
        </p:spPr>
        <p:txBody>
          <a:bodyPr wrap="square" rtlCol="0">
            <a:spAutoFit/>
          </a:bodyPr>
          <a:lstStyle/>
          <a:p>
            <a:r>
              <a:rPr lang="en-US" altLang="zh-TW" sz="1350" dirty="0"/>
              <a:t>Input image</a:t>
            </a:r>
          </a:p>
        </p:txBody>
      </p:sp>
      <p:graphicFrame>
        <p:nvGraphicFramePr>
          <p:cNvPr id="58" name="表格 57"/>
          <p:cNvGraphicFramePr>
            <a:graphicFrameLocks noGrp="1"/>
          </p:cNvGraphicFramePr>
          <p:nvPr>
            <p:extLst>
              <p:ext uri="{D42A27DB-BD31-4B8C-83A1-F6EECF244321}">
                <p14:modId xmlns:p14="http://schemas.microsoft.com/office/powerpoint/2010/main" val="917399714"/>
              </p:ext>
            </p:extLst>
          </p:nvPr>
        </p:nvGraphicFramePr>
        <p:xfrm>
          <a:off x="1871702" y="2701877"/>
          <a:ext cx="1728190" cy="1537214"/>
        </p:xfrm>
        <a:graphic>
          <a:graphicData uri="http://schemas.openxmlformats.org/drawingml/2006/table">
            <a:tbl>
              <a:tblPr firstRow="1" bandRow="1">
                <a:tableStyleId>{5C22544A-7EE6-4342-B048-85BDC9FD1C3A}</a:tableStyleId>
              </a:tblPr>
              <a:tblGrid>
                <a:gridCol w="345638">
                  <a:extLst>
                    <a:ext uri="{9D8B030D-6E8A-4147-A177-3AD203B41FA5}">
                      <a16:colId xmlns:a16="http://schemas.microsoft.com/office/drawing/2014/main" val="2376247027"/>
                    </a:ext>
                  </a:extLst>
                </a:gridCol>
                <a:gridCol w="345638">
                  <a:extLst>
                    <a:ext uri="{9D8B030D-6E8A-4147-A177-3AD203B41FA5}">
                      <a16:colId xmlns:a16="http://schemas.microsoft.com/office/drawing/2014/main" val="1481253781"/>
                    </a:ext>
                  </a:extLst>
                </a:gridCol>
                <a:gridCol w="345638">
                  <a:extLst>
                    <a:ext uri="{9D8B030D-6E8A-4147-A177-3AD203B41FA5}">
                      <a16:colId xmlns:a16="http://schemas.microsoft.com/office/drawing/2014/main" val="1045417879"/>
                    </a:ext>
                  </a:extLst>
                </a:gridCol>
                <a:gridCol w="345638">
                  <a:extLst>
                    <a:ext uri="{9D8B030D-6E8A-4147-A177-3AD203B41FA5}">
                      <a16:colId xmlns:a16="http://schemas.microsoft.com/office/drawing/2014/main" val="3329709277"/>
                    </a:ext>
                  </a:extLst>
                </a:gridCol>
                <a:gridCol w="345638">
                  <a:extLst>
                    <a:ext uri="{9D8B030D-6E8A-4147-A177-3AD203B41FA5}">
                      <a16:colId xmlns:a16="http://schemas.microsoft.com/office/drawing/2014/main" val="4052697587"/>
                    </a:ext>
                  </a:extLst>
                </a:gridCol>
              </a:tblGrid>
              <a:tr h="305235">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331540"/>
                  </a:ext>
                </a:extLst>
              </a:tr>
              <a:tr h="305235">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797559"/>
                  </a:ext>
                </a:extLst>
              </a:tr>
              <a:tr h="305235">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316060"/>
                  </a:ext>
                </a:extLst>
              </a:tr>
              <a:tr h="305235">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081038"/>
                  </a:ext>
                </a:extLst>
              </a:tr>
              <a:tr h="316274">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3916522"/>
                  </a:ext>
                </a:extLst>
              </a:tr>
            </a:tbl>
          </a:graphicData>
        </a:graphic>
      </p:graphicFrame>
      <p:grpSp>
        <p:nvGrpSpPr>
          <p:cNvPr id="35" name="群組 34"/>
          <p:cNvGrpSpPr/>
          <p:nvPr/>
        </p:nvGrpSpPr>
        <p:grpSpPr>
          <a:xfrm>
            <a:off x="2573778" y="2698137"/>
            <a:ext cx="702078" cy="608677"/>
            <a:chOff x="868229" y="2320689"/>
            <a:chExt cx="860994" cy="866881"/>
          </a:xfrm>
        </p:grpSpPr>
        <p:sp>
          <p:nvSpPr>
            <p:cNvPr id="36" name="矩形 35"/>
            <p:cNvSpPr/>
            <p:nvPr/>
          </p:nvSpPr>
          <p:spPr>
            <a:xfrm>
              <a:off x="868229" y="2320689"/>
              <a:ext cx="860994" cy="86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37" name="直線接點 36"/>
            <p:cNvCxnSpPr>
              <a:stCxn id="36" idx="0"/>
              <a:endCxn id="36" idx="2"/>
            </p:cNvCxnSpPr>
            <p:nvPr/>
          </p:nvCxnSpPr>
          <p:spPr>
            <a:xfrm>
              <a:off x="1298726" y="2320689"/>
              <a:ext cx="0" cy="8668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a:stCxn id="36" idx="1"/>
              <a:endCxn id="36" idx="3"/>
            </p:cNvCxnSpPr>
            <p:nvPr/>
          </p:nvCxnSpPr>
          <p:spPr>
            <a:xfrm>
              <a:off x="868229" y="2754130"/>
              <a:ext cx="8609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1" name="群組 70"/>
          <p:cNvGrpSpPr/>
          <p:nvPr/>
        </p:nvGrpSpPr>
        <p:grpSpPr>
          <a:xfrm>
            <a:off x="6431342" y="2062904"/>
            <a:ext cx="1195386" cy="3355689"/>
            <a:chOff x="8163879" y="831169"/>
            <a:chExt cx="1931918" cy="5208602"/>
          </a:xfrm>
        </p:grpSpPr>
        <p:sp>
          <p:nvSpPr>
            <p:cNvPr id="72" name="橢圓 71"/>
            <p:cNvSpPr/>
            <p:nvPr/>
          </p:nvSpPr>
          <p:spPr>
            <a:xfrm>
              <a:off x="9718685" y="831169"/>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73" name="線條"/>
            <p:cNvSpPr/>
            <p:nvPr/>
          </p:nvSpPr>
          <p:spPr>
            <a:xfrm>
              <a:off x="8630775" y="987576"/>
              <a:ext cx="1099940" cy="2154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4" name="線條"/>
            <p:cNvSpPr/>
            <p:nvPr/>
          </p:nvSpPr>
          <p:spPr>
            <a:xfrm flipV="1">
              <a:off x="8636844" y="1009119"/>
              <a:ext cx="1081840" cy="44841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b="1" dirty="0"/>
            </a:p>
          </p:txBody>
        </p:sp>
        <p:sp>
          <p:nvSpPr>
            <p:cNvPr id="75" name="線條"/>
            <p:cNvSpPr/>
            <p:nvPr/>
          </p:nvSpPr>
          <p:spPr>
            <a:xfrm flipV="1">
              <a:off x="8623708" y="1037300"/>
              <a:ext cx="1089732" cy="227483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6" name="線條"/>
            <p:cNvSpPr/>
            <p:nvPr/>
          </p:nvSpPr>
          <p:spPr>
            <a:xfrm flipV="1">
              <a:off x="8623709" y="1009117"/>
              <a:ext cx="1094630" cy="27571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7" name="線條"/>
            <p:cNvSpPr/>
            <p:nvPr/>
          </p:nvSpPr>
          <p:spPr>
            <a:xfrm>
              <a:off x="8630775" y="1457534"/>
              <a:ext cx="1082665" cy="22910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8" name="橢圓 77"/>
            <p:cNvSpPr/>
            <p:nvPr/>
          </p:nvSpPr>
          <p:spPr>
            <a:xfrm>
              <a:off x="9720506" y="1472479"/>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79" name="文字方塊 78"/>
            <p:cNvSpPr txBox="1"/>
            <p:nvPr/>
          </p:nvSpPr>
          <p:spPr>
            <a:xfrm rot="5400000">
              <a:off x="8088586" y="5292972"/>
              <a:ext cx="822092" cy="67150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80" name="線條"/>
            <p:cNvSpPr/>
            <p:nvPr/>
          </p:nvSpPr>
          <p:spPr>
            <a:xfrm flipV="1">
              <a:off x="8630775" y="1696443"/>
              <a:ext cx="1088572" cy="22182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1" name="線條"/>
            <p:cNvSpPr/>
            <p:nvPr/>
          </p:nvSpPr>
          <p:spPr>
            <a:xfrm flipV="1">
              <a:off x="8621313" y="1679116"/>
              <a:ext cx="1092127" cy="208718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2" name="線條"/>
            <p:cNvSpPr/>
            <p:nvPr/>
          </p:nvSpPr>
          <p:spPr>
            <a:xfrm flipV="1">
              <a:off x="8616160" y="1672571"/>
              <a:ext cx="1098128" cy="26029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3" name="線條"/>
            <p:cNvSpPr/>
            <p:nvPr/>
          </p:nvSpPr>
          <p:spPr>
            <a:xfrm>
              <a:off x="8636019" y="1938619"/>
              <a:ext cx="1093074" cy="46251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4" name="線條"/>
            <p:cNvSpPr/>
            <p:nvPr/>
          </p:nvSpPr>
          <p:spPr>
            <a:xfrm flipV="1">
              <a:off x="8630150" y="2369860"/>
              <a:ext cx="1105161" cy="1672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5" name="線條"/>
            <p:cNvSpPr/>
            <p:nvPr/>
          </p:nvSpPr>
          <p:spPr>
            <a:xfrm flipV="1">
              <a:off x="8633623" y="2376937"/>
              <a:ext cx="1095470" cy="187733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6" name="線條"/>
            <p:cNvSpPr/>
            <p:nvPr/>
          </p:nvSpPr>
          <p:spPr>
            <a:xfrm flipV="1">
              <a:off x="8620778" y="2367551"/>
              <a:ext cx="1112138" cy="233764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7" name="橢圓 86"/>
            <p:cNvSpPr/>
            <p:nvPr/>
          </p:nvSpPr>
          <p:spPr>
            <a:xfrm>
              <a:off x="9724780" y="2151639"/>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pSp>
      <p:pic>
        <p:nvPicPr>
          <p:cNvPr id="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180" y="2078850"/>
            <a:ext cx="270060" cy="347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5204720"/>
      </p:ext>
    </p:extLst>
  </p:cSld>
  <p:clrMapOvr>
    <a:masterClrMapping/>
  </p:clrMapOvr>
  <p:transition advClick="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grpSp>
        <p:nvGrpSpPr>
          <p:cNvPr id="44" name="群組 43"/>
          <p:cNvGrpSpPr/>
          <p:nvPr/>
        </p:nvGrpSpPr>
        <p:grpSpPr>
          <a:xfrm>
            <a:off x="4517995" y="2882251"/>
            <a:ext cx="906641" cy="1185836"/>
            <a:chOff x="4499992" y="2697912"/>
            <a:chExt cx="1208855" cy="1581115"/>
          </a:xfrm>
        </p:grpSpPr>
        <p:grpSp>
          <p:nvGrpSpPr>
            <p:cNvPr id="11" name="群組 10"/>
            <p:cNvGrpSpPr/>
            <p:nvPr/>
          </p:nvGrpSpPr>
          <p:grpSpPr>
            <a:xfrm>
              <a:off x="4499992" y="2697912"/>
              <a:ext cx="1208855" cy="981129"/>
              <a:chOff x="4486244" y="2575275"/>
              <a:chExt cx="1208855" cy="981129"/>
            </a:xfrm>
          </p:grpSpPr>
          <p:grpSp>
            <p:nvGrpSpPr>
              <p:cNvPr id="12" name="群組 11"/>
              <p:cNvGrpSpPr/>
              <p:nvPr/>
            </p:nvGrpSpPr>
            <p:grpSpPr>
              <a:xfrm>
                <a:off x="4516323" y="2670559"/>
                <a:ext cx="860994" cy="866881"/>
                <a:chOff x="3622154" y="2211382"/>
                <a:chExt cx="860994" cy="866881"/>
              </a:xfrm>
            </p:grpSpPr>
            <p:sp>
              <p:nvSpPr>
                <p:cNvPr id="17" name="矩形 16"/>
                <p:cNvSpPr/>
                <p:nvPr/>
              </p:nvSpPr>
              <p:spPr>
                <a:xfrm>
                  <a:off x="3622154" y="2211382"/>
                  <a:ext cx="860994" cy="86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8" name="直線接點 17"/>
                <p:cNvCxnSpPr>
                  <a:stCxn id="17" idx="0"/>
                  <a:endCxn id="17" idx="2"/>
                </p:cNvCxnSpPr>
                <p:nvPr/>
              </p:nvCxnSpPr>
              <p:spPr>
                <a:xfrm>
                  <a:off x="4052651" y="2211382"/>
                  <a:ext cx="0" cy="8668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17" idx="1"/>
                  <a:endCxn id="17" idx="3"/>
                </p:cNvCxnSpPr>
                <p:nvPr/>
              </p:nvCxnSpPr>
              <p:spPr>
                <a:xfrm>
                  <a:off x="3622154" y="2644823"/>
                  <a:ext cx="8609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4486244" y="2580779"/>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1</a:t>
                </a:r>
                <a:endParaRPr lang="zh-TW" altLang="en-US" sz="1500" dirty="0">
                  <a:solidFill>
                    <a:prstClr val="black"/>
                  </a:solidFill>
                  <a:latin typeface="Times New Roman"/>
                  <a:ea typeface="標楷體"/>
                </a:endParaRPr>
              </a:p>
            </p:txBody>
          </p:sp>
          <p:sp>
            <p:nvSpPr>
              <p:cNvPr id="14" name="矩形 13"/>
              <p:cNvSpPr/>
              <p:nvPr/>
            </p:nvSpPr>
            <p:spPr>
              <a:xfrm>
                <a:off x="4896480" y="2575275"/>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2</a:t>
                </a:r>
                <a:endParaRPr lang="zh-TW" altLang="en-US" sz="1500" dirty="0">
                  <a:solidFill>
                    <a:prstClr val="black"/>
                  </a:solidFill>
                  <a:latin typeface="Times New Roman"/>
                  <a:ea typeface="標楷體"/>
                </a:endParaRPr>
              </a:p>
            </p:txBody>
          </p:sp>
          <p:sp>
            <p:nvSpPr>
              <p:cNvPr id="15" name="矩形 14"/>
              <p:cNvSpPr/>
              <p:nvPr/>
            </p:nvSpPr>
            <p:spPr>
              <a:xfrm>
                <a:off x="4486244" y="2990594"/>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3</a:t>
                </a:r>
                <a:endParaRPr lang="zh-TW" altLang="en-US" sz="1500" dirty="0">
                  <a:solidFill>
                    <a:prstClr val="black"/>
                  </a:solidFill>
                  <a:latin typeface="Times New Roman"/>
                  <a:ea typeface="標楷體"/>
                </a:endParaRPr>
              </a:p>
            </p:txBody>
          </p:sp>
          <p:sp>
            <p:nvSpPr>
              <p:cNvPr id="16" name="矩形 15"/>
              <p:cNvSpPr/>
              <p:nvPr/>
            </p:nvSpPr>
            <p:spPr>
              <a:xfrm>
                <a:off x="4904705" y="3002407"/>
                <a:ext cx="790394" cy="553997"/>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4</a:t>
                </a:r>
                <a:endParaRPr lang="zh-TW" altLang="en-US" sz="1500" dirty="0">
                  <a:solidFill>
                    <a:prstClr val="black"/>
                  </a:solidFill>
                  <a:latin typeface="Times New Roman"/>
                  <a:ea typeface="標楷體"/>
                </a:endParaRPr>
              </a:p>
            </p:txBody>
          </p:sp>
        </p:grpSp>
        <p:sp>
          <p:nvSpPr>
            <p:cNvPr id="20" name="文字方塊 19"/>
            <p:cNvSpPr txBox="1"/>
            <p:nvPr/>
          </p:nvSpPr>
          <p:spPr>
            <a:xfrm>
              <a:off x="4671825" y="3660027"/>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21" name="文字方塊 20"/>
            <p:cNvSpPr txBox="1"/>
            <p:nvPr/>
          </p:nvSpPr>
          <p:spPr>
            <a:xfrm>
              <a:off x="4681367" y="3878918"/>
              <a:ext cx="707887" cy="400109"/>
            </a:xfrm>
            <a:prstGeom prst="rect">
              <a:avLst/>
            </a:prstGeom>
            <a:noFill/>
          </p:spPr>
          <p:txBody>
            <a:bodyPr wrap="none" rtlCol="0">
              <a:spAutoFit/>
            </a:bodyPr>
            <a:lstStyle/>
            <a:p>
              <a:r>
                <a:rPr lang="zh-TW" altLang="en-US" sz="1350" dirty="0"/>
                <a:t>銳化</a:t>
              </a:r>
            </a:p>
          </p:txBody>
        </p:sp>
      </p:grpSp>
      <p:pic>
        <p:nvPicPr>
          <p:cNvPr id="56" name="翠鳥 (1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1699" y="2698137"/>
            <a:ext cx="1728191" cy="1556618"/>
          </a:xfrm>
          <a:prstGeom prst="rect">
            <a:avLst/>
          </a:prstGeom>
          <a:ln w="12700" cap="flat">
            <a:noFill/>
            <a:miter lim="400000"/>
          </a:ln>
          <a:effectLst/>
        </p:spPr>
      </p:pic>
      <p:sp>
        <p:nvSpPr>
          <p:cNvPr id="57" name="文字方塊 56"/>
          <p:cNvSpPr txBox="1"/>
          <p:nvPr/>
        </p:nvSpPr>
        <p:spPr>
          <a:xfrm>
            <a:off x="2162359" y="4274032"/>
            <a:ext cx="1202039" cy="300082"/>
          </a:xfrm>
          <a:prstGeom prst="rect">
            <a:avLst/>
          </a:prstGeom>
          <a:noFill/>
        </p:spPr>
        <p:txBody>
          <a:bodyPr wrap="square" rtlCol="0">
            <a:spAutoFit/>
          </a:bodyPr>
          <a:lstStyle/>
          <a:p>
            <a:r>
              <a:rPr lang="en-US" altLang="zh-TW" sz="1350" dirty="0"/>
              <a:t>Input image</a:t>
            </a:r>
          </a:p>
        </p:txBody>
      </p:sp>
      <p:graphicFrame>
        <p:nvGraphicFramePr>
          <p:cNvPr id="58" name="表格 57"/>
          <p:cNvGraphicFramePr>
            <a:graphicFrameLocks noGrp="1"/>
          </p:cNvGraphicFramePr>
          <p:nvPr>
            <p:extLst>
              <p:ext uri="{D42A27DB-BD31-4B8C-83A1-F6EECF244321}">
                <p14:modId xmlns:p14="http://schemas.microsoft.com/office/powerpoint/2010/main" val="181441323"/>
              </p:ext>
            </p:extLst>
          </p:nvPr>
        </p:nvGraphicFramePr>
        <p:xfrm>
          <a:off x="1871702" y="2701877"/>
          <a:ext cx="1728190" cy="1537214"/>
        </p:xfrm>
        <a:graphic>
          <a:graphicData uri="http://schemas.openxmlformats.org/drawingml/2006/table">
            <a:tbl>
              <a:tblPr firstRow="1" bandRow="1">
                <a:tableStyleId>{5C22544A-7EE6-4342-B048-85BDC9FD1C3A}</a:tableStyleId>
              </a:tblPr>
              <a:tblGrid>
                <a:gridCol w="345638">
                  <a:extLst>
                    <a:ext uri="{9D8B030D-6E8A-4147-A177-3AD203B41FA5}">
                      <a16:colId xmlns:a16="http://schemas.microsoft.com/office/drawing/2014/main" val="2376247027"/>
                    </a:ext>
                  </a:extLst>
                </a:gridCol>
                <a:gridCol w="345638">
                  <a:extLst>
                    <a:ext uri="{9D8B030D-6E8A-4147-A177-3AD203B41FA5}">
                      <a16:colId xmlns:a16="http://schemas.microsoft.com/office/drawing/2014/main" val="1481253781"/>
                    </a:ext>
                  </a:extLst>
                </a:gridCol>
                <a:gridCol w="345638">
                  <a:extLst>
                    <a:ext uri="{9D8B030D-6E8A-4147-A177-3AD203B41FA5}">
                      <a16:colId xmlns:a16="http://schemas.microsoft.com/office/drawing/2014/main" val="1045417879"/>
                    </a:ext>
                  </a:extLst>
                </a:gridCol>
                <a:gridCol w="345638">
                  <a:extLst>
                    <a:ext uri="{9D8B030D-6E8A-4147-A177-3AD203B41FA5}">
                      <a16:colId xmlns:a16="http://schemas.microsoft.com/office/drawing/2014/main" val="3329709277"/>
                    </a:ext>
                  </a:extLst>
                </a:gridCol>
                <a:gridCol w="345638">
                  <a:extLst>
                    <a:ext uri="{9D8B030D-6E8A-4147-A177-3AD203B41FA5}">
                      <a16:colId xmlns:a16="http://schemas.microsoft.com/office/drawing/2014/main" val="4052697587"/>
                    </a:ext>
                  </a:extLst>
                </a:gridCol>
              </a:tblGrid>
              <a:tr h="305235">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331540"/>
                  </a:ext>
                </a:extLst>
              </a:tr>
              <a:tr h="305235">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797559"/>
                  </a:ext>
                </a:extLst>
              </a:tr>
              <a:tr h="305235">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316060"/>
                  </a:ext>
                </a:extLst>
              </a:tr>
              <a:tr h="305235">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081038"/>
                  </a:ext>
                </a:extLst>
              </a:tr>
              <a:tr h="316274">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1400" dirty="0"/>
                    </a:p>
                  </a:txBody>
                  <a:tcPr marL="72950" marR="72950" marT="36474" marB="364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3916522"/>
                  </a:ext>
                </a:extLst>
              </a:tr>
            </a:tbl>
          </a:graphicData>
        </a:graphic>
      </p:graphicFrame>
      <p:grpSp>
        <p:nvGrpSpPr>
          <p:cNvPr id="35" name="群組 34"/>
          <p:cNvGrpSpPr/>
          <p:nvPr/>
        </p:nvGrpSpPr>
        <p:grpSpPr>
          <a:xfrm>
            <a:off x="2897814" y="3630414"/>
            <a:ext cx="702078" cy="608677"/>
            <a:chOff x="868229" y="2320689"/>
            <a:chExt cx="860994" cy="866881"/>
          </a:xfrm>
        </p:grpSpPr>
        <p:sp>
          <p:nvSpPr>
            <p:cNvPr id="36" name="矩形 35"/>
            <p:cNvSpPr/>
            <p:nvPr/>
          </p:nvSpPr>
          <p:spPr>
            <a:xfrm>
              <a:off x="868229" y="2320689"/>
              <a:ext cx="860994" cy="866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37" name="直線接點 36"/>
            <p:cNvCxnSpPr>
              <a:stCxn id="36" idx="0"/>
              <a:endCxn id="36" idx="2"/>
            </p:cNvCxnSpPr>
            <p:nvPr/>
          </p:nvCxnSpPr>
          <p:spPr>
            <a:xfrm>
              <a:off x="1298726" y="2320689"/>
              <a:ext cx="0" cy="8668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a:stCxn id="36" idx="1"/>
              <a:endCxn id="36" idx="3"/>
            </p:cNvCxnSpPr>
            <p:nvPr/>
          </p:nvCxnSpPr>
          <p:spPr>
            <a:xfrm>
              <a:off x="868229" y="2754130"/>
              <a:ext cx="8609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180" y="2078850"/>
            <a:ext cx="270060" cy="347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1" name="群組 110"/>
          <p:cNvGrpSpPr/>
          <p:nvPr/>
        </p:nvGrpSpPr>
        <p:grpSpPr>
          <a:xfrm>
            <a:off x="6444535" y="2085615"/>
            <a:ext cx="1268376" cy="3503626"/>
            <a:chOff x="8133480" y="831169"/>
            <a:chExt cx="2235478" cy="5541462"/>
          </a:xfrm>
        </p:grpSpPr>
        <p:sp>
          <p:nvSpPr>
            <p:cNvPr id="112" name="橢圓 111"/>
            <p:cNvSpPr/>
            <p:nvPr/>
          </p:nvSpPr>
          <p:spPr>
            <a:xfrm>
              <a:off x="9718685" y="831169"/>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13" name="線條"/>
            <p:cNvSpPr/>
            <p:nvPr/>
          </p:nvSpPr>
          <p:spPr>
            <a:xfrm>
              <a:off x="8630775" y="987576"/>
              <a:ext cx="1099940" cy="2154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14" name="線條"/>
            <p:cNvSpPr/>
            <p:nvPr/>
          </p:nvSpPr>
          <p:spPr>
            <a:xfrm flipV="1">
              <a:off x="8636844" y="1009119"/>
              <a:ext cx="1081840" cy="44841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b="1" dirty="0"/>
            </a:p>
          </p:txBody>
        </p:sp>
        <p:sp>
          <p:nvSpPr>
            <p:cNvPr id="115" name="線條"/>
            <p:cNvSpPr/>
            <p:nvPr/>
          </p:nvSpPr>
          <p:spPr>
            <a:xfrm flipV="1">
              <a:off x="8623708" y="1037300"/>
              <a:ext cx="1089732" cy="227483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16" name="線條"/>
            <p:cNvSpPr/>
            <p:nvPr/>
          </p:nvSpPr>
          <p:spPr>
            <a:xfrm flipV="1">
              <a:off x="8623709" y="1009117"/>
              <a:ext cx="1094630" cy="27571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17" name="線條"/>
            <p:cNvSpPr/>
            <p:nvPr/>
          </p:nvSpPr>
          <p:spPr>
            <a:xfrm>
              <a:off x="8630775" y="1457534"/>
              <a:ext cx="1082665" cy="22910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18" name="橢圓 117"/>
            <p:cNvSpPr/>
            <p:nvPr/>
          </p:nvSpPr>
          <p:spPr>
            <a:xfrm>
              <a:off x="9720506" y="1472479"/>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19" name="橢圓 118"/>
            <p:cNvSpPr/>
            <p:nvPr/>
          </p:nvSpPr>
          <p:spPr>
            <a:xfrm>
              <a:off x="9725577" y="5986810"/>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20" name="文字方塊 119"/>
            <p:cNvSpPr txBox="1"/>
            <p:nvPr/>
          </p:nvSpPr>
          <p:spPr>
            <a:xfrm rot="5400000">
              <a:off x="8088586" y="5262574"/>
              <a:ext cx="822092" cy="732304"/>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21" name="文字方塊 120"/>
            <p:cNvSpPr txBox="1"/>
            <p:nvPr/>
          </p:nvSpPr>
          <p:spPr>
            <a:xfrm rot="5400000">
              <a:off x="9591760" y="4643233"/>
              <a:ext cx="822092" cy="732304"/>
            </a:xfrm>
            <a:prstGeom prst="rect">
              <a:avLst/>
            </a:prstGeom>
            <a:noFill/>
          </p:spPr>
          <p:txBody>
            <a:bodyPr wrap="square" rtlCol="0">
              <a:spAutoFit/>
            </a:bodyPr>
            <a:lstStyle/>
            <a:p>
              <a:pPr algn="ctr">
                <a:defRPr/>
              </a:pPr>
              <a:endParaRPr lang="zh-TW" altLang="en-US" sz="2100" dirty="0">
                <a:solidFill>
                  <a:prstClr val="black"/>
                </a:solidFill>
                <a:latin typeface="Times New Roman"/>
                <a:ea typeface="標楷體"/>
              </a:endParaRPr>
            </a:p>
          </p:txBody>
        </p:sp>
        <p:sp>
          <p:nvSpPr>
            <p:cNvPr id="122" name="線條"/>
            <p:cNvSpPr/>
            <p:nvPr/>
          </p:nvSpPr>
          <p:spPr>
            <a:xfrm flipV="1">
              <a:off x="8630775" y="1696443"/>
              <a:ext cx="1088572" cy="22182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3" name="線條"/>
            <p:cNvSpPr/>
            <p:nvPr/>
          </p:nvSpPr>
          <p:spPr>
            <a:xfrm flipV="1">
              <a:off x="8621313" y="1679116"/>
              <a:ext cx="1092127" cy="208718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4" name="線條"/>
            <p:cNvSpPr/>
            <p:nvPr/>
          </p:nvSpPr>
          <p:spPr>
            <a:xfrm flipV="1">
              <a:off x="8616160" y="1672571"/>
              <a:ext cx="1098128" cy="26029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5" name="線條"/>
            <p:cNvSpPr/>
            <p:nvPr/>
          </p:nvSpPr>
          <p:spPr>
            <a:xfrm>
              <a:off x="8636019" y="1938619"/>
              <a:ext cx="1093074" cy="46251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6" name="線條"/>
            <p:cNvSpPr/>
            <p:nvPr/>
          </p:nvSpPr>
          <p:spPr>
            <a:xfrm flipV="1">
              <a:off x="8630150" y="2369860"/>
              <a:ext cx="1105161" cy="1672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7" name="線條"/>
            <p:cNvSpPr/>
            <p:nvPr/>
          </p:nvSpPr>
          <p:spPr>
            <a:xfrm flipV="1">
              <a:off x="8633623" y="2376937"/>
              <a:ext cx="1095470" cy="187733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8" name="線條"/>
            <p:cNvSpPr/>
            <p:nvPr/>
          </p:nvSpPr>
          <p:spPr>
            <a:xfrm flipV="1">
              <a:off x="8620778" y="2367551"/>
              <a:ext cx="1112138" cy="233764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9" name="線條"/>
            <p:cNvSpPr/>
            <p:nvPr/>
          </p:nvSpPr>
          <p:spPr>
            <a:xfrm>
              <a:off x="8616161" y="6058059"/>
              <a:ext cx="1097281" cy="11037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0" name="線條"/>
            <p:cNvSpPr/>
            <p:nvPr/>
          </p:nvSpPr>
          <p:spPr>
            <a:xfrm>
              <a:off x="8629617" y="2385151"/>
              <a:ext cx="1075313" cy="76358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1" name="線條"/>
            <p:cNvSpPr/>
            <p:nvPr/>
          </p:nvSpPr>
          <p:spPr>
            <a:xfrm>
              <a:off x="8631799" y="2824587"/>
              <a:ext cx="1087548" cy="30637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2" name="線條"/>
            <p:cNvSpPr/>
            <p:nvPr/>
          </p:nvSpPr>
          <p:spPr>
            <a:xfrm flipV="1">
              <a:off x="8623709" y="3115718"/>
              <a:ext cx="1081220" cy="158328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3" name="線條"/>
            <p:cNvSpPr/>
            <p:nvPr/>
          </p:nvSpPr>
          <p:spPr>
            <a:xfrm flipV="1">
              <a:off x="8625397" y="3109462"/>
              <a:ext cx="1079534" cy="207851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5" name="線條"/>
            <p:cNvSpPr/>
            <p:nvPr/>
          </p:nvSpPr>
          <p:spPr>
            <a:xfrm>
              <a:off x="8619771" y="2835160"/>
              <a:ext cx="1099576" cy="101867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6" name="線條"/>
            <p:cNvSpPr/>
            <p:nvPr/>
          </p:nvSpPr>
          <p:spPr>
            <a:xfrm>
              <a:off x="8616161" y="3297846"/>
              <a:ext cx="1109417" cy="54433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7" name="線條"/>
            <p:cNvSpPr/>
            <p:nvPr/>
          </p:nvSpPr>
          <p:spPr>
            <a:xfrm flipV="1">
              <a:off x="8629615" y="3842177"/>
              <a:ext cx="1088679" cy="163474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8" name="線條"/>
            <p:cNvSpPr/>
            <p:nvPr/>
          </p:nvSpPr>
          <p:spPr>
            <a:xfrm flipV="1">
              <a:off x="8629515" y="3860085"/>
              <a:ext cx="1087170" cy="175041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9" name="線條"/>
            <p:cNvSpPr/>
            <p:nvPr/>
          </p:nvSpPr>
          <p:spPr>
            <a:xfrm>
              <a:off x="8631799" y="3760710"/>
              <a:ext cx="1086259" cy="80378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0" name="線條"/>
            <p:cNvSpPr/>
            <p:nvPr/>
          </p:nvSpPr>
          <p:spPr>
            <a:xfrm>
              <a:off x="8633623" y="4274297"/>
              <a:ext cx="1089463" cy="29019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1" name="線條"/>
            <p:cNvSpPr/>
            <p:nvPr/>
          </p:nvSpPr>
          <p:spPr>
            <a:xfrm flipV="1">
              <a:off x="8636019" y="4534825"/>
              <a:ext cx="1070598" cy="107567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2" name="線條"/>
            <p:cNvSpPr/>
            <p:nvPr/>
          </p:nvSpPr>
          <p:spPr>
            <a:xfrm flipV="1">
              <a:off x="8627792" y="4556106"/>
              <a:ext cx="1072845" cy="118059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3" name="文字方塊 152"/>
            <p:cNvSpPr txBox="1"/>
            <p:nvPr/>
          </p:nvSpPr>
          <p:spPr>
            <a:xfrm rot="5400000">
              <a:off x="9591759" y="5412749"/>
              <a:ext cx="822092" cy="732304"/>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54" name="橢圓 153"/>
            <p:cNvSpPr/>
            <p:nvPr/>
          </p:nvSpPr>
          <p:spPr>
            <a:xfrm>
              <a:off x="9724780" y="2151639"/>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5" name="橢圓 154"/>
            <p:cNvSpPr/>
            <p:nvPr/>
          </p:nvSpPr>
          <p:spPr>
            <a:xfrm>
              <a:off x="9717747" y="2904651"/>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6" name="橢圓 155"/>
            <p:cNvSpPr/>
            <p:nvPr/>
          </p:nvSpPr>
          <p:spPr>
            <a:xfrm>
              <a:off x="9721981" y="3657861"/>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7" name="橢圓 156"/>
            <p:cNvSpPr/>
            <p:nvPr/>
          </p:nvSpPr>
          <p:spPr>
            <a:xfrm>
              <a:off x="9727090" y="4363195"/>
              <a:ext cx="371017" cy="385821"/>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8" name="文字方塊 157"/>
            <p:cNvSpPr txBox="1"/>
            <p:nvPr/>
          </p:nvSpPr>
          <p:spPr>
            <a:xfrm rot="5400000">
              <a:off x="9586696" y="5039203"/>
              <a:ext cx="822092" cy="732304"/>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59" name="文字方塊 158"/>
            <p:cNvSpPr txBox="1"/>
            <p:nvPr/>
          </p:nvSpPr>
          <p:spPr>
            <a:xfrm rot="5400000">
              <a:off x="9588983" y="4611862"/>
              <a:ext cx="822092" cy="732304"/>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grpSp>
    </p:spTree>
    <p:extLst>
      <p:ext uri="{BB962C8B-B14F-4D97-AF65-F5344CB8AC3E}">
        <p14:creationId xmlns:p14="http://schemas.microsoft.com/office/powerpoint/2010/main" val="1080649751"/>
      </p:ext>
    </p:extLst>
  </p:cSld>
  <p:clrMapOvr>
    <a:masterClrMapping/>
  </p:clrMapOvr>
  <p:transition advClick="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69" name="內容版面配置區 68"/>
          <p:cNvSpPr>
            <a:spLocks noGrp="1"/>
          </p:cNvSpPr>
          <p:nvPr>
            <p:ph idx="1"/>
          </p:nvPr>
        </p:nvSpPr>
        <p:spPr/>
        <p:txBody>
          <a:bodyPr/>
          <a:lstStyle/>
          <a:p>
            <a:endParaRPr lang="zh-TW" altLang="en-US"/>
          </a:p>
        </p:txBody>
      </p:sp>
      <p:grpSp>
        <p:nvGrpSpPr>
          <p:cNvPr id="5" name="群組 4"/>
          <p:cNvGrpSpPr/>
          <p:nvPr/>
        </p:nvGrpSpPr>
        <p:grpSpPr>
          <a:xfrm>
            <a:off x="1867586" y="2281246"/>
            <a:ext cx="5716503" cy="3058928"/>
            <a:chOff x="1957121" y="1898660"/>
            <a:chExt cx="7622003" cy="4078571"/>
          </a:xfrm>
        </p:grpSpPr>
        <p:sp>
          <p:nvSpPr>
            <p:cNvPr id="6" name="平行四邊形 5"/>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7" name="直線接點 6"/>
            <p:cNvCxnSpPr/>
            <p:nvPr/>
          </p:nvCxnSpPr>
          <p:spPr>
            <a:xfrm>
              <a:off x="2650787" y="3438908"/>
              <a:ext cx="2895401" cy="5645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8" name="平行四邊形 7"/>
            <p:cNvSpPr/>
            <p:nvPr/>
          </p:nvSpPr>
          <p:spPr>
            <a:xfrm rot="5400000" flipV="1">
              <a:off x="4492966" y="2703493"/>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9" name="直線接點 8"/>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平行四邊形 10"/>
            <p:cNvSpPr/>
            <p:nvPr/>
          </p:nvSpPr>
          <p:spPr>
            <a:xfrm rot="5400000" flipV="1">
              <a:off x="1628478" y="2661945"/>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2" name="直線接點 11"/>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a:endCxn id="6"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7" name="文字方塊 16"/>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1" name="文字方塊 20"/>
            <p:cNvSpPr txBox="1"/>
            <p:nvPr/>
          </p:nvSpPr>
          <p:spPr>
            <a:xfrm>
              <a:off x="1982464"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2" name="文字方塊 21"/>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3" name="文字方塊 22"/>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5" name="文字方塊 24"/>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6" name="文字方塊 25"/>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8" name="文字方塊 27"/>
            <p:cNvSpPr txBox="1"/>
            <p:nvPr/>
          </p:nvSpPr>
          <p:spPr>
            <a:xfrm>
              <a:off x="198982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9" name="文字方塊 28"/>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1" name="文字方塊 30"/>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2" name="直線接點 31"/>
            <p:cNvCxnSpPr/>
            <p:nvPr/>
          </p:nvCxnSpPr>
          <p:spPr>
            <a:xfrm>
              <a:off x="1957309" y="2555818"/>
              <a:ext cx="2893781" cy="5950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2657071" y="2300025"/>
              <a:ext cx="2889117" cy="52409"/>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1969398" y="3683460"/>
              <a:ext cx="2880401" cy="5584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flipV="1">
              <a:off x="5531319" y="3189817"/>
              <a:ext cx="2842433" cy="31391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4829246" y="2598342"/>
              <a:ext cx="3188858" cy="105477"/>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5559872" y="2360158"/>
              <a:ext cx="2817769" cy="20716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flipV="1">
              <a:off x="4849799" y="3305774"/>
              <a:ext cx="3161958" cy="4436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2565540"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40" name="直線接點 39"/>
            <p:cNvCxnSpPr>
              <a:endCxn id="8" idx="3"/>
            </p:cNvCxnSpPr>
            <p:nvPr/>
          </p:nvCxnSpPr>
          <p:spPr>
            <a:xfrm flipV="1">
              <a:off x="4849799" y="2925100"/>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a:stCxn id="8" idx="5"/>
              <a:endCxn id="8" idx="2"/>
            </p:cNvCxnSpPr>
            <p:nvPr/>
          </p:nvCxnSpPr>
          <p:spPr>
            <a:xfrm>
              <a:off x="5196308" y="2478305"/>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4875463" y="264488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3" name="文字方塊 42"/>
            <p:cNvSpPr txBox="1"/>
            <p:nvPr/>
          </p:nvSpPr>
          <p:spPr>
            <a:xfrm>
              <a:off x="5225729" y="3092869"/>
              <a:ext cx="300083" cy="400109"/>
            </a:xfrm>
            <a:prstGeom prst="rect">
              <a:avLst/>
            </a:prstGeom>
            <a:noFill/>
          </p:spPr>
          <p:txBody>
            <a:bodyPr wrap="square" rtlCol="0">
              <a:spAutoFit/>
            </a:bodyPr>
            <a:lstStyle/>
            <a:p>
              <a:r>
                <a:rPr lang="en-US" altLang="zh-TW" sz="1350" dirty="0"/>
                <a:t>1</a:t>
              </a:r>
              <a:endParaRPr lang="zh-TW" altLang="en-US" sz="1350" dirty="0"/>
            </a:p>
          </p:txBody>
        </p:sp>
        <p:sp>
          <p:nvSpPr>
            <p:cNvPr id="44" name="文字方塊 43"/>
            <p:cNvSpPr txBox="1"/>
            <p:nvPr/>
          </p:nvSpPr>
          <p:spPr>
            <a:xfrm>
              <a:off x="5216682" y="2519153"/>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4894614" y="3227761"/>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6" name="文字方塊 45"/>
            <p:cNvSpPr txBox="1"/>
            <p:nvPr/>
          </p:nvSpPr>
          <p:spPr>
            <a:xfrm>
              <a:off x="5812909"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7" name="文字方塊 46"/>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8" name="文字方塊 47"/>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9" name="直線接點 48"/>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flipH="1">
              <a:off x="3371618" y="2026237"/>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3412507"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2" name="文字方塊 51"/>
            <p:cNvSpPr txBox="1"/>
            <p:nvPr/>
          </p:nvSpPr>
          <p:spPr>
            <a:xfrm>
              <a:off x="3412507"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3" name="文字方塊 52"/>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4" name="文字方塊 53"/>
            <p:cNvSpPr txBox="1"/>
            <p:nvPr/>
          </p:nvSpPr>
          <p:spPr>
            <a:xfrm>
              <a:off x="3421539"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5" name="文字方塊 54"/>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6" name="文字方塊 55"/>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7" name="文字方塊 56"/>
            <p:cNvSpPr txBox="1"/>
            <p:nvPr/>
          </p:nvSpPr>
          <p:spPr>
            <a:xfrm>
              <a:off x="2699280"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8" name="文字方塊 57"/>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9" name="文字方塊 58"/>
            <p:cNvSpPr txBox="1"/>
            <p:nvPr/>
          </p:nvSpPr>
          <p:spPr>
            <a:xfrm>
              <a:off x="3426059"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60" name="平行四邊形 59"/>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1" name="平行四邊形 60"/>
            <p:cNvSpPr/>
            <p:nvPr/>
          </p:nvSpPr>
          <p:spPr>
            <a:xfrm rot="5400000" flipV="1">
              <a:off x="7824135" y="2773494"/>
              <a:ext cx="727809" cy="350563"/>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2" name="直線接點 61"/>
            <p:cNvCxnSpPr>
              <a:stCxn id="60" idx="5"/>
              <a:endCxn id="60"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stCxn id="60" idx="1"/>
              <a:endCxn id="60"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grpSp>
    </p:spTree>
    <p:extLst>
      <p:ext uri="{BB962C8B-B14F-4D97-AF65-F5344CB8AC3E}">
        <p14:creationId xmlns:p14="http://schemas.microsoft.com/office/powerpoint/2010/main" val="3681598727"/>
      </p:ext>
    </p:extLst>
  </p:cSld>
  <p:clrMapOvr>
    <a:masterClrMapping/>
  </p:clrMapOvr>
  <p:transition advClick="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標題 68"/>
          <p:cNvSpPr>
            <a:spLocks noGrp="1"/>
          </p:cNvSpPr>
          <p:nvPr>
            <p:ph type="title"/>
          </p:nvPr>
        </p:nvSpPr>
        <p:spPr/>
        <p:txBody>
          <a:bodyPr/>
          <a:lstStyle/>
          <a:p>
            <a:endParaRPr lang="zh-TW" altLang="en-US"/>
          </a:p>
        </p:txBody>
      </p:sp>
      <p:sp>
        <p:nvSpPr>
          <p:cNvPr id="70" name="內容版面配置區 69"/>
          <p:cNvSpPr>
            <a:spLocks noGrp="1"/>
          </p:cNvSpPr>
          <p:nvPr>
            <p:ph idx="1"/>
          </p:nvPr>
        </p:nvSpPr>
        <p:spPr/>
        <p:txBody>
          <a:bodyPr/>
          <a:lstStyle/>
          <a:p>
            <a:endParaRPr lang="zh-TW" altLang="en-US"/>
          </a:p>
        </p:txBody>
      </p:sp>
      <p:grpSp>
        <p:nvGrpSpPr>
          <p:cNvPr id="4" name="群組 3"/>
          <p:cNvGrpSpPr/>
          <p:nvPr/>
        </p:nvGrpSpPr>
        <p:grpSpPr>
          <a:xfrm>
            <a:off x="1866601" y="2281246"/>
            <a:ext cx="5716503" cy="3058928"/>
            <a:chOff x="1957121" y="1898660"/>
            <a:chExt cx="7622003" cy="4078571"/>
          </a:xfrm>
        </p:grpSpPr>
        <p:sp>
          <p:nvSpPr>
            <p:cNvPr id="5" name="平行四邊形 4"/>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 name="直線接點 5"/>
            <p:cNvCxnSpPr/>
            <p:nvPr/>
          </p:nvCxnSpPr>
          <p:spPr>
            <a:xfrm>
              <a:off x="3024497" y="3311690"/>
              <a:ext cx="2895401" cy="5645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平行四邊形 6"/>
            <p:cNvSpPr/>
            <p:nvPr/>
          </p:nvSpPr>
          <p:spPr>
            <a:xfrm rot="5400000" flipV="1">
              <a:off x="4866676" y="2576275"/>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8" name="平行四邊形 7"/>
            <p:cNvSpPr/>
            <p:nvPr/>
          </p:nvSpPr>
          <p:spPr>
            <a:xfrm rot="5400000" flipV="1">
              <a:off x="1978334" y="2534726"/>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9" name="直線接點 8"/>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endCxn id="5"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6" name="文字方塊 15"/>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7" name="文字方塊 16"/>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1982464"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1" name="文字方塊 20"/>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2" name="文字方塊 21"/>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3" name="文字方塊 22"/>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5" name="文字方塊 24"/>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6" name="文字方塊 25"/>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198982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8" name="文字方塊 27"/>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29" name="文字方塊 28"/>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1" name="直線接點 30"/>
            <p:cNvCxnSpPr/>
            <p:nvPr/>
          </p:nvCxnSpPr>
          <p:spPr>
            <a:xfrm>
              <a:off x="2331019" y="2428600"/>
              <a:ext cx="2893781" cy="5950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3030781" y="2172807"/>
              <a:ext cx="2889117" cy="52409"/>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2343108" y="3556242"/>
              <a:ext cx="2880401" cy="5584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5905029" y="3062599"/>
              <a:ext cx="2842433" cy="31391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5202956" y="2471124"/>
              <a:ext cx="3188858" cy="105477"/>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5933582" y="2232940"/>
              <a:ext cx="2817769" cy="20716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V="1">
              <a:off x="5223509" y="3178556"/>
              <a:ext cx="3161958" cy="4436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2565540"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39" name="直線接點 38"/>
            <p:cNvCxnSpPr>
              <a:endCxn id="7" idx="3"/>
            </p:cNvCxnSpPr>
            <p:nvPr/>
          </p:nvCxnSpPr>
          <p:spPr>
            <a:xfrm flipV="1">
              <a:off x="5223509" y="2797882"/>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a:stCxn id="7" idx="5"/>
              <a:endCxn id="7" idx="2"/>
            </p:cNvCxnSpPr>
            <p:nvPr/>
          </p:nvCxnSpPr>
          <p:spPr>
            <a:xfrm>
              <a:off x="5570018" y="2351087"/>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5249173" y="251767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2" name="文字方塊 41"/>
            <p:cNvSpPr txBox="1"/>
            <p:nvPr/>
          </p:nvSpPr>
          <p:spPr>
            <a:xfrm>
              <a:off x="5599439" y="2965652"/>
              <a:ext cx="300083" cy="400109"/>
            </a:xfrm>
            <a:prstGeom prst="rect">
              <a:avLst/>
            </a:prstGeom>
            <a:noFill/>
          </p:spPr>
          <p:txBody>
            <a:bodyPr wrap="square" rtlCol="0">
              <a:spAutoFit/>
            </a:bodyPr>
            <a:lstStyle/>
            <a:p>
              <a:r>
                <a:rPr lang="en-US" altLang="zh-TW" sz="1350" dirty="0"/>
                <a:t>1</a:t>
              </a:r>
              <a:endParaRPr lang="zh-TW" altLang="en-US" sz="1350" dirty="0"/>
            </a:p>
          </p:txBody>
        </p:sp>
        <p:sp>
          <p:nvSpPr>
            <p:cNvPr id="43" name="文字方塊 42"/>
            <p:cNvSpPr txBox="1"/>
            <p:nvPr/>
          </p:nvSpPr>
          <p:spPr>
            <a:xfrm>
              <a:off x="5590391" y="2391935"/>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4" name="文字方塊 43"/>
            <p:cNvSpPr txBox="1"/>
            <p:nvPr/>
          </p:nvSpPr>
          <p:spPr>
            <a:xfrm>
              <a:off x="5268323" y="3100544"/>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5812909"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6" name="文字方塊 45"/>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7" name="文字方塊 46"/>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8" name="直線接點 47"/>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3371618" y="2034188"/>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3412507"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1" name="文字方塊 50"/>
            <p:cNvSpPr txBox="1"/>
            <p:nvPr/>
          </p:nvSpPr>
          <p:spPr>
            <a:xfrm>
              <a:off x="3412507"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2" name="文字方塊 51"/>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3" name="文字方塊 52"/>
            <p:cNvSpPr txBox="1"/>
            <p:nvPr/>
          </p:nvSpPr>
          <p:spPr>
            <a:xfrm>
              <a:off x="3421539"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4" name="文字方塊 53"/>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5" name="文字方塊 54"/>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6" name="文字方塊 55"/>
            <p:cNvSpPr txBox="1"/>
            <p:nvPr/>
          </p:nvSpPr>
          <p:spPr>
            <a:xfrm>
              <a:off x="2699280"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7" name="文字方塊 56"/>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8" name="文字方塊 57"/>
            <p:cNvSpPr txBox="1"/>
            <p:nvPr/>
          </p:nvSpPr>
          <p:spPr>
            <a:xfrm>
              <a:off x="3426059"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9" name="平行四邊形 58"/>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0" name="平行四邊形 59"/>
            <p:cNvSpPr/>
            <p:nvPr/>
          </p:nvSpPr>
          <p:spPr>
            <a:xfrm rot="5400000" flipV="1">
              <a:off x="8182798" y="2646807"/>
              <a:ext cx="727809" cy="350563"/>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1" name="直線接點 60"/>
            <p:cNvCxnSpPr>
              <a:stCxn id="59" idx="5"/>
              <a:endCxn id="59"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a:stCxn id="59" idx="1"/>
              <a:endCxn id="59"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68" name="文字方塊 67"/>
            <p:cNvSpPr txBox="1"/>
            <p:nvPr/>
          </p:nvSpPr>
          <p:spPr>
            <a:xfrm>
              <a:off x="8389539" y="2619900"/>
              <a:ext cx="374461" cy="400109"/>
            </a:xfrm>
            <a:prstGeom prst="rect">
              <a:avLst/>
            </a:prstGeom>
            <a:noFill/>
          </p:spPr>
          <p:txBody>
            <a:bodyPr wrap="none" rtlCol="0">
              <a:spAutoFit/>
            </a:bodyPr>
            <a:lstStyle/>
            <a:p>
              <a:r>
                <a:rPr lang="en-US" altLang="zh-TW" sz="1350" dirty="0"/>
                <a:t>8</a:t>
              </a:r>
              <a:endParaRPr lang="zh-TW" altLang="en-US" sz="1350" dirty="0"/>
            </a:p>
          </p:txBody>
        </p:sp>
      </p:grpSp>
    </p:spTree>
    <p:extLst>
      <p:ext uri="{BB962C8B-B14F-4D97-AF65-F5344CB8AC3E}">
        <p14:creationId xmlns:p14="http://schemas.microsoft.com/office/powerpoint/2010/main" val="1074482183"/>
      </p:ext>
    </p:extLst>
  </p:cSld>
  <p:clrMapOvr>
    <a:masterClrMapping/>
  </p:clrMapOvr>
  <p:transition advClick="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71" name="內容版面配置區 70"/>
          <p:cNvSpPr>
            <a:spLocks noGrp="1"/>
          </p:cNvSpPr>
          <p:nvPr>
            <p:ph idx="1"/>
          </p:nvPr>
        </p:nvSpPr>
        <p:spPr/>
        <p:txBody>
          <a:bodyPr/>
          <a:lstStyle/>
          <a:p>
            <a:endParaRPr lang="zh-TW" altLang="en-US"/>
          </a:p>
        </p:txBody>
      </p:sp>
      <p:grpSp>
        <p:nvGrpSpPr>
          <p:cNvPr id="5" name="群組 4"/>
          <p:cNvGrpSpPr/>
          <p:nvPr/>
        </p:nvGrpSpPr>
        <p:grpSpPr>
          <a:xfrm>
            <a:off x="1866601" y="2280151"/>
            <a:ext cx="5716503" cy="3058928"/>
            <a:chOff x="1957121" y="1898660"/>
            <a:chExt cx="7622003" cy="4078571"/>
          </a:xfrm>
        </p:grpSpPr>
        <p:sp>
          <p:nvSpPr>
            <p:cNvPr id="6" name="平行四邊形 5"/>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7" name="直線接點 6"/>
            <p:cNvCxnSpPr/>
            <p:nvPr/>
          </p:nvCxnSpPr>
          <p:spPr>
            <a:xfrm>
              <a:off x="3374351" y="3176514"/>
              <a:ext cx="2895401" cy="5645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8" name="平行四邊形 7"/>
            <p:cNvSpPr/>
            <p:nvPr/>
          </p:nvSpPr>
          <p:spPr>
            <a:xfrm rot="5400000" flipV="1">
              <a:off x="5216530" y="2441099"/>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9" name="平行四邊形 8"/>
            <p:cNvSpPr/>
            <p:nvPr/>
          </p:nvSpPr>
          <p:spPr>
            <a:xfrm rot="5400000" flipV="1">
              <a:off x="2328188" y="2399550"/>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0" name="直線接點 9"/>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a:endCxn id="6"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7" name="文字方塊 16"/>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1" name="文字方塊 20"/>
            <p:cNvSpPr txBox="1"/>
            <p:nvPr/>
          </p:nvSpPr>
          <p:spPr>
            <a:xfrm>
              <a:off x="1982464"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2" name="文字方塊 21"/>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3" name="文字方塊 22"/>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5" name="文字方塊 24"/>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6" name="文字方塊 25"/>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8" name="文字方塊 27"/>
            <p:cNvSpPr txBox="1"/>
            <p:nvPr/>
          </p:nvSpPr>
          <p:spPr>
            <a:xfrm>
              <a:off x="198982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9" name="文字方塊 28"/>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1" name="文字方塊 30"/>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2" name="直線接點 31"/>
            <p:cNvCxnSpPr/>
            <p:nvPr/>
          </p:nvCxnSpPr>
          <p:spPr>
            <a:xfrm>
              <a:off x="2680873" y="2293424"/>
              <a:ext cx="2893781" cy="5950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3380635" y="2037631"/>
              <a:ext cx="2889117" cy="5240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2692962" y="3421066"/>
              <a:ext cx="2880401" cy="5584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flipV="1">
              <a:off x="6254883" y="2927423"/>
              <a:ext cx="2842433" cy="31391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5552810" y="2335948"/>
              <a:ext cx="3188858" cy="10547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283436" y="2097764"/>
              <a:ext cx="2817769" cy="20716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flipV="1">
              <a:off x="5573363" y="3043380"/>
              <a:ext cx="3161958" cy="44368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2565540"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40" name="直線接點 39"/>
            <p:cNvCxnSpPr>
              <a:endCxn id="8" idx="3"/>
            </p:cNvCxnSpPr>
            <p:nvPr/>
          </p:nvCxnSpPr>
          <p:spPr>
            <a:xfrm flipV="1">
              <a:off x="5573363" y="2662706"/>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a:stCxn id="8" idx="5"/>
              <a:endCxn id="8" idx="2"/>
            </p:cNvCxnSpPr>
            <p:nvPr/>
          </p:nvCxnSpPr>
          <p:spPr>
            <a:xfrm>
              <a:off x="5919872" y="2215911"/>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5599027" y="238249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3" name="文字方塊 42"/>
            <p:cNvSpPr txBox="1"/>
            <p:nvPr/>
          </p:nvSpPr>
          <p:spPr>
            <a:xfrm>
              <a:off x="5949293" y="2830476"/>
              <a:ext cx="300083" cy="400109"/>
            </a:xfrm>
            <a:prstGeom prst="rect">
              <a:avLst/>
            </a:prstGeom>
            <a:noFill/>
          </p:spPr>
          <p:txBody>
            <a:bodyPr wrap="square" rtlCol="0">
              <a:spAutoFit/>
            </a:bodyPr>
            <a:lstStyle/>
            <a:p>
              <a:r>
                <a:rPr lang="en-US" altLang="zh-TW" sz="1350" dirty="0"/>
                <a:t>1</a:t>
              </a:r>
              <a:endParaRPr lang="zh-TW" altLang="en-US" sz="1350" dirty="0"/>
            </a:p>
          </p:txBody>
        </p:sp>
        <p:sp>
          <p:nvSpPr>
            <p:cNvPr id="44" name="文字方塊 43"/>
            <p:cNvSpPr txBox="1"/>
            <p:nvPr/>
          </p:nvSpPr>
          <p:spPr>
            <a:xfrm>
              <a:off x="5940246" y="2256759"/>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5618178" y="2965368"/>
              <a:ext cx="300083" cy="400109"/>
            </a:xfrm>
            <a:prstGeom prst="rect">
              <a:avLst/>
            </a:prstGeom>
            <a:noFill/>
          </p:spPr>
          <p:txBody>
            <a:bodyPr wrap="square" rtlCol="0">
              <a:spAutoFit/>
            </a:bodyPr>
            <a:lstStyle/>
            <a:p>
              <a:r>
                <a:rPr lang="en-US" altLang="zh-TW" sz="1350" dirty="0"/>
                <a:t>0</a:t>
              </a:r>
              <a:endParaRPr lang="zh-TW" altLang="en-US" sz="1350" dirty="0"/>
            </a:p>
          </p:txBody>
        </p:sp>
        <p:sp>
          <p:nvSpPr>
            <p:cNvPr id="46" name="文字方塊 45"/>
            <p:cNvSpPr txBox="1"/>
            <p:nvPr/>
          </p:nvSpPr>
          <p:spPr>
            <a:xfrm>
              <a:off x="5812909"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7" name="文字方塊 46"/>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8" name="文字方塊 47"/>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9" name="直線接點 48"/>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flipH="1">
              <a:off x="3371618" y="2034188"/>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3412507"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2" name="文字方塊 51"/>
            <p:cNvSpPr txBox="1"/>
            <p:nvPr/>
          </p:nvSpPr>
          <p:spPr>
            <a:xfrm>
              <a:off x="3412507"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3" name="文字方塊 52"/>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4" name="文字方塊 53"/>
            <p:cNvSpPr txBox="1"/>
            <p:nvPr/>
          </p:nvSpPr>
          <p:spPr>
            <a:xfrm>
              <a:off x="3421539"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5" name="文字方塊 54"/>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6" name="文字方塊 55"/>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7" name="文字方塊 56"/>
            <p:cNvSpPr txBox="1"/>
            <p:nvPr/>
          </p:nvSpPr>
          <p:spPr>
            <a:xfrm>
              <a:off x="2699280"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8" name="文字方塊 57"/>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9" name="文字方塊 58"/>
            <p:cNvSpPr txBox="1"/>
            <p:nvPr/>
          </p:nvSpPr>
          <p:spPr>
            <a:xfrm>
              <a:off x="3426059"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60" name="平行四邊形 59"/>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1" name="平行四邊形 60"/>
            <p:cNvSpPr/>
            <p:nvPr/>
          </p:nvSpPr>
          <p:spPr>
            <a:xfrm rot="5400000" flipV="1">
              <a:off x="8548554" y="2511634"/>
              <a:ext cx="727809" cy="350563"/>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2" name="直線接點 61"/>
            <p:cNvCxnSpPr>
              <a:stCxn id="60" idx="5"/>
              <a:endCxn id="60"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stCxn id="60" idx="1"/>
              <a:endCxn id="60"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69" name="文字方塊 68"/>
            <p:cNvSpPr txBox="1"/>
            <p:nvPr/>
          </p:nvSpPr>
          <p:spPr>
            <a:xfrm>
              <a:off x="8389539" y="2619900"/>
              <a:ext cx="374461" cy="400109"/>
            </a:xfrm>
            <a:prstGeom prst="rect">
              <a:avLst/>
            </a:prstGeom>
            <a:noFill/>
          </p:spPr>
          <p:txBody>
            <a:bodyPr wrap="none" rtlCol="0">
              <a:spAutoFit/>
            </a:bodyPr>
            <a:lstStyle/>
            <a:p>
              <a:r>
                <a:rPr lang="en-US" altLang="zh-TW" sz="1350" dirty="0"/>
                <a:t>8</a:t>
              </a:r>
              <a:endParaRPr lang="zh-TW" altLang="en-US" sz="1350" dirty="0"/>
            </a:p>
          </p:txBody>
        </p:sp>
        <p:sp>
          <p:nvSpPr>
            <p:cNvPr id="70" name="文字方塊 69"/>
            <p:cNvSpPr txBox="1"/>
            <p:nvPr/>
          </p:nvSpPr>
          <p:spPr>
            <a:xfrm>
              <a:off x="8762417" y="2518372"/>
              <a:ext cx="374461" cy="400109"/>
            </a:xfrm>
            <a:prstGeom prst="rect">
              <a:avLst/>
            </a:prstGeom>
            <a:noFill/>
          </p:spPr>
          <p:txBody>
            <a:bodyPr wrap="none" rtlCol="0">
              <a:spAutoFit/>
            </a:bodyPr>
            <a:lstStyle/>
            <a:p>
              <a:r>
                <a:rPr lang="en-US" altLang="zh-TW" sz="1350" dirty="0"/>
                <a:t>3</a:t>
              </a:r>
              <a:endParaRPr lang="zh-TW" altLang="en-US" sz="1350" dirty="0"/>
            </a:p>
          </p:txBody>
        </p:sp>
      </p:grpSp>
    </p:spTree>
    <p:extLst>
      <p:ext uri="{BB962C8B-B14F-4D97-AF65-F5344CB8AC3E}">
        <p14:creationId xmlns:p14="http://schemas.microsoft.com/office/powerpoint/2010/main" val="1624490282"/>
      </p:ext>
    </p:extLst>
  </p:cSld>
  <p:clrMapOvr>
    <a:masterClrMapping/>
  </p:clrMapOvr>
  <p:transition advClick="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標題 82"/>
          <p:cNvSpPr>
            <a:spLocks noGrp="1"/>
          </p:cNvSpPr>
          <p:nvPr>
            <p:ph type="title"/>
          </p:nvPr>
        </p:nvSpPr>
        <p:spPr/>
        <p:txBody>
          <a:bodyPr/>
          <a:lstStyle/>
          <a:p>
            <a:endParaRPr lang="zh-TW" altLang="en-US"/>
          </a:p>
        </p:txBody>
      </p:sp>
      <p:sp>
        <p:nvSpPr>
          <p:cNvPr id="84" name="內容版面配置區 83"/>
          <p:cNvSpPr>
            <a:spLocks noGrp="1"/>
          </p:cNvSpPr>
          <p:nvPr>
            <p:ph idx="1"/>
          </p:nvPr>
        </p:nvSpPr>
        <p:spPr/>
        <p:txBody>
          <a:bodyPr/>
          <a:lstStyle/>
          <a:p>
            <a:endParaRPr lang="zh-TW" altLang="en-US"/>
          </a:p>
        </p:txBody>
      </p:sp>
      <p:grpSp>
        <p:nvGrpSpPr>
          <p:cNvPr id="4" name="群組 3"/>
          <p:cNvGrpSpPr/>
          <p:nvPr/>
        </p:nvGrpSpPr>
        <p:grpSpPr>
          <a:xfrm>
            <a:off x="1866601" y="2281246"/>
            <a:ext cx="5716502" cy="3058928"/>
            <a:chOff x="1957121" y="1898660"/>
            <a:chExt cx="7622003" cy="4078571"/>
          </a:xfrm>
        </p:grpSpPr>
        <p:sp>
          <p:nvSpPr>
            <p:cNvPr id="5" name="平行四邊形 4"/>
            <p:cNvSpPr/>
            <p:nvPr/>
          </p:nvSpPr>
          <p:spPr>
            <a:xfrm rot="5400000" flipV="1">
              <a:off x="1117752" y="2745171"/>
              <a:ext cx="3471706" cy="1778683"/>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 name="直線接點 5"/>
            <p:cNvCxnSpPr/>
            <p:nvPr/>
          </p:nvCxnSpPr>
          <p:spPr>
            <a:xfrm>
              <a:off x="3745867" y="4726307"/>
              <a:ext cx="2864680" cy="117815"/>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平行四邊形 6"/>
            <p:cNvSpPr/>
            <p:nvPr/>
          </p:nvSpPr>
          <p:spPr>
            <a:xfrm rot="5400000" flipV="1">
              <a:off x="5582291" y="4055220"/>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8" name="平行四邊形 7"/>
            <p:cNvSpPr/>
            <p:nvPr/>
          </p:nvSpPr>
          <p:spPr>
            <a:xfrm rot="5400000" flipV="1">
              <a:off x="2730944" y="3962346"/>
              <a:ext cx="1320960" cy="708885"/>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9" name="直線接點 8"/>
            <p:cNvCxnSpPr/>
            <p:nvPr/>
          </p:nvCxnSpPr>
          <p:spPr>
            <a:xfrm>
              <a:off x="2669144" y="2279910"/>
              <a:ext cx="0" cy="2814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3021436" y="2148184"/>
              <a:ext cx="16496" cy="2836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322492" y="2436573"/>
              <a:ext cx="9327" cy="2801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1957123" y="3072127"/>
              <a:ext cx="1785824" cy="65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64258" y="2538390"/>
              <a:ext cx="1778689" cy="64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endCxn id="5" idx="4"/>
            </p:cNvCxnSpPr>
            <p:nvPr/>
          </p:nvCxnSpPr>
          <p:spPr>
            <a:xfrm flipV="1">
              <a:off x="1964258" y="3634513"/>
              <a:ext cx="1778689" cy="68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979205" y="2622187"/>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16" name="文字方塊 15"/>
            <p:cNvSpPr txBox="1"/>
            <p:nvPr/>
          </p:nvSpPr>
          <p:spPr>
            <a:xfrm>
              <a:off x="2351029" y="248851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7" name="文字方塊 16"/>
            <p:cNvSpPr txBox="1"/>
            <p:nvPr/>
          </p:nvSpPr>
          <p:spPr>
            <a:xfrm>
              <a:off x="2351394" y="3074125"/>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8" name="文字方塊 17"/>
            <p:cNvSpPr txBox="1"/>
            <p:nvPr/>
          </p:nvSpPr>
          <p:spPr>
            <a:xfrm>
              <a:off x="2349093" y="3659539"/>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19" name="文字方塊 18"/>
            <p:cNvSpPr txBox="1"/>
            <p:nvPr/>
          </p:nvSpPr>
          <p:spPr>
            <a:xfrm>
              <a:off x="3071536" y="395526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0" name="文字方塊 19"/>
            <p:cNvSpPr txBox="1"/>
            <p:nvPr/>
          </p:nvSpPr>
          <p:spPr>
            <a:xfrm>
              <a:off x="1982462" y="3178915"/>
              <a:ext cx="374461" cy="400109"/>
            </a:xfrm>
            <a:prstGeom prst="rect">
              <a:avLst/>
            </a:prstGeom>
            <a:noFill/>
          </p:spPr>
          <p:txBody>
            <a:bodyPr wrap="none" rtlCol="0">
              <a:spAutoFit/>
            </a:bodyPr>
            <a:lstStyle/>
            <a:p>
              <a:r>
                <a:rPr lang="en-US" altLang="zh-TW" sz="1350"/>
                <a:t>2</a:t>
              </a:r>
              <a:endParaRPr lang="zh-TW" altLang="en-US" sz="1350" dirty="0"/>
            </a:p>
          </p:txBody>
        </p:sp>
        <p:sp>
          <p:nvSpPr>
            <p:cNvPr id="21" name="文字方塊 20"/>
            <p:cNvSpPr txBox="1"/>
            <p:nvPr/>
          </p:nvSpPr>
          <p:spPr>
            <a:xfrm>
              <a:off x="2705866" y="2372369"/>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22" name="文字方塊 21"/>
            <p:cNvSpPr txBox="1"/>
            <p:nvPr/>
          </p:nvSpPr>
          <p:spPr>
            <a:xfrm>
              <a:off x="3066960" y="2814835"/>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3" name="文字方塊 22"/>
            <p:cNvSpPr txBox="1"/>
            <p:nvPr/>
          </p:nvSpPr>
          <p:spPr>
            <a:xfrm>
              <a:off x="1997045" y="3770601"/>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4" name="文字方塊 23"/>
            <p:cNvSpPr txBox="1"/>
            <p:nvPr/>
          </p:nvSpPr>
          <p:spPr>
            <a:xfrm>
              <a:off x="3064764" y="2255092"/>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25" name="文字方塊 24"/>
            <p:cNvSpPr txBox="1"/>
            <p:nvPr/>
          </p:nvSpPr>
          <p:spPr>
            <a:xfrm>
              <a:off x="2355474" y="4220202"/>
              <a:ext cx="374461" cy="400109"/>
            </a:xfrm>
            <a:prstGeom prst="rect">
              <a:avLst/>
            </a:prstGeom>
            <a:noFill/>
          </p:spPr>
          <p:txBody>
            <a:bodyPr wrap="none" rtlCol="0">
              <a:spAutoFit/>
            </a:bodyPr>
            <a:lstStyle/>
            <a:p>
              <a:r>
                <a:rPr lang="en-US" altLang="zh-TW" sz="1350"/>
                <a:t>3</a:t>
              </a:r>
              <a:endParaRPr lang="zh-TW" altLang="en-US" sz="1350" dirty="0"/>
            </a:p>
          </p:txBody>
        </p:sp>
        <p:sp>
          <p:nvSpPr>
            <p:cNvPr id="26" name="文字方塊 25"/>
            <p:cNvSpPr txBox="1"/>
            <p:nvPr/>
          </p:nvSpPr>
          <p:spPr>
            <a:xfrm>
              <a:off x="2717828" y="4083880"/>
              <a:ext cx="374461" cy="400109"/>
            </a:xfrm>
            <a:prstGeom prst="rect">
              <a:avLst/>
            </a:prstGeom>
            <a:noFill/>
          </p:spPr>
          <p:txBody>
            <a:bodyPr wrap="none" rtlCol="0">
              <a:spAutoFit/>
            </a:bodyPr>
            <a:lstStyle/>
            <a:p>
              <a:r>
                <a:rPr lang="en-US" altLang="zh-TW" sz="1350"/>
                <a:t>3</a:t>
              </a:r>
              <a:endParaRPr lang="zh-TW" altLang="en-US" sz="1350" dirty="0"/>
            </a:p>
          </p:txBody>
        </p:sp>
        <p:sp>
          <p:nvSpPr>
            <p:cNvPr id="27" name="文字方塊 26"/>
            <p:cNvSpPr txBox="1"/>
            <p:nvPr/>
          </p:nvSpPr>
          <p:spPr>
            <a:xfrm>
              <a:off x="1989818"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28" name="文字方塊 27"/>
            <p:cNvSpPr txBox="1"/>
            <p:nvPr/>
          </p:nvSpPr>
          <p:spPr>
            <a:xfrm>
              <a:off x="2696276" y="3522495"/>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29" name="文字方塊 28"/>
            <p:cNvSpPr txBox="1"/>
            <p:nvPr/>
          </p:nvSpPr>
          <p:spPr>
            <a:xfrm>
              <a:off x="3062706" y="3387381"/>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0" name="文字方塊 29"/>
            <p:cNvSpPr txBox="1"/>
            <p:nvPr/>
          </p:nvSpPr>
          <p:spPr>
            <a:xfrm>
              <a:off x="2702178" y="2936441"/>
              <a:ext cx="374461" cy="400109"/>
            </a:xfrm>
            <a:prstGeom prst="rect">
              <a:avLst/>
            </a:prstGeom>
            <a:noFill/>
          </p:spPr>
          <p:txBody>
            <a:bodyPr wrap="none" rtlCol="0">
              <a:spAutoFit/>
            </a:bodyPr>
            <a:lstStyle/>
            <a:p>
              <a:r>
                <a:rPr lang="en-US" altLang="zh-TW" sz="1350"/>
                <a:t>8</a:t>
              </a:r>
              <a:endParaRPr lang="zh-TW" altLang="en-US" sz="1350" dirty="0"/>
            </a:p>
          </p:txBody>
        </p:sp>
        <p:cxnSp>
          <p:nvCxnSpPr>
            <p:cNvPr id="31" name="直線接點 30"/>
            <p:cNvCxnSpPr/>
            <p:nvPr/>
          </p:nvCxnSpPr>
          <p:spPr>
            <a:xfrm>
              <a:off x="3046634" y="3907545"/>
              <a:ext cx="2893781" cy="5950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3746396" y="3651752"/>
              <a:ext cx="2889117" cy="52409"/>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3046634" y="4963878"/>
              <a:ext cx="2867653" cy="124217"/>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6620644" y="4457009"/>
              <a:ext cx="2833254" cy="39845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5918571" y="3950069"/>
              <a:ext cx="3188858" cy="9133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6649197" y="3711885"/>
              <a:ext cx="2808113" cy="20760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V="1">
              <a:off x="5939124" y="4586328"/>
              <a:ext cx="3149939" cy="51486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2565538" y="5577122"/>
              <a:ext cx="746359" cy="400109"/>
            </a:xfrm>
            <a:prstGeom prst="rect">
              <a:avLst/>
            </a:prstGeom>
            <a:noFill/>
          </p:spPr>
          <p:txBody>
            <a:bodyPr wrap="none" rtlCol="0">
              <a:spAutoFit/>
            </a:bodyPr>
            <a:lstStyle/>
            <a:p>
              <a:r>
                <a:rPr lang="en-US" altLang="zh-TW" sz="1350" dirty="0"/>
                <a:t>input</a:t>
              </a:r>
              <a:endParaRPr lang="zh-TW" altLang="en-US" sz="1350" dirty="0"/>
            </a:p>
          </p:txBody>
        </p:sp>
        <p:cxnSp>
          <p:nvCxnSpPr>
            <p:cNvPr id="39" name="直線接點 38"/>
            <p:cNvCxnSpPr>
              <a:endCxn id="7" idx="3"/>
            </p:cNvCxnSpPr>
            <p:nvPr/>
          </p:nvCxnSpPr>
          <p:spPr>
            <a:xfrm flipV="1">
              <a:off x="5939124" y="4276827"/>
              <a:ext cx="696389" cy="287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a:stCxn id="7" idx="5"/>
              <a:endCxn id="7" idx="2"/>
            </p:cNvCxnSpPr>
            <p:nvPr/>
          </p:nvCxnSpPr>
          <p:spPr>
            <a:xfrm>
              <a:off x="6285633" y="3830032"/>
              <a:ext cx="0" cy="1150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5964788" y="3996616"/>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42" name="文字方塊 41"/>
            <p:cNvSpPr txBox="1"/>
            <p:nvPr/>
          </p:nvSpPr>
          <p:spPr>
            <a:xfrm>
              <a:off x="6315055" y="4444598"/>
              <a:ext cx="300081" cy="400109"/>
            </a:xfrm>
            <a:prstGeom prst="rect">
              <a:avLst/>
            </a:prstGeom>
            <a:noFill/>
          </p:spPr>
          <p:txBody>
            <a:bodyPr wrap="square" rtlCol="0">
              <a:spAutoFit/>
            </a:bodyPr>
            <a:lstStyle/>
            <a:p>
              <a:r>
                <a:rPr lang="en-US" altLang="zh-TW" sz="1350" dirty="0"/>
                <a:t>1</a:t>
              </a:r>
              <a:endParaRPr lang="zh-TW" altLang="en-US" sz="1350" dirty="0"/>
            </a:p>
          </p:txBody>
        </p:sp>
        <p:sp>
          <p:nvSpPr>
            <p:cNvPr id="43" name="文字方塊 42"/>
            <p:cNvSpPr txBox="1"/>
            <p:nvPr/>
          </p:nvSpPr>
          <p:spPr>
            <a:xfrm>
              <a:off x="6306007" y="3870880"/>
              <a:ext cx="300081" cy="400109"/>
            </a:xfrm>
            <a:prstGeom prst="rect">
              <a:avLst/>
            </a:prstGeom>
            <a:noFill/>
          </p:spPr>
          <p:txBody>
            <a:bodyPr wrap="square" rtlCol="0">
              <a:spAutoFit/>
            </a:bodyPr>
            <a:lstStyle/>
            <a:p>
              <a:r>
                <a:rPr lang="en-US" altLang="zh-TW" sz="1350" dirty="0"/>
                <a:t>0</a:t>
              </a:r>
              <a:endParaRPr lang="zh-TW" altLang="en-US" sz="1350" dirty="0"/>
            </a:p>
          </p:txBody>
        </p:sp>
        <p:sp>
          <p:nvSpPr>
            <p:cNvPr id="44" name="文字方塊 43"/>
            <p:cNvSpPr txBox="1"/>
            <p:nvPr/>
          </p:nvSpPr>
          <p:spPr>
            <a:xfrm>
              <a:off x="5983939" y="4579490"/>
              <a:ext cx="300081" cy="400109"/>
            </a:xfrm>
            <a:prstGeom prst="rect">
              <a:avLst/>
            </a:prstGeom>
            <a:noFill/>
          </p:spPr>
          <p:txBody>
            <a:bodyPr wrap="square" rtlCol="0">
              <a:spAutoFit/>
            </a:bodyPr>
            <a:lstStyle/>
            <a:p>
              <a:r>
                <a:rPr lang="en-US" altLang="zh-TW" sz="1350" dirty="0"/>
                <a:t>0</a:t>
              </a:r>
              <a:endParaRPr lang="zh-TW" altLang="en-US" sz="1350" dirty="0"/>
            </a:p>
          </p:txBody>
        </p:sp>
        <p:sp>
          <p:nvSpPr>
            <p:cNvPr id="45" name="文字方塊 44"/>
            <p:cNvSpPr txBox="1"/>
            <p:nvPr/>
          </p:nvSpPr>
          <p:spPr>
            <a:xfrm>
              <a:off x="5812908" y="5558140"/>
              <a:ext cx="682239" cy="400109"/>
            </a:xfrm>
            <a:prstGeom prst="rect">
              <a:avLst/>
            </a:prstGeom>
            <a:noFill/>
          </p:spPr>
          <p:txBody>
            <a:bodyPr wrap="none" rtlCol="0">
              <a:spAutoFit/>
            </a:bodyPr>
            <a:lstStyle/>
            <a:p>
              <a:r>
                <a:rPr lang="en-US" altLang="zh-TW" sz="1350" dirty="0"/>
                <a:t>filter</a:t>
              </a:r>
              <a:endParaRPr lang="zh-TW" altLang="en-US" sz="1350" dirty="0"/>
            </a:p>
          </p:txBody>
        </p:sp>
        <p:sp>
          <p:nvSpPr>
            <p:cNvPr id="46" name="文字方塊 45"/>
            <p:cNvSpPr txBox="1"/>
            <p:nvPr/>
          </p:nvSpPr>
          <p:spPr>
            <a:xfrm>
              <a:off x="8101796" y="5557787"/>
              <a:ext cx="1477328" cy="400109"/>
            </a:xfrm>
            <a:prstGeom prst="rect">
              <a:avLst/>
            </a:prstGeom>
            <a:noFill/>
          </p:spPr>
          <p:txBody>
            <a:bodyPr wrap="none" rtlCol="0">
              <a:spAutoFit/>
            </a:bodyPr>
            <a:lstStyle/>
            <a:p>
              <a:r>
                <a:rPr lang="en-US" altLang="zh-TW" sz="1350" dirty="0"/>
                <a:t>feature map</a:t>
              </a:r>
              <a:endParaRPr lang="zh-TW" altLang="en-US" sz="1350" dirty="0"/>
            </a:p>
          </p:txBody>
        </p:sp>
        <p:sp>
          <p:nvSpPr>
            <p:cNvPr id="47" name="文字方塊 46"/>
            <p:cNvSpPr txBox="1"/>
            <p:nvPr/>
          </p:nvSpPr>
          <p:spPr>
            <a:xfrm>
              <a:off x="5806495" y="5267150"/>
              <a:ext cx="707887" cy="400109"/>
            </a:xfrm>
            <a:prstGeom prst="rect">
              <a:avLst/>
            </a:prstGeom>
            <a:noFill/>
          </p:spPr>
          <p:txBody>
            <a:bodyPr wrap="none" rtlCol="0">
              <a:spAutoFit/>
            </a:bodyPr>
            <a:lstStyle/>
            <a:p>
              <a:r>
                <a:rPr lang="zh-TW" altLang="en-US" sz="1350" dirty="0"/>
                <a:t>銳化</a:t>
              </a:r>
            </a:p>
          </p:txBody>
        </p:sp>
        <p:cxnSp>
          <p:nvCxnSpPr>
            <p:cNvPr id="48" name="直線接點 47"/>
            <p:cNvCxnSpPr/>
            <p:nvPr/>
          </p:nvCxnSpPr>
          <p:spPr>
            <a:xfrm flipV="1">
              <a:off x="1957121" y="4199820"/>
              <a:ext cx="1785826" cy="665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3371618" y="2034188"/>
              <a:ext cx="16848" cy="2823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3412508" y="209730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51" name="文字方塊 50"/>
            <p:cNvSpPr txBox="1"/>
            <p:nvPr/>
          </p:nvSpPr>
          <p:spPr>
            <a:xfrm>
              <a:off x="3412508" y="2695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2" name="文字方塊 51"/>
            <p:cNvSpPr txBox="1"/>
            <p:nvPr/>
          </p:nvSpPr>
          <p:spPr>
            <a:xfrm>
              <a:off x="3405946" y="3262425"/>
              <a:ext cx="374461" cy="400109"/>
            </a:xfrm>
            <a:prstGeom prst="rect">
              <a:avLst/>
            </a:prstGeom>
            <a:noFill/>
          </p:spPr>
          <p:txBody>
            <a:bodyPr wrap="none" rtlCol="0">
              <a:spAutoFit/>
            </a:bodyPr>
            <a:lstStyle/>
            <a:p>
              <a:r>
                <a:rPr lang="en-US" altLang="zh-TW" sz="1350" dirty="0"/>
                <a:t>9</a:t>
              </a:r>
              <a:endParaRPr lang="zh-TW" altLang="en-US" sz="1350" dirty="0"/>
            </a:p>
          </p:txBody>
        </p:sp>
        <p:sp>
          <p:nvSpPr>
            <p:cNvPr id="53" name="文字方塊 52"/>
            <p:cNvSpPr txBox="1"/>
            <p:nvPr/>
          </p:nvSpPr>
          <p:spPr>
            <a:xfrm>
              <a:off x="3421538" y="3818169"/>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54" name="文字方塊 53"/>
            <p:cNvSpPr txBox="1"/>
            <p:nvPr/>
          </p:nvSpPr>
          <p:spPr>
            <a:xfrm>
              <a:off x="1997590" y="488406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55" name="文字方塊 54"/>
            <p:cNvSpPr txBox="1"/>
            <p:nvPr/>
          </p:nvSpPr>
          <p:spPr>
            <a:xfrm>
              <a:off x="2364410" y="473370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6" name="文字方塊 55"/>
            <p:cNvSpPr txBox="1"/>
            <p:nvPr/>
          </p:nvSpPr>
          <p:spPr>
            <a:xfrm>
              <a:off x="2699278" y="461456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7" name="文字方塊 56"/>
            <p:cNvSpPr txBox="1"/>
            <p:nvPr/>
          </p:nvSpPr>
          <p:spPr>
            <a:xfrm>
              <a:off x="3066960" y="4468028"/>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58" name="文字方塊 57"/>
            <p:cNvSpPr txBox="1"/>
            <p:nvPr/>
          </p:nvSpPr>
          <p:spPr>
            <a:xfrm>
              <a:off x="3426058" y="435351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59" name="平行四邊形 58"/>
            <p:cNvSpPr/>
            <p:nvPr/>
          </p:nvSpPr>
          <p:spPr>
            <a:xfrm rot="5400000" flipV="1">
              <a:off x="7328657" y="28587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60" name="平行四邊形 59"/>
            <p:cNvSpPr/>
            <p:nvPr/>
          </p:nvSpPr>
          <p:spPr>
            <a:xfrm rot="5400000" flipV="1">
              <a:off x="8944814" y="4073824"/>
              <a:ext cx="669791" cy="369445"/>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1" name="直線接點 60"/>
            <p:cNvCxnSpPr>
              <a:stCxn id="59" idx="5"/>
              <a:endCxn id="59" idx="2"/>
            </p:cNvCxnSpPr>
            <p:nvPr/>
          </p:nvCxnSpPr>
          <p:spPr>
            <a:xfrm>
              <a:off x="8733542" y="243492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9089317" y="229533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8373878" y="2567826"/>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a:stCxn id="59" idx="1"/>
              <a:endCxn id="59" idx="3"/>
            </p:cNvCxnSpPr>
            <p:nvPr/>
          </p:nvCxnSpPr>
          <p:spPr>
            <a:xfrm flipV="1">
              <a:off x="8015644" y="3313422"/>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8015644" y="278703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015644" y="392872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a:off x="8030591" y="2753440"/>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68" name="文字方塊 67"/>
            <p:cNvSpPr txBox="1"/>
            <p:nvPr/>
          </p:nvSpPr>
          <p:spPr>
            <a:xfrm>
              <a:off x="8389539" y="2619900"/>
              <a:ext cx="374461" cy="400109"/>
            </a:xfrm>
            <a:prstGeom prst="rect">
              <a:avLst/>
            </a:prstGeom>
            <a:noFill/>
          </p:spPr>
          <p:txBody>
            <a:bodyPr wrap="none" rtlCol="0">
              <a:spAutoFit/>
            </a:bodyPr>
            <a:lstStyle/>
            <a:p>
              <a:r>
                <a:rPr lang="en-US" altLang="zh-TW" sz="1350" dirty="0"/>
                <a:t>8</a:t>
              </a:r>
              <a:endParaRPr lang="zh-TW" altLang="en-US" sz="1350" dirty="0"/>
            </a:p>
          </p:txBody>
        </p:sp>
        <p:sp>
          <p:nvSpPr>
            <p:cNvPr id="69" name="文字方塊 68"/>
            <p:cNvSpPr txBox="1"/>
            <p:nvPr/>
          </p:nvSpPr>
          <p:spPr>
            <a:xfrm>
              <a:off x="8762417" y="2518372"/>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70" name="文字方塊 69"/>
            <p:cNvSpPr txBox="1"/>
            <p:nvPr/>
          </p:nvSpPr>
          <p:spPr>
            <a:xfrm>
              <a:off x="9138248" y="2376708"/>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71" name="文字方塊 70"/>
            <p:cNvSpPr txBox="1"/>
            <p:nvPr/>
          </p:nvSpPr>
          <p:spPr>
            <a:xfrm>
              <a:off x="8050531" y="3316795"/>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72" name="文字方塊 71"/>
            <p:cNvSpPr txBox="1"/>
            <p:nvPr/>
          </p:nvSpPr>
          <p:spPr>
            <a:xfrm>
              <a:off x="8401199" y="3184417"/>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73" name="文字方塊 72"/>
            <p:cNvSpPr txBox="1"/>
            <p:nvPr/>
          </p:nvSpPr>
          <p:spPr>
            <a:xfrm>
              <a:off x="8701280" y="3066139"/>
              <a:ext cx="502701" cy="400109"/>
            </a:xfrm>
            <a:prstGeom prst="rect">
              <a:avLst/>
            </a:prstGeom>
            <a:noFill/>
          </p:spPr>
          <p:txBody>
            <a:bodyPr wrap="none" rtlCol="0">
              <a:spAutoFit/>
            </a:bodyPr>
            <a:lstStyle/>
            <a:p>
              <a:r>
                <a:rPr lang="en-US" altLang="zh-TW" sz="1350" dirty="0"/>
                <a:t>13</a:t>
              </a:r>
              <a:endParaRPr lang="zh-TW" altLang="en-US" sz="1350" dirty="0"/>
            </a:p>
          </p:txBody>
        </p:sp>
        <p:sp>
          <p:nvSpPr>
            <p:cNvPr id="74" name="文字方塊 73"/>
            <p:cNvSpPr txBox="1"/>
            <p:nvPr/>
          </p:nvSpPr>
          <p:spPr>
            <a:xfrm>
              <a:off x="9060943" y="2915428"/>
              <a:ext cx="502701" cy="400109"/>
            </a:xfrm>
            <a:prstGeom prst="rect">
              <a:avLst/>
            </a:prstGeom>
            <a:noFill/>
          </p:spPr>
          <p:txBody>
            <a:bodyPr wrap="none" rtlCol="0">
              <a:spAutoFit/>
            </a:bodyPr>
            <a:lstStyle/>
            <a:p>
              <a:r>
                <a:rPr lang="en-US" altLang="zh-TW" sz="1350" dirty="0"/>
                <a:t>10</a:t>
              </a:r>
              <a:endParaRPr lang="zh-TW" altLang="en-US" sz="1350" dirty="0"/>
            </a:p>
          </p:txBody>
        </p:sp>
        <p:sp>
          <p:nvSpPr>
            <p:cNvPr id="75" name="文字方塊 74"/>
            <p:cNvSpPr txBox="1"/>
            <p:nvPr/>
          </p:nvSpPr>
          <p:spPr>
            <a:xfrm>
              <a:off x="8050029" y="3895475"/>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76" name="文字方塊 75"/>
            <p:cNvSpPr txBox="1"/>
            <p:nvPr/>
          </p:nvSpPr>
          <p:spPr>
            <a:xfrm>
              <a:off x="8401199" y="3786745"/>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77" name="文字方塊 76"/>
            <p:cNvSpPr txBox="1"/>
            <p:nvPr/>
          </p:nvSpPr>
          <p:spPr>
            <a:xfrm>
              <a:off x="8768696" y="3650344"/>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78" name="文字方塊 77"/>
            <p:cNvSpPr txBox="1"/>
            <p:nvPr/>
          </p:nvSpPr>
          <p:spPr>
            <a:xfrm>
              <a:off x="9126112" y="3516073"/>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79" name="文字方塊 78"/>
            <p:cNvSpPr txBox="1"/>
            <p:nvPr/>
          </p:nvSpPr>
          <p:spPr>
            <a:xfrm>
              <a:off x="8037003" y="4479504"/>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80" name="文字方塊 79"/>
            <p:cNvSpPr txBox="1"/>
            <p:nvPr/>
          </p:nvSpPr>
          <p:spPr>
            <a:xfrm>
              <a:off x="8411500" y="4364506"/>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81" name="文字方塊 80"/>
            <p:cNvSpPr txBox="1"/>
            <p:nvPr/>
          </p:nvSpPr>
          <p:spPr>
            <a:xfrm>
              <a:off x="8779131" y="4208642"/>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82" name="文字方塊 81"/>
            <p:cNvSpPr txBox="1"/>
            <p:nvPr/>
          </p:nvSpPr>
          <p:spPr>
            <a:xfrm>
              <a:off x="9113975" y="4064540"/>
              <a:ext cx="374461" cy="400109"/>
            </a:xfrm>
            <a:prstGeom prst="rect">
              <a:avLst/>
            </a:prstGeom>
            <a:noFill/>
          </p:spPr>
          <p:txBody>
            <a:bodyPr wrap="none" rtlCol="0">
              <a:spAutoFit/>
            </a:bodyPr>
            <a:lstStyle/>
            <a:p>
              <a:r>
                <a:rPr lang="en-US" altLang="zh-TW" sz="1350" dirty="0"/>
                <a:t>2</a:t>
              </a:r>
              <a:endParaRPr lang="zh-TW" altLang="en-US" sz="1350" dirty="0"/>
            </a:p>
          </p:txBody>
        </p:sp>
      </p:grpSp>
    </p:spTree>
    <p:extLst>
      <p:ext uri="{BB962C8B-B14F-4D97-AF65-F5344CB8AC3E}">
        <p14:creationId xmlns:p14="http://schemas.microsoft.com/office/powerpoint/2010/main" val="3288276629"/>
      </p:ext>
    </p:extLst>
  </p:cSld>
  <p:clrMapOvr>
    <a:masterClrMapping/>
  </p:clrMapOvr>
  <p:transition advClick="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zh-TW" altLang="en-US"/>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5720" y="2000240"/>
            <a:ext cx="8178826" cy="3711128"/>
          </a:xfrm>
          <a:prstGeom prst="rect">
            <a:avLst/>
          </a:prstGeom>
        </p:spPr>
      </p:pic>
    </p:spTree>
    <p:extLst>
      <p:ext uri="{BB962C8B-B14F-4D97-AF65-F5344CB8AC3E}">
        <p14:creationId xmlns:p14="http://schemas.microsoft.com/office/powerpoint/2010/main" val="1895303052"/>
      </p:ext>
    </p:extLst>
  </p:cSld>
  <p:clrMapOvr>
    <a:masterClrMapping/>
  </p:clrMapOvr>
  <p:transition advClick="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algn="l"/>
                <a:r>
                  <a:rPr lang="zh-TW" altLang="en-US" dirty="0"/>
                  <a:t>電腦神經元架構</a:t>
                </a:r>
              </a:p>
              <a:p>
                <a:pPr marL="0" indent="0" algn="ctr">
                  <a:buNone/>
                </a:pPr>
                <a:r>
                  <a:rPr kumimoji="1" lang="en-US" altLang="zh-TW" sz="2400" b="0" i="1" dirty="0">
                    <a:solidFill>
                      <a:schemeClr val="tx1"/>
                    </a:solidFill>
                    <a:latin typeface="Times New Roman" pitchFamily="18" charset="0"/>
                    <a:ea typeface="標楷體" pitchFamily="65" charset="-120"/>
                  </a:rPr>
                  <a:t>w</a:t>
                </a:r>
                <a:r>
                  <a:rPr kumimoji="1" lang="en-US" altLang="zh-TW" sz="2400" b="0" baseline="-25000" dirty="0">
                    <a:solidFill>
                      <a:schemeClr val="tx1"/>
                    </a:solidFill>
                    <a:latin typeface="Times New Roman" pitchFamily="18" charset="0"/>
                    <a:ea typeface="標楷體" pitchFamily="65" charset="-120"/>
                  </a:rPr>
                  <a:t>1</a:t>
                </a:r>
                <a:r>
                  <a:rPr kumimoji="1" lang="en-US" altLang="zh-TW" sz="2400" b="0" i="1" dirty="0">
                    <a:solidFill>
                      <a:schemeClr val="tx1"/>
                    </a:solidFill>
                    <a:latin typeface="Times New Roman" pitchFamily="18" charset="0"/>
                    <a:ea typeface="標楷體" pitchFamily="65" charset="-120"/>
                  </a:rPr>
                  <a:t>x</a:t>
                </a:r>
                <a:r>
                  <a:rPr kumimoji="1" lang="en-US" altLang="zh-TW" sz="2400" b="0" baseline="-25000" dirty="0">
                    <a:solidFill>
                      <a:schemeClr val="tx1"/>
                    </a:solidFill>
                    <a:latin typeface="Times New Roman" pitchFamily="18" charset="0"/>
                    <a:ea typeface="標楷體" pitchFamily="65" charset="-120"/>
                  </a:rPr>
                  <a:t>1</a:t>
                </a:r>
                <a:r>
                  <a:rPr kumimoji="1" lang="en-US" altLang="zh-TW" sz="2400" b="0" dirty="0">
                    <a:solidFill>
                      <a:schemeClr val="tx1"/>
                    </a:solidFill>
                    <a:latin typeface="Times New Roman" pitchFamily="18" charset="0"/>
                    <a:ea typeface="標楷體" pitchFamily="65" charset="-120"/>
                  </a:rPr>
                  <a:t>+</a:t>
                </a:r>
                <a:r>
                  <a:rPr kumimoji="1" lang="en-US" altLang="zh-TW" sz="2400" b="0" i="1" dirty="0">
                    <a:solidFill>
                      <a:schemeClr val="tx1"/>
                    </a:solidFill>
                    <a:latin typeface="Times New Roman" pitchFamily="18" charset="0"/>
                    <a:ea typeface="標楷體" pitchFamily="65" charset="-120"/>
                  </a:rPr>
                  <a:t>w</a:t>
                </a:r>
                <a:r>
                  <a:rPr kumimoji="1" lang="en-US" altLang="zh-TW" sz="2400" b="0" baseline="-25000" dirty="0">
                    <a:solidFill>
                      <a:schemeClr val="tx1"/>
                    </a:solidFill>
                    <a:latin typeface="Times New Roman" pitchFamily="18" charset="0"/>
                    <a:ea typeface="標楷體" pitchFamily="65" charset="-120"/>
                  </a:rPr>
                  <a:t>2</a:t>
                </a:r>
                <a:r>
                  <a:rPr kumimoji="1" lang="en-US" altLang="zh-TW" sz="2400" b="0" i="1" dirty="0">
                    <a:solidFill>
                      <a:schemeClr val="tx1"/>
                    </a:solidFill>
                    <a:latin typeface="Times New Roman" pitchFamily="18" charset="0"/>
                    <a:ea typeface="標楷體" pitchFamily="65" charset="-120"/>
                  </a:rPr>
                  <a:t>x</a:t>
                </a:r>
                <a:r>
                  <a:rPr kumimoji="1" lang="en-US" altLang="zh-TW" sz="2400" b="0" baseline="-25000" dirty="0">
                    <a:solidFill>
                      <a:schemeClr val="tx1"/>
                    </a:solidFill>
                    <a:latin typeface="Times New Roman" pitchFamily="18" charset="0"/>
                    <a:ea typeface="標楷體" pitchFamily="65" charset="-120"/>
                  </a:rPr>
                  <a:t>2</a:t>
                </a:r>
                <a:r>
                  <a:rPr kumimoji="1" lang="en-US" altLang="zh-TW" sz="2400" b="0" dirty="0">
                    <a:solidFill>
                      <a:schemeClr val="tx1"/>
                    </a:solidFill>
                    <a:latin typeface="Times New Roman" pitchFamily="18" charset="0"/>
                    <a:ea typeface="標楷體" pitchFamily="65" charset="-120"/>
                  </a:rPr>
                  <a:t>+</a:t>
                </a:r>
                <a:r>
                  <a:rPr kumimoji="1" lang="en-US" altLang="zh-TW" sz="2400" b="0" i="1" dirty="0">
                    <a:solidFill>
                      <a:schemeClr val="tx1"/>
                    </a:solidFill>
                    <a:latin typeface="Times New Roman" pitchFamily="18" charset="0"/>
                    <a:ea typeface="標楷體" pitchFamily="65" charset="-120"/>
                  </a:rPr>
                  <a:t>w</a:t>
                </a:r>
                <a:r>
                  <a:rPr kumimoji="1" lang="en-US" altLang="zh-TW" sz="2400" b="0" baseline="-25000" dirty="0">
                    <a:solidFill>
                      <a:schemeClr val="tx1"/>
                    </a:solidFill>
                    <a:latin typeface="Times New Roman" pitchFamily="18" charset="0"/>
                    <a:ea typeface="標楷體" pitchFamily="65" charset="-120"/>
                  </a:rPr>
                  <a:t>3</a:t>
                </a:r>
                <a:r>
                  <a:rPr kumimoji="1" lang="en-US" altLang="zh-TW" sz="2400" b="0" i="1" dirty="0">
                    <a:solidFill>
                      <a:schemeClr val="tx1"/>
                    </a:solidFill>
                    <a:latin typeface="Times New Roman" pitchFamily="18" charset="0"/>
                    <a:ea typeface="標楷體" pitchFamily="65" charset="-120"/>
                  </a:rPr>
                  <a:t>x</a:t>
                </a:r>
                <a:r>
                  <a:rPr kumimoji="1" lang="en-US" altLang="zh-TW" sz="2400" b="0" baseline="-25000" dirty="0">
                    <a:solidFill>
                      <a:schemeClr val="tx1"/>
                    </a:solidFill>
                    <a:latin typeface="Times New Roman" pitchFamily="18" charset="0"/>
                    <a:ea typeface="標楷體" pitchFamily="65" charset="-120"/>
                  </a:rPr>
                  <a:t>3</a:t>
                </a:r>
                <a:r>
                  <a:rPr kumimoji="1" lang="en-US" altLang="zh-TW" sz="2400" b="0" dirty="0">
                    <a:solidFill>
                      <a:schemeClr val="tx1"/>
                    </a:solidFill>
                    <a:latin typeface="Times New Roman" pitchFamily="18" charset="0"/>
                    <a:ea typeface="標楷體" pitchFamily="65" charset="-120"/>
                  </a:rPr>
                  <a:t>=</a:t>
                </a:r>
                <a14:m>
                  <m:oMath xmlns:m="http://schemas.openxmlformats.org/officeDocument/2006/math">
                    <m:nary>
                      <m:naryPr>
                        <m:chr m:val="∑"/>
                        <m:ctrlPr>
                          <a:rPr kumimoji="1" lang="en-US" altLang="zh-TW" sz="2400" b="0" i="1">
                            <a:solidFill>
                              <a:schemeClr val="tx1"/>
                            </a:solidFill>
                            <a:latin typeface="Cambria Math" panose="02040503050406030204" pitchFamily="18" charset="0"/>
                            <a:ea typeface="標楷體" pitchFamily="65" charset="-120"/>
                          </a:rPr>
                        </m:ctrlPr>
                      </m:naryPr>
                      <m:sub>
                        <m:r>
                          <m:rPr>
                            <m:brk m:alnAt="23"/>
                          </m:rPr>
                          <a:rPr kumimoji="1" lang="en-US" altLang="zh-TW" sz="2400" b="0">
                            <a:solidFill>
                              <a:schemeClr val="tx1"/>
                            </a:solidFill>
                            <a:latin typeface="Cambria Math" panose="02040503050406030204" pitchFamily="18" charset="0"/>
                            <a:ea typeface="標楷體" pitchFamily="65" charset="-120"/>
                          </a:rPr>
                          <m:t>𝑖</m:t>
                        </m:r>
                        <m:r>
                          <m:rPr>
                            <m:brk m:alnAt="23"/>
                          </m:rPr>
                          <a:rPr kumimoji="1" lang="zh-TW" altLang="en-US" sz="2400" b="0" i="1" smtClean="0">
                            <a:solidFill>
                              <a:schemeClr val="tx1"/>
                            </a:solidFill>
                            <a:latin typeface="Cambria Math" panose="02040503050406030204" pitchFamily="18" charset="0"/>
                            <a:ea typeface="標楷體" pitchFamily="65" charset="-120"/>
                          </a:rPr>
                          <m:t> </m:t>
                        </m:r>
                        <m:r>
                          <a:rPr kumimoji="1" lang="zh-TW" altLang="en-US" sz="2400" b="0" i="1">
                            <a:solidFill>
                              <a:schemeClr val="tx1"/>
                            </a:solidFill>
                            <a:latin typeface="Cambria Math" panose="02040503050406030204" pitchFamily="18" charset="0"/>
                            <a:ea typeface="標楷體" pitchFamily="65" charset="-120"/>
                          </a:rPr>
                          <m:t> </m:t>
                        </m:r>
                        <m:r>
                          <a:rPr kumimoji="1" lang="en-US" altLang="zh-TW" sz="2400" b="0">
                            <a:solidFill>
                              <a:schemeClr val="tx1"/>
                            </a:solidFill>
                            <a:latin typeface="Cambria Math" panose="02040503050406030204" pitchFamily="18" charset="0"/>
                            <a:ea typeface="標楷體" pitchFamily="65" charset="-120"/>
                          </a:rPr>
                          <m:t>=1</m:t>
                        </m:r>
                      </m:sub>
                      <m:sup>
                        <m:r>
                          <a:rPr kumimoji="1" lang="en-US" altLang="zh-TW" sz="2400" b="0">
                            <a:solidFill>
                              <a:schemeClr val="tx1"/>
                            </a:solidFill>
                            <a:latin typeface="Cambria Math" panose="02040503050406030204" pitchFamily="18" charset="0"/>
                            <a:ea typeface="標楷體" pitchFamily="65" charset="-120"/>
                          </a:rPr>
                          <m:t>3</m:t>
                        </m:r>
                      </m:sup>
                      <m:e>
                        <m:r>
                          <a:rPr kumimoji="1" lang="en-US" altLang="zh-TW" sz="2400" b="0">
                            <a:solidFill>
                              <a:schemeClr val="tx1"/>
                            </a:solidFill>
                            <a:latin typeface="Cambria Math" panose="02040503050406030204" pitchFamily="18" charset="0"/>
                            <a:ea typeface="標楷體" pitchFamily="65" charset="-120"/>
                          </a:rPr>
                          <m:t>𝑤</m:t>
                        </m:r>
                        <m:r>
                          <a:rPr kumimoji="1" lang="en-US" altLang="zh-TW" sz="2400" b="0" baseline="-25000">
                            <a:solidFill>
                              <a:schemeClr val="tx1"/>
                            </a:solidFill>
                            <a:latin typeface="Cambria Math" panose="02040503050406030204" pitchFamily="18" charset="0"/>
                            <a:ea typeface="標楷體" pitchFamily="65" charset="-120"/>
                          </a:rPr>
                          <m:t>𝑖</m:t>
                        </m:r>
                        <m:r>
                          <a:rPr kumimoji="1" lang="zh-TW" altLang="en-US" sz="2400" b="0" i="1" baseline="-25000" smtClean="0">
                            <a:solidFill>
                              <a:schemeClr val="tx1"/>
                            </a:solidFill>
                            <a:latin typeface="Cambria Math" panose="02040503050406030204" pitchFamily="18" charset="0"/>
                            <a:ea typeface="標楷體" pitchFamily="65" charset="-120"/>
                          </a:rPr>
                          <m:t> </m:t>
                        </m:r>
                        <m:r>
                          <a:rPr kumimoji="1" lang="en-US" altLang="zh-TW" sz="2400" b="0">
                            <a:solidFill>
                              <a:schemeClr val="tx1"/>
                            </a:solidFill>
                            <a:latin typeface="Cambria Math" panose="02040503050406030204" pitchFamily="18" charset="0"/>
                            <a:ea typeface="標楷體" pitchFamily="65" charset="-120"/>
                          </a:rPr>
                          <m:t>𝑥</m:t>
                        </m:r>
                        <m:r>
                          <a:rPr kumimoji="1" lang="en-US" altLang="zh-TW" sz="2400" b="0" baseline="-25000">
                            <a:solidFill>
                              <a:schemeClr val="tx1"/>
                            </a:solidFill>
                            <a:latin typeface="Cambria Math" panose="02040503050406030204" pitchFamily="18" charset="0"/>
                            <a:ea typeface="標楷體" pitchFamily="65" charset="-120"/>
                          </a:rPr>
                          <m:t>𝑖</m:t>
                        </m:r>
                      </m:e>
                    </m:nary>
                  </m:oMath>
                </a14:m>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t="-1088"/>
                </a:stretch>
              </a:blipFill>
            </p:spPr>
            <p:txBody>
              <a:bodyPr/>
              <a:lstStyle/>
              <a:p>
                <a:r>
                  <a:rPr lang="zh-TW" altLang="en-US">
                    <a:noFill/>
                  </a:rPr>
                  <a:t> </a:t>
                </a:r>
              </a:p>
            </p:txBody>
          </p:sp>
        </mc:Fallback>
      </mc:AlternateContent>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2492896"/>
            <a:ext cx="7344816" cy="3721469"/>
          </a:xfrm>
          <a:prstGeom prst="rect">
            <a:avLst/>
          </a:prstGeom>
        </p:spPr>
      </p:pic>
    </p:spTree>
    <p:extLst>
      <p:ext uri="{BB962C8B-B14F-4D97-AF65-F5344CB8AC3E}">
        <p14:creationId xmlns:p14="http://schemas.microsoft.com/office/powerpoint/2010/main" val="650036786"/>
      </p:ext>
    </p:extLst>
  </p:cSld>
  <p:clrMapOvr>
    <a:masterClrMapping/>
  </p:clrMapOvr>
  <p:transition advClick="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146" name="內容版面配置區 3"/>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bwMode="auto">
          <a:xfrm>
            <a:off x="539552" y="2060848"/>
            <a:ext cx="7704856" cy="4059298"/>
          </a:xfrm>
          <a:prstGeom prst="rect">
            <a:avLst/>
          </a:prstGeom>
          <a:noFill/>
          <a:ln w="9525" algn="ctr">
            <a:noFill/>
            <a:miter lim="800000"/>
            <a:headEnd/>
            <a:tailEnd/>
          </a:ln>
        </p:spPr>
      </p:pic>
    </p:spTree>
    <p:extLst>
      <p:ext uri="{BB962C8B-B14F-4D97-AF65-F5344CB8AC3E}">
        <p14:creationId xmlns:p14="http://schemas.microsoft.com/office/powerpoint/2010/main" val="3480872913"/>
      </p:ext>
    </p:extLst>
  </p:cSld>
  <p:clrMapOvr>
    <a:masterClrMapping/>
  </p:clrMapOvr>
  <p:transition advClick="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en-US" altLang="zh-TW" dirty="0"/>
              <a:t>zero padding</a:t>
            </a:r>
            <a:endParaRPr lang="zh-TW" altLang="en-US" dirty="0"/>
          </a:p>
          <a:p>
            <a:endParaRPr lang="zh-TW" altLang="en-US" dirty="0"/>
          </a:p>
        </p:txBody>
      </p:sp>
      <p:pic>
        <p:nvPicPr>
          <p:cNvPr id="4" name="內容版面配置區 7"/>
          <p:cNvPicPr>
            <a:picLocks noChangeAspect="1"/>
          </p:cNvPicPr>
          <p:nvPr/>
        </p:nvPicPr>
        <p:blipFill>
          <a:blip r:embed="rId2"/>
          <a:stretch>
            <a:fillRect/>
          </a:stretch>
        </p:blipFill>
        <p:spPr bwMode="auto">
          <a:xfrm>
            <a:off x="518812" y="2204864"/>
            <a:ext cx="7585676" cy="301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1680190"/>
      </p:ext>
    </p:extLst>
  </p:cSld>
  <p:clrMapOvr>
    <a:masterClrMapping/>
  </p:clrMapOvr>
  <p:transition advClick="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zh-TW" altLang="en-US"/>
          </a:p>
        </p:txBody>
      </p:sp>
      <p:pic>
        <p:nvPicPr>
          <p:cNvPr id="4" name="圖片 3"/>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162993" y="2204864"/>
            <a:ext cx="8280920" cy="3774484"/>
          </a:xfrm>
          <a:prstGeom prst="rect">
            <a:avLst/>
          </a:prstGeom>
        </p:spPr>
      </p:pic>
    </p:spTree>
    <p:extLst>
      <p:ext uri="{BB962C8B-B14F-4D97-AF65-F5344CB8AC3E}">
        <p14:creationId xmlns:p14="http://schemas.microsoft.com/office/powerpoint/2010/main" val="3714348135"/>
      </p:ext>
    </p:extLst>
  </p:cSld>
  <p:clrMapOvr>
    <a:masterClrMapping/>
  </p:clrMapOvr>
  <p:transition advClick="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en-US" altLang="zh-TW" sz="2400" dirty="0" err="1"/>
              <a:t>ReLU</a:t>
            </a:r>
            <a:endParaRPr lang="zh-TW" altLang="en-US" sz="2400" dirty="0"/>
          </a:p>
          <a:p>
            <a:pPr lvl="1" indent="0">
              <a:buNone/>
            </a:pPr>
            <a:r>
              <a:rPr lang="en-US" altLang="zh-TW" sz="2400" dirty="0"/>
              <a:t>Activation function</a:t>
            </a:r>
            <a:r>
              <a:rPr lang="zh-TW" altLang="en-US" sz="2400" dirty="0"/>
              <a:t>的一種</a:t>
            </a:r>
          </a:p>
          <a:p>
            <a:endParaRPr lang="zh-TW" altLang="en-US" dirty="0"/>
          </a:p>
        </p:txBody>
      </p:sp>
      <p:pic>
        <p:nvPicPr>
          <p:cNvPr id="4" name="圖片 3"/>
          <p:cNvPicPr>
            <a:picLocks noChangeAspect="1"/>
          </p:cNvPicPr>
          <p:nvPr/>
        </p:nvPicPr>
        <p:blipFill>
          <a:blip r:embed="rId2" cstate="print">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1331640" y="2348880"/>
            <a:ext cx="6192688" cy="3871340"/>
          </a:xfrm>
          <a:prstGeom prst="rect">
            <a:avLst/>
          </a:prstGeom>
        </p:spPr>
      </p:pic>
    </p:spTree>
    <p:extLst>
      <p:ext uri="{BB962C8B-B14F-4D97-AF65-F5344CB8AC3E}">
        <p14:creationId xmlns:p14="http://schemas.microsoft.com/office/powerpoint/2010/main" val="2433385203"/>
      </p:ext>
    </p:extLst>
  </p:cSld>
  <p:clrMapOvr>
    <a:masterClrMapping/>
  </p:clrMapOvr>
  <p:transition advClick="0">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18" name="圖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48" y="1928802"/>
            <a:ext cx="7173255" cy="3467962"/>
          </a:xfrm>
          <a:prstGeom prst="rect">
            <a:avLst/>
          </a:prstGeom>
        </p:spPr>
      </p:pic>
    </p:spTree>
    <p:extLst>
      <p:ext uri="{BB962C8B-B14F-4D97-AF65-F5344CB8AC3E}">
        <p14:creationId xmlns:p14="http://schemas.microsoft.com/office/powerpoint/2010/main" val="3329420395"/>
      </p:ext>
    </p:extLst>
  </p:cSld>
  <p:clrMapOvr>
    <a:masterClrMapping/>
  </p:clrMapOvr>
  <p:transition advClick="0">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池化層</a:t>
            </a:r>
            <a:endParaRPr lang="en-US" altLang="zh-TW" dirty="0"/>
          </a:p>
          <a:p>
            <a:pPr>
              <a:spcBef>
                <a:spcPts val="600"/>
              </a:spcBef>
            </a:pPr>
            <a:r>
              <a:rPr kumimoji="1" lang="zh-TW" altLang="en-US" sz="2400" b="0" dirty="0">
                <a:solidFill>
                  <a:schemeClr val="tx1"/>
                </a:solidFill>
                <a:latin typeface="Times New Roman" pitchFamily="18" charset="0"/>
                <a:ea typeface="標楷體" pitchFamily="65" charset="-120"/>
              </a:rPr>
              <a:t>抓取重要特徵去掉較不重要部分。</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en-US" sz="2400" b="0" dirty="0">
                <a:solidFill>
                  <a:schemeClr val="tx1"/>
                </a:solidFill>
                <a:latin typeface="Times New Roman" pitchFamily="18" charset="0"/>
                <a:ea typeface="標楷體" pitchFamily="65" charset="-120"/>
              </a:rPr>
              <a:t>提升運作效能。</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en-US" sz="2400" b="0" dirty="0">
                <a:solidFill>
                  <a:schemeClr val="tx1"/>
                </a:solidFill>
                <a:latin typeface="Times New Roman" pitchFamily="18" charset="0"/>
                <a:ea typeface="標楷體" pitchFamily="65" charset="-120"/>
              </a:rPr>
              <a:t>控制過擬合。</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en-US" sz="2400" b="0" dirty="0">
                <a:solidFill>
                  <a:schemeClr val="tx1"/>
                </a:solidFill>
                <a:latin typeface="Times New Roman" pitchFamily="18" charset="0"/>
                <a:ea typeface="標楷體" pitchFamily="65" charset="-120"/>
              </a:rPr>
              <a:t>常使用最大池化與平均池化兩種方法。</a:t>
            </a:r>
          </a:p>
        </p:txBody>
      </p:sp>
    </p:spTree>
    <p:extLst>
      <p:ext uri="{BB962C8B-B14F-4D97-AF65-F5344CB8AC3E}">
        <p14:creationId xmlns:p14="http://schemas.microsoft.com/office/powerpoint/2010/main" val="2288929873"/>
      </p:ext>
    </p:extLst>
  </p:cSld>
  <p:clrMapOvr>
    <a:masterClrMapping/>
  </p:clrMapOvr>
  <p:transition advClick="0">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7528" y="2055654"/>
            <a:ext cx="7768244" cy="3611880"/>
          </a:xfrm>
        </p:spPr>
      </p:pic>
    </p:spTree>
    <p:extLst>
      <p:ext uri="{BB962C8B-B14F-4D97-AF65-F5344CB8AC3E}">
        <p14:creationId xmlns:p14="http://schemas.microsoft.com/office/powerpoint/2010/main" val="2537867415"/>
      </p:ext>
    </p:extLst>
  </p:cSld>
  <p:clrMapOvr>
    <a:masterClrMapping/>
  </p:clrMapOvr>
  <p:transition advClick="0">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clrChange>
              <a:clrFrom>
                <a:srgbClr val="F4F3F9"/>
              </a:clrFrom>
              <a:clrTo>
                <a:srgbClr val="F4F3F9">
                  <a:alpha val="0"/>
                </a:srgbClr>
              </a:clrTo>
            </a:clrChange>
            <a:extLst>
              <a:ext uri="{28A0092B-C50C-407E-A947-70E740481C1C}">
                <a14:useLocalDpi xmlns:a14="http://schemas.microsoft.com/office/drawing/2010/main" val="0"/>
              </a:ext>
            </a:extLst>
          </a:blip>
          <a:stretch>
            <a:fillRect/>
          </a:stretch>
        </p:blipFill>
        <p:spPr>
          <a:xfrm>
            <a:off x="240492" y="2134625"/>
            <a:ext cx="8142316" cy="3453938"/>
          </a:xfrm>
        </p:spPr>
      </p:pic>
    </p:spTree>
    <p:extLst>
      <p:ext uri="{BB962C8B-B14F-4D97-AF65-F5344CB8AC3E}">
        <p14:creationId xmlns:p14="http://schemas.microsoft.com/office/powerpoint/2010/main" val="2240181977"/>
      </p:ext>
    </p:extLst>
  </p:cSld>
  <p:clrMapOvr>
    <a:masterClrMapping/>
  </p:clrMapOvr>
  <p:transition advClick="0">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476" y="2099296"/>
            <a:ext cx="8196349" cy="3524596"/>
          </a:xfrm>
        </p:spPr>
      </p:pic>
    </p:spTree>
    <p:extLst>
      <p:ext uri="{BB962C8B-B14F-4D97-AF65-F5344CB8AC3E}">
        <p14:creationId xmlns:p14="http://schemas.microsoft.com/office/powerpoint/2010/main" val="692144887"/>
      </p:ext>
    </p:extLst>
  </p:cSld>
  <p:clrMapOvr>
    <a:masterClrMapping/>
  </p:clrMapOvr>
  <p:transition advClick="0">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標題 5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最大池化運作</a:t>
            </a:r>
          </a:p>
          <a:p>
            <a:endParaRPr lang="zh-TW" altLang="en-US" dirty="0"/>
          </a:p>
        </p:txBody>
      </p:sp>
      <p:grpSp>
        <p:nvGrpSpPr>
          <p:cNvPr id="4" name="群組 3"/>
          <p:cNvGrpSpPr/>
          <p:nvPr/>
        </p:nvGrpSpPr>
        <p:grpSpPr>
          <a:xfrm>
            <a:off x="2088001" y="2477251"/>
            <a:ext cx="4583662" cy="2289563"/>
            <a:chOff x="3430150" y="1880334"/>
            <a:chExt cx="6111549" cy="3052751"/>
          </a:xfrm>
        </p:grpSpPr>
        <p:sp>
          <p:nvSpPr>
            <p:cNvPr id="5" name="平行四邊形 4"/>
            <p:cNvSpPr/>
            <p:nvPr/>
          </p:nvSpPr>
          <p:spPr>
            <a:xfrm rot="5400000" flipV="1">
              <a:off x="2743163" y="2567321"/>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平行四邊形 5"/>
            <p:cNvSpPr/>
            <p:nvPr/>
          </p:nvSpPr>
          <p:spPr>
            <a:xfrm rot="5400000" flipV="1">
              <a:off x="2793894" y="2604387"/>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 name="平行四邊形 6"/>
            <p:cNvSpPr/>
            <p:nvPr/>
          </p:nvSpPr>
          <p:spPr>
            <a:xfrm rot="5400000" flipV="1">
              <a:off x="2844625" y="2646413"/>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平行四邊形 7"/>
            <p:cNvSpPr/>
            <p:nvPr/>
          </p:nvSpPr>
          <p:spPr>
            <a:xfrm rot="5400000" flipV="1">
              <a:off x="2895356" y="2680004"/>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平行四邊形 8"/>
            <p:cNvSpPr/>
            <p:nvPr/>
          </p:nvSpPr>
          <p:spPr>
            <a:xfrm rot="5400000" flipV="1">
              <a:off x="2946087" y="2713595"/>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平行四邊形 9"/>
            <p:cNvSpPr/>
            <p:nvPr/>
          </p:nvSpPr>
          <p:spPr>
            <a:xfrm rot="5400000" flipV="1">
              <a:off x="2996818" y="2741371"/>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 name="平行四邊形 10"/>
            <p:cNvSpPr/>
            <p:nvPr/>
          </p:nvSpPr>
          <p:spPr>
            <a:xfrm rot="5400000" flipV="1">
              <a:off x="3047549" y="2778949"/>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平行四邊形 11"/>
            <p:cNvSpPr/>
            <p:nvPr/>
          </p:nvSpPr>
          <p:spPr>
            <a:xfrm rot="5400000" flipV="1">
              <a:off x="3098280" y="2810303"/>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3" name="直線接點 12"/>
            <p:cNvCxnSpPr/>
            <p:nvPr/>
          </p:nvCxnSpPr>
          <p:spPr>
            <a:xfrm>
              <a:off x="4488945" y="3543448"/>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平行四邊形 13"/>
            <p:cNvSpPr/>
            <p:nvPr/>
          </p:nvSpPr>
          <p:spPr>
            <a:xfrm rot="5400000" flipV="1">
              <a:off x="6323699" y="3038730"/>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5" name="直線接點 14"/>
            <p:cNvCxnSpPr>
              <a:stCxn id="12" idx="5"/>
              <a:endCxn id="12" idx="2"/>
            </p:cNvCxnSpPr>
            <p:nvPr/>
          </p:nvCxnSpPr>
          <p:spPr>
            <a:xfrm>
              <a:off x="4503165" y="2386512"/>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858940" y="2246922"/>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平行四邊形 16"/>
            <p:cNvSpPr/>
            <p:nvPr/>
          </p:nvSpPr>
          <p:spPr>
            <a:xfrm rot="5400000" flipV="1">
              <a:off x="3440522" y="2744781"/>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8" name="直線接點 17"/>
            <p:cNvCxnSpPr/>
            <p:nvPr/>
          </p:nvCxnSpPr>
          <p:spPr>
            <a:xfrm>
              <a:off x="4143501" y="2519409"/>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12" idx="1"/>
              <a:endCxn id="12" idx="3"/>
            </p:cNvCxnSpPr>
            <p:nvPr/>
          </p:nvCxnSpPr>
          <p:spPr>
            <a:xfrm flipV="1">
              <a:off x="3785267" y="3265005"/>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3785267" y="2738614"/>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3785267" y="3880303"/>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3800214" y="2705023"/>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23" name="文字方塊 22"/>
            <p:cNvSpPr txBox="1"/>
            <p:nvPr/>
          </p:nvSpPr>
          <p:spPr>
            <a:xfrm>
              <a:off x="4172038" y="2571350"/>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4" name="平行四邊形 23"/>
            <p:cNvSpPr/>
            <p:nvPr/>
          </p:nvSpPr>
          <p:spPr>
            <a:xfrm rot="5400000" flipV="1">
              <a:off x="8650474" y="3539188"/>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5" name="文字方塊 24"/>
            <p:cNvSpPr txBox="1"/>
            <p:nvPr/>
          </p:nvSpPr>
          <p:spPr>
            <a:xfrm>
              <a:off x="4172403" y="3156961"/>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6" name="平行四邊形 25"/>
            <p:cNvSpPr/>
            <p:nvPr/>
          </p:nvSpPr>
          <p:spPr>
            <a:xfrm rot="5400000" flipV="1">
              <a:off x="8691611" y="3561656"/>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7" name="文字方塊 26"/>
            <p:cNvSpPr txBox="1"/>
            <p:nvPr/>
          </p:nvSpPr>
          <p:spPr>
            <a:xfrm>
              <a:off x="4170102" y="3742376"/>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8" name="文字方塊 27"/>
            <p:cNvSpPr txBox="1"/>
            <p:nvPr/>
          </p:nvSpPr>
          <p:spPr>
            <a:xfrm>
              <a:off x="4892545" y="4038104"/>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29" name="文字方塊 28"/>
            <p:cNvSpPr txBox="1"/>
            <p:nvPr/>
          </p:nvSpPr>
          <p:spPr>
            <a:xfrm>
              <a:off x="3803473" y="3261751"/>
              <a:ext cx="374461" cy="400109"/>
            </a:xfrm>
            <a:prstGeom prst="rect">
              <a:avLst/>
            </a:prstGeom>
            <a:noFill/>
          </p:spPr>
          <p:txBody>
            <a:bodyPr wrap="none" rtlCol="0">
              <a:spAutoFit/>
            </a:bodyPr>
            <a:lstStyle/>
            <a:p>
              <a:r>
                <a:rPr lang="en-US" altLang="zh-TW" sz="1350"/>
                <a:t>2</a:t>
              </a:r>
              <a:endParaRPr lang="zh-TW" altLang="en-US" sz="1350" dirty="0"/>
            </a:p>
          </p:txBody>
        </p:sp>
        <p:sp>
          <p:nvSpPr>
            <p:cNvPr id="30" name="文字方塊 29"/>
            <p:cNvSpPr txBox="1"/>
            <p:nvPr/>
          </p:nvSpPr>
          <p:spPr>
            <a:xfrm>
              <a:off x="4526875" y="2455205"/>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31" name="文字方塊 30"/>
            <p:cNvSpPr txBox="1"/>
            <p:nvPr/>
          </p:nvSpPr>
          <p:spPr>
            <a:xfrm>
              <a:off x="4887969" y="2897671"/>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32" name="平行四邊形 31"/>
            <p:cNvSpPr/>
            <p:nvPr/>
          </p:nvSpPr>
          <p:spPr>
            <a:xfrm rot="5400000" flipV="1">
              <a:off x="8732748" y="3584880"/>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3" name="文字方塊 32"/>
            <p:cNvSpPr txBox="1"/>
            <p:nvPr/>
          </p:nvSpPr>
          <p:spPr>
            <a:xfrm>
              <a:off x="3818054" y="3853438"/>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34" name="文字方塊 33"/>
            <p:cNvSpPr txBox="1"/>
            <p:nvPr/>
          </p:nvSpPr>
          <p:spPr>
            <a:xfrm>
              <a:off x="4885773" y="2337927"/>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35" name="文字方塊 34"/>
            <p:cNvSpPr txBox="1"/>
            <p:nvPr/>
          </p:nvSpPr>
          <p:spPr>
            <a:xfrm>
              <a:off x="4176483" y="4303038"/>
              <a:ext cx="374461" cy="400109"/>
            </a:xfrm>
            <a:prstGeom prst="rect">
              <a:avLst/>
            </a:prstGeom>
            <a:noFill/>
          </p:spPr>
          <p:txBody>
            <a:bodyPr wrap="none" rtlCol="0">
              <a:spAutoFit/>
            </a:bodyPr>
            <a:lstStyle/>
            <a:p>
              <a:r>
                <a:rPr lang="en-US" altLang="zh-TW" sz="1350"/>
                <a:t>3</a:t>
              </a:r>
              <a:endParaRPr lang="zh-TW" altLang="en-US" sz="1350" dirty="0"/>
            </a:p>
          </p:txBody>
        </p:sp>
        <p:sp>
          <p:nvSpPr>
            <p:cNvPr id="36" name="文字方塊 35"/>
            <p:cNvSpPr txBox="1"/>
            <p:nvPr/>
          </p:nvSpPr>
          <p:spPr>
            <a:xfrm>
              <a:off x="4538837" y="4166716"/>
              <a:ext cx="374461" cy="400109"/>
            </a:xfrm>
            <a:prstGeom prst="rect">
              <a:avLst/>
            </a:prstGeom>
            <a:noFill/>
          </p:spPr>
          <p:txBody>
            <a:bodyPr wrap="none" rtlCol="0">
              <a:spAutoFit/>
            </a:bodyPr>
            <a:lstStyle/>
            <a:p>
              <a:r>
                <a:rPr lang="en-US" altLang="zh-TW" sz="1350"/>
                <a:t>3</a:t>
              </a:r>
              <a:endParaRPr lang="zh-TW" altLang="en-US" sz="1350" dirty="0"/>
            </a:p>
          </p:txBody>
        </p:sp>
        <p:sp>
          <p:nvSpPr>
            <p:cNvPr id="37" name="文字方塊 36"/>
            <p:cNvSpPr txBox="1"/>
            <p:nvPr/>
          </p:nvSpPr>
          <p:spPr>
            <a:xfrm>
              <a:off x="3810829" y="4447342"/>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38" name="文字方塊 37"/>
            <p:cNvSpPr txBox="1"/>
            <p:nvPr/>
          </p:nvSpPr>
          <p:spPr>
            <a:xfrm>
              <a:off x="4517285" y="360533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9" name="文字方塊 38"/>
            <p:cNvSpPr txBox="1"/>
            <p:nvPr/>
          </p:nvSpPr>
          <p:spPr>
            <a:xfrm>
              <a:off x="4883715" y="3470218"/>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40" name="文字方塊 39"/>
            <p:cNvSpPr txBox="1"/>
            <p:nvPr/>
          </p:nvSpPr>
          <p:spPr>
            <a:xfrm>
              <a:off x="4523187" y="3019278"/>
              <a:ext cx="374461" cy="400109"/>
            </a:xfrm>
            <a:prstGeom prst="rect">
              <a:avLst/>
            </a:prstGeom>
            <a:noFill/>
          </p:spPr>
          <p:txBody>
            <a:bodyPr wrap="none" rtlCol="0">
              <a:spAutoFit/>
            </a:bodyPr>
            <a:lstStyle/>
            <a:p>
              <a:r>
                <a:rPr lang="en-US" altLang="zh-TW" sz="1350"/>
                <a:t>8</a:t>
              </a:r>
              <a:endParaRPr lang="zh-TW" altLang="en-US" sz="1350" dirty="0"/>
            </a:p>
          </p:txBody>
        </p:sp>
        <p:sp>
          <p:nvSpPr>
            <p:cNvPr id="41" name="平行四邊形 40"/>
            <p:cNvSpPr/>
            <p:nvPr/>
          </p:nvSpPr>
          <p:spPr>
            <a:xfrm rot="5400000" flipV="1">
              <a:off x="8773885" y="3608104"/>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2" name="文字方塊 41"/>
            <p:cNvSpPr txBox="1"/>
            <p:nvPr/>
          </p:nvSpPr>
          <p:spPr>
            <a:xfrm>
              <a:off x="6677159" y="3196205"/>
              <a:ext cx="722351" cy="677108"/>
            </a:xfrm>
            <a:prstGeom prst="rect">
              <a:avLst/>
            </a:prstGeom>
            <a:noFill/>
          </p:spPr>
          <p:txBody>
            <a:bodyPr wrap="square" rtlCol="0">
              <a:spAutoFit/>
            </a:bodyPr>
            <a:lstStyle/>
            <a:p>
              <a:r>
                <a:rPr lang="en-US" altLang="zh-TW" sz="1350" dirty="0"/>
                <a:t>Max()</a:t>
              </a:r>
              <a:endParaRPr lang="zh-TW" altLang="en-US" sz="1350" dirty="0"/>
            </a:p>
          </p:txBody>
        </p:sp>
        <p:cxnSp>
          <p:nvCxnSpPr>
            <p:cNvPr id="43" name="直線接點 42"/>
            <p:cNvCxnSpPr/>
            <p:nvPr/>
          </p:nvCxnSpPr>
          <p:spPr>
            <a:xfrm>
              <a:off x="3795467" y="2660358"/>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95229" y="2404565"/>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a:off x="3807556" y="3788000"/>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6" name="直線接點 45"/>
            <p:cNvCxnSpPr>
              <a:stCxn id="41" idx="5"/>
              <a:endCxn id="41" idx="2"/>
            </p:cNvCxnSpPr>
            <p:nvPr/>
          </p:nvCxnSpPr>
          <p:spPr>
            <a:xfrm>
              <a:off x="9269500" y="3484483"/>
              <a:ext cx="0" cy="791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stCxn id="41" idx="1"/>
              <a:endCxn id="41" idx="3"/>
            </p:cNvCxnSpPr>
            <p:nvPr/>
          </p:nvCxnSpPr>
          <p:spPr>
            <a:xfrm flipV="1">
              <a:off x="8997301" y="3780510"/>
              <a:ext cx="544398" cy="199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p:nvPr/>
          </p:nvCxnSpPr>
          <p:spPr>
            <a:xfrm>
              <a:off x="7376921" y="3824742"/>
              <a:ext cx="1903379" cy="6467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9" name="平行四邊形 48"/>
            <p:cNvSpPr/>
            <p:nvPr/>
          </p:nvSpPr>
          <p:spPr>
            <a:xfrm rot="5400000" flipV="1">
              <a:off x="8887458" y="3592618"/>
              <a:ext cx="485603" cy="278487"/>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50" name="文字方塊 49"/>
            <p:cNvSpPr txBox="1"/>
            <p:nvPr/>
          </p:nvSpPr>
          <p:spPr>
            <a:xfrm>
              <a:off x="8980218" y="3530796"/>
              <a:ext cx="374461" cy="400109"/>
            </a:xfrm>
            <a:prstGeom prst="rect">
              <a:avLst/>
            </a:prstGeom>
            <a:noFill/>
          </p:spPr>
          <p:txBody>
            <a:bodyPr wrap="none" rtlCol="0">
              <a:spAutoFit/>
            </a:bodyPr>
            <a:lstStyle/>
            <a:p>
              <a:r>
                <a:rPr lang="en-US" altLang="zh-TW" sz="1350" dirty="0"/>
                <a:t>6</a:t>
              </a:r>
              <a:endParaRPr lang="zh-TW" altLang="en-US" sz="1350" dirty="0"/>
            </a:p>
          </p:txBody>
        </p:sp>
        <p:cxnSp>
          <p:nvCxnSpPr>
            <p:cNvPr id="51" name="直線接點 50"/>
            <p:cNvCxnSpPr/>
            <p:nvPr/>
          </p:nvCxnSpPr>
          <p:spPr>
            <a:xfrm>
              <a:off x="6677159" y="2940682"/>
              <a:ext cx="2303059" cy="66464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7370637" y="2695955"/>
              <a:ext cx="1898862" cy="80089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V="1">
              <a:off x="6686631" y="3974663"/>
              <a:ext cx="2304385" cy="11765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sp>
        <p:nvSpPr>
          <p:cNvPr id="54" name="文字方塊 53"/>
          <p:cNvSpPr txBox="1"/>
          <p:nvPr/>
        </p:nvSpPr>
        <p:spPr>
          <a:xfrm rot="2162754">
            <a:off x="6374103" y="3401631"/>
            <a:ext cx="646331" cy="204354"/>
          </a:xfrm>
          <a:prstGeom prst="rect">
            <a:avLst/>
          </a:prstGeom>
          <a:noFill/>
        </p:spPr>
        <p:txBody>
          <a:bodyPr vert="eaVert" wrap="square" rtlCol="0">
            <a:spAutoFit/>
          </a:bodyPr>
          <a:lstStyle/>
          <a:p>
            <a:r>
              <a:rPr lang="en-US" altLang="zh-TW" sz="3000" dirty="0"/>
              <a:t>{</a:t>
            </a:r>
            <a:endParaRPr lang="zh-TW" altLang="en-US" sz="3000" dirty="0"/>
          </a:p>
        </p:txBody>
      </p:sp>
      <p:sp>
        <p:nvSpPr>
          <p:cNvPr id="55" name="文字方塊 54"/>
          <p:cNvSpPr txBox="1"/>
          <p:nvPr/>
        </p:nvSpPr>
        <p:spPr>
          <a:xfrm>
            <a:off x="6557290" y="3201316"/>
            <a:ext cx="473206" cy="300082"/>
          </a:xfrm>
          <a:prstGeom prst="rect">
            <a:avLst/>
          </a:prstGeom>
          <a:noFill/>
        </p:spPr>
        <p:txBody>
          <a:bodyPr wrap="none" rtlCol="0">
            <a:spAutoFit/>
          </a:bodyPr>
          <a:lstStyle/>
          <a:p>
            <a:r>
              <a:rPr lang="en-US" altLang="zh-TW" sz="1350" dirty="0"/>
              <a:t>X</a:t>
            </a:r>
            <a:r>
              <a:rPr lang="zh-TW" altLang="en-US" sz="1350" dirty="0"/>
              <a:t>層</a:t>
            </a:r>
          </a:p>
        </p:txBody>
      </p:sp>
    </p:spTree>
    <p:extLst>
      <p:ext uri="{BB962C8B-B14F-4D97-AF65-F5344CB8AC3E}">
        <p14:creationId xmlns:p14="http://schemas.microsoft.com/office/powerpoint/2010/main" val="2633117761"/>
      </p:ext>
    </p:extLst>
  </p:cSld>
  <p:clrMapOvr>
    <a:masterClrMapping/>
  </p:clrMapOvr>
  <p:transition advClick="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r>
              <a:rPr lang="zh-TW" altLang="en-US" dirty="0"/>
              <a:t>未加權重值的分類線</a:t>
            </a:r>
          </a:p>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638" y="2546162"/>
            <a:ext cx="3528392" cy="2658343"/>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752" y="2500306"/>
            <a:ext cx="3484694" cy="2546316"/>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786" y="2500307"/>
            <a:ext cx="3500462" cy="2637300"/>
          </a:xfrm>
          <a:prstGeom prst="rect">
            <a:avLst/>
          </a:prstGeom>
        </p:spPr>
      </p:pic>
    </p:spTree>
    <p:extLst>
      <p:ext uri="{BB962C8B-B14F-4D97-AF65-F5344CB8AC3E}">
        <p14:creationId xmlns:p14="http://schemas.microsoft.com/office/powerpoint/2010/main" val="1155292885"/>
      </p:ext>
    </p:extLst>
  </p:cSld>
  <p:clrMapOvr>
    <a:masterClrMapping/>
  </p:clrMapOvr>
  <p:transition advClick="0">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標題 58"/>
          <p:cNvSpPr>
            <a:spLocks noGrp="1"/>
          </p:cNvSpPr>
          <p:nvPr>
            <p:ph type="title"/>
          </p:nvPr>
        </p:nvSpPr>
        <p:spPr/>
        <p:txBody>
          <a:bodyPr/>
          <a:lstStyle/>
          <a:p>
            <a:endParaRPr lang="zh-TW" altLang="en-US"/>
          </a:p>
        </p:txBody>
      </p:sp>
      <p:sp>
        <p:nvSpPr>
          <p:cNvPr id="60" name="內容版面配置區 59"/>
          <p:cNvSpPr>
            <a:spLocks noGrp="1"/>
          </p:cNvSpPr>
          <p:nvPr>
            <p:ph idx="1"/>
          </p:nvPr>
        </p:nvSpPr>
        <p:spPr/>
        <p:txBody>
          <a:bodyPr/>
          <a:lstStyle/>
          <a:p>
            <a:endParaRPr lang="zh-TW" altLang="en-US"/>
          </a:p>
        </p:txBody>
      </p:sp>
      <p:grpSp>
        <p:nvGrpSpPr>
          <p:cNvPr id="4" name="群組 3"/>
          <p:cNvGrpSpPr/>
          <p:nvPr/>
        </p:nvGrpSpPr>
        <p:grpSpPr>
          <a:xfrm>
            <a:off x="2088001" y="2477251"/>
            <a:ext cx="4984642" cy="2575901"/>
            <a:chOff x="3040225" y="1796526"/>
            <a:chExt cx="6646190" cy="3434535"/>
          </a:xfrm>
        </p:grpSpPr>
        <p:sp>
          <p:nvSpPr>
            <p:cNvPr id="5" name="平行四邊形 4"/>
            <p:cNvSpPr/>
            <p:nvPr/>
          </p:nvSpPr>
          <p:spPr>
            <a:xfrm rot="5400000" flipV="1">
              <a:off x="2353238" y="2865297"/>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平行四邊形 5"/>
            <p:cNvSpPr/>
            <p:nvPr/>
          </p:nvSpPr>
          <p:spPr>
            <a:xfrm rot="5400000" flipV="1">
              <a:off x="2403969" y="2902363"/>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 name="平行四邊形 6"/>
            <p:cNvSpPr/>
            <p:nvPr/>
          </p:nvSpPr>
          <p:spPr>
            <a:xfrm rot="5400000" flipV="1">
              <a:off x="2454700" y="2944389"/>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平行四邊形 7"/>
            <p:cNvSpPr/>
            <p:nvPr/>
          </p:nvSpPr>
          <p:spPr>
            <a:xfrm rot="5400000" flipV="1">
              <a:off x="2505431" y="297798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平行四邊形 8"/>
            <p:cNvSpPr/>
            <p:nvPr/>
          </p:nvSpPr>
          <p:spPr>
            <a:xfrm rot="5400000" flipV="1">
              <a:off x="2556162" y="3011571"/>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平行四邊形 9"/>
            <p:cNvSpPr/>
            <p:nvPr/>
          </p:nvSpPr>
          <p:spPr>
            <a:xfrm rot="5400000" flipV="1">
              <a:off x="2606893" y="3039347"/>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 name="平行四邊形 10"/>
            <p:cNvSpPr/>
            <p:nvPr/>
          </p:nvSpPr>
          <p:spPr>
            <a:xfrm rot="5400000" flipV="1">
              <a:off x="2657624" y="3076925"/>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平行四邊形 11"/>
            <p:cNvSpPr/>
            <p:nvPr/>
          </p:nvSpPr>
          <p:spPr>
            <a:xfrm rot="5400000" flipV="1">
              <a:off x="2708355" y="3108279"/>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3" name="直線接點 12"/>
            <p:cNvCxnSpPr>
              <a:stCxn id="12" idx="3"/>
            </p:cNvCxnSpPr>
            <p:nvPr/>
          </p:nvCxnSpPr>
          <p:spPr>
            <a:xfrm>
              <a:off x="4831137" y="3562981"/>
              <a:ext cx="2863207" cy="31000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平行四邊形 13"/>
            <p:cNvSpPr/>
            <p:nvPr/>
          </p:nvSpPr>
          <p:spPr>
            <a:xfrm rot="5400000" flipV="1">
              <a:off x="6651673" y="3078610"/>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5" name="直線接點 14"/>
            <p:cNvCxnSpPr>
              <a:stCxn id="12" idx="5"/>
              <a:endCxn id="12" idx="2"/>
            </p:cNvCxnSpPr>
            <p:nvPr/>
          </p:nvCxnSpPr>
          <p:spPr>
            <a:xfrm>
              <a:off x="4113240" y="2684488"/>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平行四邊形 15"/>
            <p:cNvSpPr/>
            <p:nvPr/>
          </p:nvSpPr>
          <p:spPr>
            <a:xfrm rot="5400000" flipV="1">
              <a:off x="3772653" y="2778901"/>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7" name="直線接點 16"/>
            <p:cNvCxnSpPr/>
            <p:nvPr/>
          </p:nvCxnSpPr>
          <p:spPr>
            <a:xfrm>
              <a:off x="4469015" y="2544898"/>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3753576" y="2817385"/>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12" idx="1"/>
              <a:endCxn id="12" idx="3"/>
            </p:cNvCxnSpPr>
            <p:nvPr/>
          </p:nvCxnSpPr>
          <p:spPr>
            <a:xfrm flipV="1">
              <a:off x="3395342" y="3562981"/>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3395342" y="3036590"/>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3395342" y="4178279"/>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3410289" y="3002999"/>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23" name="文字方塊 22"/>
            <p:cNvSpPr txBox="1"/>
            <p:nvPr/>
          </p:nvSpPr>
          <p:spPr>
            <a:xfrm>
              <a:off x="3782113" y="2869326"/>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4" name="平行四邊形 23"/>
            <p:cNvSpPr/>
            <p:nvPr/>
          </p:nvSpPr>
          <p:spPr>
            <a:xfrm rot="5400000" flipV="1">
              <a:off x="8260549" y="3837164"/>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5" name="文字方塊 24"/>
            <p:cNvSpPr txBox="1"/>
            <p:nvPr/>
          </p:nvSpPr>
          <p:spPr>
            <a:xfrm>
              <a:off x="3782478" y="3454937"/>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6" name="平行四邊形 25"/>
            <p:cNvSpPr/>
            <p:nvPr/>
          </p:nvSpPr>
          <p:spPr>
            <a:xfrm rot="5400000" flipV="1">
              <a:off x="8301686" y="3859632"/>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7" name="文字方塊 26"/>
            <p:cNvSpPr txBox="1"/>
            <p:nvPr/>
          </p:nvSpPr>
          <p:spPr>
            <a:xfrm>
              <a:off x="3780177" y="4040352"/>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8" name="文字方塊 27"/>
            <p:cNvSpPr txBox="1"/>
            <p:nvPr/>
          </p:nvSpPr>
          <p:spPr>
            <a:xfrm>
              <a:off x="4502620" y="4336080"/>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29" name="文字方塊 28"/>
            <p:cNvSpPr txBox="1"/>
            <p:nvPr/>
          </p:nvSpPr>
          <p:spPr>
            <a:xfrm>
              <a:off x="3413546" y="3559728"/>
              <a:ext cx="374461" cy="400109"/>
            </a:xfrm>
            <a:prstGeom prst="rect">
              <a:avLst/>
            </a:prstGeom>
            <a:noFill/>
          </p:spPr>
          <p:txBody>
            <a:bodyPr wrap="none" rtlCol="0">
              <a:spAutoFit/>
            </a:bodyPr>
            <a:lstStyle/>
            <a:p>
              <a:r>
                <a:rPr lang="en-US" altLang="zh-TW" sz="1350"/>
                <a:t>2</a:t>
              </a:r>
              <a:endParaRPr lang="zh-TW" altLang="en-US" sz="1350" dirty="0"/>
            </a:p>
          </p:txBody>
        </p:sp>
        <p:sp>
          <p:nvSpPr>
            <p:cNvPr id="30" name="文字方塊 29"/>
            <p:cNvSpPr txBox="1"/>
            <p:nvPr/>
          </p:nvSpPr>
          <p:spPr>
            <a:xfrm>
              <a:off x="4136950" y="2753181"/>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31" name="文字方塊 30"/>
            <p:cNvSpPr txBox="1"/>
            <p:nvPr/>
          </p:nvSpPr>
          <p:spPr>
            <a:xfrm>
              <a:off x="4498044" y="319564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32" name="平行四邊形 31"/>
            <p:cNvSpPr/>
            <p:nvPr/>
          </p:nvSpPr>
          <p:spPr>
            <a:xfrm rot="5400000" flipV="1">
              <a:off x="8342823" y="3882856"/>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3" name="文字方塊 32"/>
            <p:cNvSpPr txBox="1"/>
            <p:nvPr/>
          </p:nvSpPr>
          <p:spPr>
            <a:xfrm>
              <a:off x="3428129" y="4151414"/>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34" name="文字方塊 33"/>
            <p:cNvSpPr txBox="1"/>
            <p:nvPr/>
          </p:nvSpPr>
          <p:spPr>
            <a:xfrm>
              <a:off x="4495848" y="2635903"/>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35" name="文字方塊 34"/>
            <p:cNvSpPr txBox="1"/>
            <p:nvPr/>
          </p:nvSpPr>
          <p:spPr>
            <a:xfrm>
              <a:off x="3786558" y="4601014"/>
              <a:ext cx="374461" cy="400109"/>
            </a:xfrm>
            <a:prstGeom prst="rect">
              <a:avLst/>
            </a:prstGeom>
            <a:noFill/>
          </p:spPr>
          <p:txBody>
            <a:bodyPr wrap="none" rtlCol="0">
              <a:spAutoFit/>
            </a:bodyPr>
            <a:lstStyle/>
            <a:p>
              <a:r>
                <a:rPr lang="en-US" altLang="zh-TW" sz="1350"/>
                <a:t>3</a:t>
              </a:r>
              <a:endParaRPr lang="zh-TW" altLang="en-US" sz="1350" dirty="0"/>
            </a:p>
          </p:txBody>
        </p:sp>
        <p:sp>
          <p:nvSpPr>
            <p:cNvPr id="36" name="文字方塊 35"/>
            <p:cNvSpPr txBox="1"/>
            <p:nvPr/>
          </p:nvSpPr>
          <p:spPr>
            <a:xfrm>
              <a:off x="4148912" y="4464692"/>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37" name="文字方塊 36"/>
            <p:cNvSpPr txBox="1"/>
            <p:nvPr/>
          </p:nvSpPr>
          <p:spPr>
            <a:xfrm>
              <a:off x="3420902" y="4745318"/>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38" name="文字方塊 37"/>
            <p:cNvSpPr txBox="1"/>
            <p:nvPr/>
          </p:nvSpPr>
          <p:spPr>
            <a:xfrm>
              <a:off x="4127360" y="3903308"/>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9" name="文字方塊 38"/>
            <p:cNvSpPr txBox="1"/>
            <p:nvPr/>
          </p:nvSpPr>
          <p:spPr>
            <a:xfrm>
              <a:off x="4493790" y="3768194"/>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40" name="文字方塊 39"/>
            <p:cNvSpPr txBox="1"/>
            <p:nvPr/>
          </p:nvSpPr>
          <p:spPr>
            <a:xfrm>
              <a:off x="4133262" y="3317254"/>
              <a:ext cx="374461" cy="400109"/>
            </a:xfrm>
            <a:prstGeom prst="rect">
              <a:avLst/>
            </a:prstGeom>
            <a:noFill/>
          </p:spPr>
          <p:txBody>
            <a:bodyPr wrap="none" rtlCol="0">
              <a:spAutoFit/>
            </a:bodyPr>
            <a:lstStyle/>
            <a:p>
              <a:r>
                <a:rPr lang="en-US" altLang="zh-TW" sz="1350"/>
                <a:t>8</a:t>
              </a:r>
              <a:endParaRPr lang="zh-TW" altLang="en-US" sz="1350" dirty="0"/>
            </a:p>
          </p:txBody>
        </p:sp>
        <p:sp>
          <p:nvSpPr>
            <p:cNvPr id="41" name="平行四邊形 40"/>
            <p:cNvSpPr/>
            <p:nvPr/>
          </p:nvSpPr>
          <p:spPr>
            <a:xfrm rot="5400000" flipV="1">
              <a:off x="8383960" y="3906080"/>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2" name="文字方塊 41"/>
            <p:cNvSpPr txBox="1"/>
            <p:nvPr/>
          </p:nvSpPr>
          <p:spPr>
            <a:xfrm>
              <a:off x="7002023" y="3257799"/>
              <a:ext cx="722349" cy="677108"/>
            </a:xfrm>
            <a:prstGeom prst="rect">
              <a:avLst/>
            </a:prstGeom>
            <a:noFill/>
          </p:spPr>
          <p:txBody>
            <a:bodyPr wrap="square" rtlCol="0">
              <a:spAutoFit/>
            </a:bodyPr>
            <a:lstStyle/>
            <a:p>
              <a:r>
                <a:rPr lang="en-US" altLang="zh-TW" sz="1350" dirty="0"/>
                <a:t>Max()</a:t>
              </a:r>
              <a:endParaRPr lang="zh-TW" altLang="en-US" sz="1350" dirty="0"/>
            </a:p>
          </p:txBody>
        </p:sp>
        <p:cxnSp>
          <p:nvCxnSpPr>
            <p:cNvPr id="43" name="直線接點 42"/>
            <p:cNvCxnSpPr/>
            <p:nvPr/>
          </p:nvCxnSpPr>
          <p:spPr>
            <a:xfrm>
              <a:off x="4118761" y="2695503"/>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800234" y="2434903"/>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a:off x="4118761" y="3824269"/>
              <a:ext cx="2892630" cy="30585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6" name="直線接點 45"/>
            <p:cNvCxnSpPr>
              <a:stCxn id="41" idx="5"/>
              <a:endCxn id="41" idx="2"/>
            </p:cNvCxnSpPr>
            <p:nvPr/>
          </p:nvCxnSpPr>
          <p:spPr>
            <a:xfrm>
              <a:off x="8879575" y="3782459"/>
              <a:ext cx="0" cy="791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stCxn id="41" idx="1"/>
              <a:endCxn id="41" idx="3"/>
            </p:cNvCxnSpPr>
            <p:nvPr/>
          </p:nvCxnSpPr>
          <p:spPr>
            <a:xfrm flipV="1">
              <a:off x="8607376" y="4078486"/>
              <a:ext cx="544398" cy="199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41" idx="3"/>
            </p:cNvCxnSpPr>
            <p:nvPr/>
          </p:nvCxnSpPr>
          <p:spPr>
            <a:xfrm>
              <a:off x="7724373" y="3890252"/>
              <a:ext cx="1427401" cy="18823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9" name="平行四邊形 48"/>
            <p:cNvSpPr/>
            <p:nvPr/>
          </p:nvSpPr>
          <p:spPr>
            <a:xfrm rot="5400000" flipV="1">
              <a:off x="8758621" y="3787212"/>
              <a:ext cx="485603" cy="278487"/>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50" name="直線接點 49"/>
            <p:cNvCxnSpPr/>
            <p:nvPr/>
          </p:nvCxnSpPr>
          <p:spPr>
            <a:xfrm>
              <a:off x="7011392" y="2994678"/>
              <a:ext cx="1857384" cy="81203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7659000" y="2726293"/>
              <a:ext cx="1492774" cy="95871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7011392" y="4144694"/>
              <a:ext cx="1868182" cy="3327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8851692" y="3744393"/>
              <a:ext cx="374461" cy="400109"/>
            </a:xfrm>
            <a:prstGeom prst="rect">
              <a:avLst/>
            </a:prstGeom>
            <a:noFill/>
          </p:spPr>
          <p:txBody>
            <a:bodyPr wrap="none" rtlCol="0">
              <a:spAutoFit/>
            </a:bodyPr>
            <a:lstStyle/>
            <a:p>
              <a:r>
                <a:rPr lang="en-US" altLang="zh-TW" sz="1350" dirty="0"/>
                <a:t>8</a:t>
              </a:r>
              <a:endParaRPr lang="zh-TW" altLang="en-US" sz="1350" dirty="0"/>
            </a:p>
          </p:txBody>
        </p:sp>
        <p:sp>
          <p:nvSpPr>
            <p:cNvPr id="54" name="文字方塊 53"/>
            <p:cNvSpPr txBox="1"/>
            <p:nvPr/>
          </p:nvSpPr>
          <p:spPr>
            <a:xfrm rot="2162754">
              <a:off x="4400249" y="2066459"/>
              <a:ext cx="861775" cy="272472"/>
            </a:xfrm>
            <a:prstGeom prst="rect">
              <a:avLst/>
            </a:prstGeom>
            <a:noFill/>
          </p:spPr>
          <p:txBody>
            <a:bodyPr vert="eaVert" wrap="square" rtlCol="0">
              <a:spAutoFit/>
            </a:bodyPr>
            <a:lstStyle/>
            <a:p>
              <a:r>
                <a:rPr lang="en-US" altLang="zh-TW" sz="3000" dirty="0"/>
                <a:t>{</a:t>
              </a:r>
              <a:endParaRPr lang="zh-TW" altLang="en-US" sz="3000" dirty="0"/>
            </a:p>
          </p:txBody>
        </p:sp>
        <p:sp>
          <p:nvSpPr>
            <p:cNvPr id="55" name="文字方塊 54"/>
            <p:cNvSpPr txBox="1"/>
            <p:nvPr/>
          </p:nvSpPr>
          <p:spPr>
            <a:xfrm rot="2162754">
              <a:off x="8811224" y="3403018"/>
              <a:ext cx="861775" cy="272472"/>
            </a:xfrm>
            <a:prstGeom prst="rect">
              <a:avLst/>
            </a:prstGeom>
            <a:noFill/>
          </p:spPr>
          <p:txBody>
            <a:bodyPr vert="eaVert" wrap="square" rtlCol="0">
              <a:spAutoFit/>
            </a:bodyPr>
            <a:lstStyle/>
            <a:p>
              <a:r>
                <a:rPr lang="en-US" altLang="zh-TW" sz="3000" dirty="0"/>
                <a:t>{</a:t>
              </a:r>
              <a:endParaRPr lang="zh-TW" altLang="en-US" sz="3000" dirty="0"/>
            </a:p>
          </p:txBody>
        </p:sp>
        <p:sp>
          <p:nvSpPr>
            <p:cNvPr id="56" name="文字方塊 55"/>
            <p:cNvSpPr txBox="1"/>
            <p:nvPr/>
          </p:nvSpPr>
          <p:spPr>
            <a:xfrm>
              <a:off x="4628213" y="1796526"/>
              <a:ext cx="630941" cy="400109"/>
            </a:xfrm>
            <a:prstGeom prst="rect">
              <a:avLst/>
            </a:prstGeom>
            <a:noFill/>
          </p:spPr>
          <p:txBody>
            <a:bodyPr wrap="none" rtlCol="0">
              <a:spAutoFit/>
            </a:bodyPr>
            <a:lstStyle/>
            <a:p>
              <a:r>
                <a:rPr lang="en-US" altLang="zh-TW" sz="1350" dirty="0"/>
                <a:t>X</a:t>
              </a:r>
              <a:r>
                <a:rPr lang="zh-TW" altLang="en-US" sz="1350" dirty="0"/>
                <a:t>層</a:t>
              </a:r>
            </a:p>
          </p:txBody>
        </p:sp>
        <p:sp>
          <p:nvSpPr>
            <p:cNvPr id="57" name="文字方塊 56"/>
            <p:cNvSpPr txBox="1"/>
            <p:nvPr/>
          </p:nvSpPr>
          <p:spPr>
            <a:xfrm>
              <a:off x="9055474" y="3135931"/>
              <a:ext cx="630941" cy="400109"/>
            </a:xfrm>
            <a:prstGeom prst="rect">
              <a:avLst/>
            </a:prstGeom>
            <a:noFill/>
          </p:spPr>
          <p:txBody>
            <a:bodyPr wrap="none" rtlCol="0">
              <a:spAutoFit/>
            </a:bodyPr>
            <a:lstStyle/>
            <a:p>
              <a:r>
                <a:rPr lang="en-US" altLang="zh-TW" sz="1350" dirty="0"/>
                <a:t>X</a:t>
              </a:r>
              <a:r>
                <a:rPr lang="zh-TW" altLang="en-US" sz="1350" dirty="0"/>
                <a:t>層</a:t>
              </a:r>
            </a:p>
          </p:txBody>
        </p:sp>
        <p:sp>
          <p:nvSpPr>
            <p:cNvPr id="58" name="文字方塊 57"/>
            <p:cNvSpPr txBox="1"/>
            <p:nvPr/>
          </p:nvSpPr>
          <p:spPr>
            <a:xfrm>
              <a:off x="8590294" y="3831237"/>
              <a:ext cx="374461" cy="400109"/>
            </a:xfrm>
            <a:prstGeom prst="rect">
              <a:avLst/>
            </a:prstGeom>
            <a:noFill/>
          </p:spPr>
          <p:txBody>
            <a:bodyPr wrap="none" rtlCol="0">
              <a:spAutoFit/>
            </a:bodyPr>
            <a:lstStyle/>
            <a:p>
              <a:r>
                <a:rPr lang="en-US" altLang="zh-TW" sz="1350" dirty="0"/>
                <a:t>6</a:t>
              </a:r>
              <a:endParaRPr lang="zh-TW" altLang="en-US" sz="1350" dirty="0"/>
            </a:p>
          </p:txBody>
        </p:sp>
      </p:grpSp>
    </p:spTree>
    <p:extLst>
      <p:ext uri="{BB962C8B-B14F-4D97-AF65-F5344CB8AC3E}">
        <p14:creationId xmlns:p14="http://schemas.microsoft.com/office/powerpoint/2010/main" val="2918613182"/>
      </p:ext>
    </p:extLst>
  </p:cSld>
  <p:clrMapOvr>
    <a:masterClrMapping/>
  </p:clrMapOvr>
  <p:transition advClick="0">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grpSp>
        <p:nvGrpSpPr>
          <p:cNvPr id="59" name="群組 58"/>
          <p:cNvGrpSpPr/>
          <p:nvPr/>
        </p:nvGrpSpPr>
        <p:grpSpPr>
          <a:xfrm>
            <a:off x="2088000" y="2477251"/>
            <a:ext cx="4982158" cy="2799839"/>
            <a:chOff x="3043538" y="1786016"/>
            <a:chExt cx="6642877" cy="3733119"/>
          </a:xfrm>
        </p:grpSpPr>
        <p:sp>
          <p:nvSpPr>
            <p:cNvPr id="60" name="平行四邊形 59"/>
            <p:cNvSpPr/>
            <p:nvPr/>
          </p:nvSpPr>
          <p:spPr>
            <a:xfrm rot="5400000" flipV="1">
              <a:off x="2356551" y="2848592"/>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1" name="平行四邊形 60"/>
            <p:cNvSpPr/>
            <p:nvPr/>
          </p:nvSpPr>
          <p:spPr>
            <a:xfrm rot="5400000" flipV="1">
              <a:off x="2407282" y="2885658"/>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2" name="平行四邊形 61"/>
            <p:cNvSpPr/>
            <p:nvPr/>
          </p:nvSpPr>
          <p:spPr>
            <a:xfrm rot="5400000" flipV="1">
              <a:off x="2458013" y="2927684"/>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3" name="平行四邊形 62"/>
            <p:cNvSpPr/>
            <p:nvPr/>
          </p:nvSpPr>
          <p:spPr>
            <a:xfrm rot="5400000" flipV="1">
              <a:off x="2508744" y="2961275"/>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4" name="平行四邊形 63"/>
            <p:cNvSpPr/>
            <p:nvPr/>
          </p:nvSpPr>
          <p:spPr>
            <a:xfrm rot="5400000" flipV="1">
              <a:off x="2559475" y="2994866"/>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5" name="平行四邊形 64"/>
            <p:cNvSpPr/>
            <p:nvPr/>
          </p:nvSpPr>
          <p:spPr>
            <a:xfrm rot="5400000" flipV="1">
              <a:off x="2610206" y="3022642"/>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6" name="平行四邊形 65"/>
            <p:cNvSpPr/>
            <p:nvPr/>
          </p:nvSpPr>
          <p:spPr>
            <a:xfrm rot="5400000" flipV="1">
              <a:off x="2660937" y="3060220"/>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7" name="平行四邊形 66"/>
            <p:cNvSpPr/>
            <p:nvPr/>
          </p:nvSpPr>
          <p:spPr>
            <a:xfrm rot="5400000" flipV="1">
              <a:off x="2711668" y="3091574"/>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8" name="直線接點 67"/>
            <p:cNvCxnSpPr/>
            <p:nvPr/>
          </p:nvCxnSpPr>
          <p:spPr>
            <a:xfrm>
              <a:off x="4127747" y="4960469"/>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9" name="平行四邊形 68"/>
            <p:cNvSpPr/>
            <p:nvPr/>
          </p:nvSpPr>
          <p:spPr>
            <a:xfrm rot="5400000" flipV="1">
              <a:off x="5944923" y="4465914"/>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70" name="直線接點 69"/>
            <p:cNvCxnSpPr>
              <a:stCxn id="67" idx="5"/>
              <a:endCxn id="67" idx="2"/>
            </p:cNvCxnSpPr>
            <p:nvPr/>
          </p:nvCxnSpPr>
          <p:spPr>
            <a:xfrm>
              <a:off x="4116553" y="2667783"/>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4472328" y="2528193"/>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平行四邊形 71"/>
            <p:cNvSpPr/>
            <p:nvPr/>
          </p:nvSpPr>
          <p:spPr>
            <a:xfrm rot="5400000" flipV="1">
              <a:off x="3065019" y="4154005"/>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73" name="直線接點 72"/>
            <p:cNvCxnSpPr/>
            <p:nvPr/>
          </p:nvCxnSpPr>
          <p:spPr>
            <a:xfrm>
              <a:off x="3756889" y="2800680"/>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a:stCxn id="67" idx="1"/>
              <a:endCxn id="67" idx="3"/>
            </p:cNvCxnSpPr>
            <p:nvPr/>
          </p:nvCxnSpPr>
          <p:spPr>
            <a:xfrm flipV="1">
              <a:off x="3398655" y="3546276"/>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398655" y="3019885"/>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p:cNvCxnSpPr/>
            <p:nvPr/>
          </p:nvCxnSpPr>
          <p:spPr>
            <a:xfrm flipV="1">
              <a:off x="3398655" y="4161574"/>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3413602" y="2986293"/>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78" name="文字方塊 77"/>
            <p:cNvSpPr txBox="1"/>
            <p:nvPr/>
          </p:nvSpPr>
          <p:spPr>
            <a:xfrm>
              <a:off x="3785426" y="2852621"/>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79" name="平行四邊形 78"/>
            <p:cNvSpPr/>
            <p:nvPr/>
          </p:nvSpPr>
          <p:spPr>
            <a:xfrm rot="5400000" flipV="1">
              <a:off x="8263862" y="3820459"/>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0" name="文字方塊 79"/>
            <p:cNvSpPr txBox="1"/>
            <p:nvPr/>
          </p:nvSpPr>
          <p:spPr>
            <a:xfrm>
              <a:off x="3785791" y="3438232"/>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81" name="平行四邊形 80"/>
            <p:cNvSpPr/>
            <p:nvPr/>
          </p:nvSpPr>
          <p:spPr>
            <a:xfrm rot="5400000" flipV="1">
              <a:off x="8304999" y="3842927"/>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2" name="文字方塊 81"/>
            <p:cNvSpPr txBox="1"/>
            <p:nvPr/>
          </p:nvSpPr>
          <p:spPr>
            <a:xfrm>
              <a:off x="3783490" y="4023646"/>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83" name="文字方塊 82"/>
            <p:cNvSpPr txBox="1"/>
            <p:nvPr/>
          </p:nvSpPr>
          <p:spPr>
            <a:xfrm>
              <a:off x="4505933" y="4319375"/>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84" name="文字方塊 83"/>
            <p:cNvSpPr txBox="1"/>
            <p:nvPr/>
          </p:nvSpPr>
          <p:spPr>
            <a:xfrm>
              <a:off x="3416861" y="3543021"/>
              <a:ext cx="374461" cy="400109"/>
            </a:xfrm>
            <a:prstGeom prst="rect">
              <a:avLst/>
            </a:prstGeom>
            <a:noFill/>
          </p:spPr>
          <p:txBody>
            <a:bodyPr wrap="none" rtlCol="0">
              <a:spAutoFit/>
            </a:bodyPr>
            <a:lstStyle/>
            <a:p>
              <a:r>
                <a:rPr lang="en-US" altLang="zh-TW" sz="1350"/>
                <a:t>2</a:t>
              </a:r>
              <a:endParaRPr lang="zh-TW" altLang="en-US" sz="1350" dirty="0"/>
            </a:p>
          </p:txBody>
        </p:sp>
        <p:sp>
          <p:nvSpPr>
            <p:cNvPr id="85" name="文字方塊 84"/>
            <p:cNvSpPr txBox="1"/>
            <p:nvPr/>
          </p:nvSpPr>
          <p:spPr>
            <a:xfrm>
              <a:off x="4140263" y="2736476"/>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86" name="文字方塊 85"/>
            <p:cNvSpPr txBox="1"/>
            <p:nvPr/>
          </p:nvSpPr>
          <p:spPr>
            <a:xfrm>
              <a:off x="4501357" y="3178941"/>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87" name="平行四邊形 86"/>
            <p:cNvSpPr/>
            <p:nvPr/>
          </p:nvSpPr>
          <p:spPr>
            <a:xfrm rot="5400000" flipV="1">
              <a:off x="8346136" y="3866151"/>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8" name="文字方塊 87"/>
            <p:cNvSpPr txBox="1"/>
            <p:nvPr/>
          </p:nvSpPr>
          <p:spPr>
            <a:xfrm>
              <a:off x="3431442" y="4134710"/>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89" name="文字方塊 88"/>
            <p:cNvSpPr txBox="1"/>
            <p:nvPr/>
          </p:nvSpPr>
          <p:spPr>
            <a:xfrm>
              <a:off x="4499161" y="2619199"/>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90" name="文字方塊 89"/>
            <p:cNvSpPr txBox="1"/>
            <p:nvPr/>
          </p:nvSpPr>
          <p:spPr>
            <a:xfrm>
              <a:off x="3789871" y="4584310"/>
              <a:ext cx="374461" cy="400109"/>
            </a:xfrm>
            <a:prstGeom prst="rect">
              <a:avLst/>
            </a:prstGeom>
            <a:noFill/>
          </p:spPr>
          <p:txBody>
            <a:bodyPr wrap="none" rtlCol="0">
              <a:spAutoFit/>
            </a:bodyPr>
            <a:lstStyle/>
            <a:p>
              <a:r>
                <a:rPr lang="en-US" altLang="zh-TW" sz="1350"/>
                <a:t>3</a:t>
              </a:r>
              <a:endParaRPr lang="zh-TW" altLang="en-US" sz="1350" dirty="0"/>
            </a:p>
          </p:txBody>
        </p:sp>
        <p:sp>
          <p:nvSpPr>
            <p:cNvPr id="91" name="文字方塊 90"/>
            <p:cNvSpPr txBox="1"/>
            <p:nvPr/>
          </p:nvSpPr>
          <p:spPr>
            <a:xfrm>
              <a:off x="4152225" y="4447987"/>
              <a:ext cx="374461" cy="400109"/>
            </a:xfrm>
            <a:prstGeom prst="rect">
              <a:avLst/>
            </a:prstGeom>
            <a:noFill/>
          </p:spPr>
          <p:txBody>
            <a:bodyPr wrap="none" rtlCol="0">
              <a:spAutoFit/>
            </a:bodyPr>
            <a:lstStyle/>
            <a:p>
              <a:r>
                <a:rPr lang="en-US" altLang="zh-TW" sz="1350"/>
                <a:t>3</a:t>
              </a:r>
              <a:endParaRPr lang="zh-TW" altLang="en-US" sz="1350" dirty="0"/>
            </a:p>
          </p:txBody>
        </p:sp>
        <p:sp>
          <p:nvSpPr>
            <p:cNvPr id="92" name="文字方塊 91"/>
            <p:cNvSpPr txBox="1"/>
            <p:nvPr/>
          </p:nvSpPr>
          <p:spPr>
            <a:xfrm>
              <a:off x="3424217" y="4728614"/>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93" name="文字方塊 92"/>
            <p:cNvSpPr txBox="1"/>
            <p:nvPr/>
          </p:nvSpPr>
          <p:spPr>
            <a:xfrm>
              <a:off x="4130673" y="388660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94" name="文字方塊 93"/>
            <p:cNvSpPr txBox="1"/>
            <p:nvPr/>
          </p:nvSpPr>
          <p:spPr>
            <a:xfrm>
              <a:off x="4497103" y="3751490"/>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95" name="文字方塊 94"/>
            <p:cNvSpPr txBox="1"/>
            <p:nvPr/>
          </p:nvSpPr>
          <p:spPr>
            <a:xfrm>
              <a:off x="4136575" y="3300549"/>
              <a:ext cx="374461" cy="400109"/>
            </a:xfrm>
            <a:prstGeom prst="rect">
              <a:avLst/>
            </a:prstGeom>
            <a:noFill/>
          </p:spPr>
          <p:txBody>
            <a:bodyPr wrap="none" rtlCol="0">
              <a:spAutoFit/>
            </a:bodyPr>
            <a:lstStyle/>
            <a:p>
              <a:r>
                <a:rPr lang="en-US" altLang="zh-TW" sz="1350"/>
                <a:t>8</a:t>
              </a:r>
              <a:endParaRPr lang="zh-TW" altLang="en-US" sz="1350" dirty="0"/>
            </a:p>
          </p:txBody>
        </p:sp>
        <p:sp>
          <p:nvSpPr>
            <p:cNvPr id="96" name="平行四邊形 95"/>
            <p:cNvSpPr/>
            <p:nvPr/>
          </p:nvSpPr>
          <p:spPr>
            <a:xfrm rot="5400000" flipV="1">
              <a:off x="8387273" y="3889375"/>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7" name="文字方塊 96"/>
            <p:cNvSpPr txBox="1"/>
            <p:nvPr/>
          </p:nvSpPr>
          <p:spPr>
            <a:xfrm>
              <a:off x="6287088" y="4654608"/>
              <a:ext cx="722351" cy="677108"/>
            </a:xfrm>
            <a:prstGeom prst="rect">
              <a:avLst/>
            </a:prstGeom>
            <a:noFill/>
          </p:spPr>
          <p:txBody>
            <a:bodyPr wrap="square" rtlCol="0">
              <a:spAutoFit/>
            </a:bodyPr>
            <a:lstStyle/>
            <a:p>
              <a:r>
                <a:rPr lang="en-US" altLang="zh-TW" sz="1350" dirty="0"/>
                <a:t>Max()</a:t>
              </a:r>
              <a:endParaRPr lang="zh-TW" altLang="en-US" sz="1350" dirty="0"/>
            </a:p>
          </p:txBody>
        </p:sp>
        <p:cxnSp>
          <p:nvCxnSpPr>
            <p:cNvPr id="98" name="直線接點 97"/>
            <p:cNvCxnSpPr/>
            <p:nvPr/>
          </p:nvCxnSpPr>
          <p:spPr>
            <a:xfrm>
              <a:off x="3400901" y="4078688"/>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a:off x="4132417" y="3552130"/>
              <a:ext cx="2865728" cy="56032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3414004" y="5218186"/>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01" name="直線接點 100"/>
            <p:cNvCxnSpPr>
              <a:stCxn id="96" idx="5"/>
              <a:endCxn id="96" idx="2"/>
            </p:cNvCxnSpPr>
            <p:nvPr/>
          </p:nvCxnSpPr>
          <p:spPr>
            <a:xfrm>
              <a:off x="8882888" y="3765754"/>
              <a:ext cx="0" cy="791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a:stCxn id="96" idx="1"/>
              <a:endCxn id="96" idx="3"/>
            </p:cNvCxnSpPr>
            <p:nvPr/>
          </p:nvCxnSpPr>
          <p:spPr>
            <a:xfrm flipV="1">
              <a:off x="8610689" y="4061781"/>
              <a:ext cx="544398" cy="199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a:endCxn id="96" idx="2"/>
            </p:cNvCxnSpPr>
            <p:nvPr/>
          </p:nvCxnSpPr>
          <p:spPr>
            <a:xfrm flipV="1">
              <a:off x="7005087" y="4557395"/>
              <a:ext cx="1877801" cy="71961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04" name="平行四邊形 103"/>
            <p:cNvSpPr/>
            <p:nvPr/>
          </p:nvSpPr>
          <p:spPr>
            <a:xfrm rot="5400000" flipV="1">
              <a:off x="8501658" y="4270715"/>
              <a:ext cx="485603" cy="278487"/>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05" name="直線接點 104"/>
            <p:cNvCxnSpPr/>
            <p:nvPr/>
          </p:nvCxnSpPr>
          <p:spPr>
            <a:xfrm flipV="1">
              <a:off x="6295696" y="4255602"/>
              <a:ext cx="2326286" cy="10754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06" name="直線接點 105"/>
            <p:cNvCxnSpPr/>
            <p:nvPr/>
          </p:nvCxnSpPr>
          <p:spPr>
            <a:xfrm>
              <a:off x="6998145" y="4124875"/>
              <a:ext cx="1884741" cy="4581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07" name="直線接點 106"/>
            <p:cNvCxnSpPr/>
            <p:nvPr/>
          </p:nvCxnSpPr>
          <p:spPr>
            <a:xfrm flipV="1">
              <a:off x="6307958" y="4651756"/>
              <a:ext cx="2314024" cy="85345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08" name="文字方塊 107"/>
            <p:cNvSpPr txBox="1"/>
            <p:nvPr/>
          </p:nvSpPr>
          <p:spPr>
            <a:xfrm>
              <a:off x="8855005" y="3727688"/>
              <a:ext cx="374461" cy="400109"/>
            </a:xfrm>
            <a:prstGeom prst="rect">
              <a:avLst/>
            </a:prstGeom>
            <a:noFill/>
          </p:spPr>
          <p:txBody>
            <a:bodyPr wrap="none" rtlCol="0">
              <a:spAutoFit/>
            </a:bodyPr>
            <a:lstStyle/>
            <a:p>
              <a:r>
                <a:rPr lang="en-US" altLang="zh-TW" sz="1350" dirty="0"/>
                <a:t>8</a:t>
              </a:r>
              <a:endParaRPr lang="zh-TW" altLang="en-US" sz="1350" dirty="0"/>
            </a:p>
          </p:txBody>
        </p:sp>
        <p:sp>
          <p:nvSpPr>
            <p:cNvPr id="109" name="文字方塊 108"/>
            <p:cNvSpPr txBox="1"/>
            <p:nvPr/>
          </p:nvSpPr>
          <p:spPr>
            <a:xfrm>
              <a:off x="8603375" y="4231640"/>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110" name="文字方塊 109"/>
            <p:cNvSpPr txBox="1"/>
            <p:nvPr/>
          </p:nvSpPr>
          <p:spPr>
            <a:xfrm rot="2162754">
              <a:off x="4400250" y="2055949"/>
              <a:ext cx="861775" cy="272472"/>
            </a:xfrm>
            <a:prstGeom prst="rect">
              <a:avLst/>
            </a:prstGeom>
            <a:noFill/>
          </p:spPr>
          <p:txBody>
            <a:bodyPr vert="eaVert" wrap="square" rtlCol="0">
              <a:spAutoFit/>
            </a:bodyPr>
            <a:lstStyle/>
            <a:p>
              <a:r>
                <a:rPr lang="en-US" altLang="zh-TW" sz="3000" dirty="0"/>
                <a:t>{</a:t>
              </a:r>
              <a:endParaRPr lang="zh-TW" altLang="en-US" sz="3000" dirty="0"/>
            </a:p>
          </p:txBody>
        </p:sp>
        <p:sp>
          <p:nvSpPr>
            <p:cNvPr id="111" name="文字方塊 110"/>
            <p:cNvSpPr txBox="1"/>
            <p:nvPr/>
          </p:nvSpPr>
          <p:spPr>
            <a:xfrm rot="2162754">
              <a:off x="8811224" y="3392508"/>
              <a:ext cx="861775" cy="272472"/>
            </a:xfrm>
            <a:prstGeom prst="rect">
              <a:avLst/>
            </a:prstGeom>
            <a:noFill/>
          </p:spPr>
          <p:txBody>
            <a:bodyPr vert="eaVert" wrap="square" rtlCol="0">
              <a:spAutoFit/>
            </a:bodyPr>
            <a:lstStyle/>
            <a:p>
              <a:r>
                <a:rPr lang="en-US" altLang="zh-TW" sz="3000" dirty="0"/>
                <a:t>{</a:t>
              </a:r>
              <a:endParaRPr lang="zh-TW" altLang="en-US" sz="3000" dirty="0"/>
            </a:p>
          </p:txBody>
        </p:sp>
        <p:sp>
          <p:nvSpPr>
            <p:cNvPr id="112" name="文字方塊 111"/>
            <p:cNvSpPr txBox="1"/>
            <p:nvPr/>
          </p:nvSpPr>
          <p:spPr>
            <a:xfrm>
              <a:off x="4628213" y="1786016"/>
              <a:ext cx="630941" cy="400109"/>
            </a:xfrm>
            <a:prstGeom prst="rect">
              <a:avLst/>
            </a:prstGeom>
            <a:noFill/>
          </p:spPr>
          <p:txBody>
            <a:bodyPr wrap="none" rtlCol="0">
              <a:spAutoFit/>
            </a:bodyPr>
            <a:lstStyle/>
            <a:p>
              <a:r>
                <a:rPr lang="en-US" altLang="zh-TW" sz="1350" dirty="0"/>
                <a:t>X</a:t>
              </a:r>
              <a:r>
                <a:rPr lang="zh-TW" altLang="en-US" sz="1350" dirty="0"/>
                <a:t>層</a:t>
              </a:r>
            </a:p>
          </p:txBody>
        </p:sp>
        <p:sp>
          <p:nvSpPr>
            <p:cNvPr id="113" name="文字方塊 112"/>
            <p:cNvSpPr txBox="1"/>
            <p:nvPr/>
          </p:nvSpPr>
          <p:spPr>
            <a:xfrm>
              <a:off x="9055474" y="3125421"/>
              <a:ext cx="630941" cy="400109"/>
            </a:xfrm>
            <a:prstGeom prst="rect">
              <a:avLst/>
            </a:prstGeom>
            <a:noFill/>
          </p:spPr>
          <p:txBody>
            <a:bodyPr wrap="none" rtlCol="0">
              <a:spAutoFit/>
            </a:bodyPr>
            <a:lstStyle/>
            <a:p>
              <a:r>
                <a:rPr lang="en-US" altLang="zh-TW" sz="1350" dirty="0"/>
                <a:t>X</a:t>
              </a:r>
              <a:r>
                <a:rPr lang="zh-TW" altLang="en-US" sz="1350" dirty="0"/>
                <a:t>層</a:t>
              </a:r>
            </a:p>
          </p:txBody>
        </p:sp>
        <p:sp>
          <p:nvSpPr>
            <p:cNvPr id="114" name="文字方塊 113"/>
            <p:cNvSpPr txBox="1"/>
            <p:nvPr/>
          </p:nvSpPr>
          <p:spPr>
            <a:xfrm>
              <a:off x="8590292" y="3820727"/>
              <a:ext cx="374461" cy="400109"/>
            </a:xfrm>
            <a:prstGeom prst="rect">
              <a:avLst/>
            </a:prstGeom>
            <a:noFill/>
          </p:spPr>
          <p:txBody>
            <a:bodyPr wrap="none" rtlCol="0">
              <a:spAutoFit/>
            </a:bodyPr>
            <a:lstStyle/>
            <a:p>
              <a:r>
                <a:rPr lang="en-US" altLang="zh-TW" sz="1350" dirty="0"/>
                <a:t>6</a:t>
              </a:r>
              <a:endParaRPr lang="zh-TW" altLang="en-US" sz="1350" dirty="0"/>
            </a:p>
          </p:txBody>
        </p:sp>
      </p:grpSp>
    </p:spTree>
    <p:extLst>
      <p:ext uri="{BB962C8B-B14F-4D97-AF65-F5344CB8AC3E}">
        <p14:creationId xmlns:p14="http://schemas.microsoft.com/office/powerpoint/2010/main" val="1084933954"/>
      </p:ext>
    </p:extLst>
  </p:cSld>
  <p:clrMapOvr>
    <a:masterClrMapping/>
  </p:clrMapOvr>
  <p:transition advClick="0">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grpSp>
        <p:nvGrpSpPr>
          <p:cNvPr id="59" name="群組 58"/>
          <p:cNvGrpSpPr/>
          <p:nvPr/>
        </p:nvGrpSpPr>
        <p:grpSpPr>
          <a:xfrm>
            <a:off x="2088001" y="2477251"/>
            <a:ext cx="4984075" cy="2610691"/>
            <a:chOff x="3040981" y="1786016"/>
            <a:chExt cx="6645434" cy="3480921"/>
          </a:xfrm>
        </p:grpSpPr>
        <p:sp>
          <p:nvSpPr>
            <p:cNvPr id="60" name="平行四邊形 59"/>
            <p:cNvSpPr/>
            <p:nvPr/>
          </p:nvSpPr>
          <p:spPr>
            <a:xfrm rot="5400000" flipV="1">
              <a:off x="2353994" y="2848693"/>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1" name="平行四邊形 60"/>
            <p:cNvSpPr/>
            <p:nvPr/>
          </p:nvSpPr>
          <p:spPr>
            <a:xfrm rot="5400000" flipV="1">
              <a:off x="2404725" y="2885759"/>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2" name="平行四邊形 61"/>
            <p:cNvSpPr/>
            <p:nvPr/>
          </p:nvSpPr>
          <p:spPr>
            <a:xfrm rot="5400000" flipV="1">
              <a:off x="2455456" y="2927785"/>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3" name="平行四邊形 62"/>
            <p:cNvSpPr/>
            <p:nvPr/>
          </p:nvSpPr>
          <p:spPr>
            <a:xfrm rot="5400000" flipV="1">
              <a:off x="2506187" y="2961376"/>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4" name="平行四邊形 63"/>
            <p:cNvSpPr/>
            <p:nvPr/>
          </p:nvSpPr>
          <p:spPr>
            <a:xfrm rot="5400000" flipV="1">
              <a:off x="2556918" y="2994967"/>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5" name="平行四邊形 64"/>
            <p:cNvSpPr/>
            <p:nvPr/>
          </p:nvSpPr>
          <p:spPr>
            <a:xfrm rot="5400000" flipV="1">
              <a:off x="2607649" y="3022743"/>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6" name="平行四邊形 65"/>
            <p:cNvSpPr/>
            <p:nvPr/>
          </p:nvSpPr>
          <p:spPr>
            <a:xfrm rot="5400000" flipV="1">
              <a:off x="2658380" y="3060321"/>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7" name="平行四邊形 66"/>
            <p:cNvSpPr/>
            <p:nvPr/>
          </p:nvSpPr>
          <p:spPr>
            <a:xfrm rot="5400000" flipV="1">
              <a:off x="2709111" y="3091675"/>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68" name="直線接點 67"/>
            <p:cNvCxnSpPr/>
            <p:nvPr/>
          </p:nvCxnSpPr>
          <p:spPr>
            <a:xfrm>
              <a:off x="4821109" y="4694653"/>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9" name="平行四邊形 68"/>
            <p:cNvSpPr/>
            <p:nvPr/>
          </p:nvSpPr>
          <p:spPr>
            <a:xfrm rot="5400000" flipV="1">
              <a:off x="6634289" y="4200371"/>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70" name="直線接點 69"/>
            <p:cNvCxnSpPr>
              <a:stCxn id="67" idx="5"/>
              <a:endCxn id="67" idx="2"/>
            </p:cNvCxnSpPr>
            <p:nvPr/>
          </p:nvCxnSpPr>
          <p:spPr>
            <a:xfrm>
              <a:off x="4113996" y="2667884"/>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平行四邊形 70"/>
            <p:cNvSpPr/>
            <p:nvPr/>
          </p:nvSpPr>
          <p:spPr>
            <a:xfrm rot="5400000" flipV="1">
              <a:off x="3763222" y="3911589"/>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72" name="直線接點 71"/>
            <p:cNvCxnSpPr/>
            <p:nvPr/>
          </p:nvCxnSpPr>
          <p:spPr>
            <a:xfrm>
              <a:off x="4469771" y="2528294"/>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3754332" y="2800781"/>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a:stCxn id="67" idx="1"/>
              <a:endCxn id="67" idx="3"/>
            </p:cNvCxnSpPr>
            <p:nvPr/>
          </p:nvCxnSpPr>
          <p:spPr>
            <a:xfrm flipV="1">
              <a:off x="3396098" y="3546377"/>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396098" y="3019986"/>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p:cNvCxnSpPr/>
            <p:nvPr/>
          </p:nvCxnSpPr>
          <p:spPr>
            <a:xfrm flipV="1">
              <a:off x="3396098" y="4161675"/>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3411045" y="298639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78" name="文字方塊 77"/>
            <p:cNvSpPr txBox="1"/>
            <p:nvPr/>
          </p:nvSpPr>
          <p:spPr>
            <a:xfrm>
              <a:off x="3782869" y="285272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79" name="平行四邊形 78"/>
            <p:cNvSpPr/>
            <p:nvPr/>
          </p:nvSpPr>
          <p:spPr>
            <a:xfrm rot="5400000" flipV="1">
              <a:off x="8261305" y="3820560"/>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0" name="文字方塊 79"/>
            <p:cNvSpPr txBox="1"/>
            <p:nvPr/>
          </p:nvSpPr>
          <p:spPr>
            <a:xfrm>
              <a:off x="3783234" y="343833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81" name="平行四邊形 80"/>
            <p:cNvSpPr/>
            <p:nvPr/>
          </p:nvSpPr>
          <p:spPr>
            <a:xfrm rot="5400000" flipV="1">
              <a:off x="8302442" y="3843028"/>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2" name="文字方塊 81"/>
            <p:cNvSpPr txBox="1"/>
            <p:nvPr/>
          </p:nvSpPr>
          <p:spPr>
            <a:xfrm>
              <a:off x="3780933" y="4023746"/>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83" name="文字方塊 82"/>
            <p:cNvSpPr txBox="1"/>
            <p:nvPr/>
          </p:nvSpPr>
          <p:spPr>
            <a:xfrm>
              <a:off x="4503376" y="4319476"/>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84" name="文字方塊 83"/>
            <p:cNvSpPr txBox="1"/>
            <p:nvPr/>
          </p:nvSpPr>
          <p:spPr>
            <a:xfrm>
              <a:off x="3414302" y="3543122"/>
              <a:ext cx="374461" cy="400109"/>
            </a:xfrm>
            <a:prstGeom prst="rect">
              <a:avLst/>
            </a:prstGeom>
            <a:noFill/>
          </p:spPr>
          <p:txBody>
            <a:bodyPr wrap="none" rtlCol="0">
              <a:spAutoFit/>
            </a:bodyPr>
            <a:lstStyle/>
            <a:p>
              <a:r>
                <a:rPr lang="en-US" altLang="zh-TW" sz="1350"/>
                <a:t>2</a:t>
              </a:r>
              <a:endParaRPr lang="zh-TW" altLang="en-US" sz="1350" dirty="0"/>
            </a:p>
          </p:txBody>
        </p:sp>
        <p:sp>
          <p:nvSpPr>
            <p:cNvPr id="85" name="文字方塊 84"/>
            <p:cNvSpPr txBox="1"/>
            <p:nvPr/>
          </p:nvSpPr>
          <p:spPr>
            <a:xfrm>
              <a:off x="4137706" y="2736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86" name="文字方塊 85"/>
            <p:cNvSpPr txBox="1"/>
            <p:nvPr/>
          </p:nvSpPr>
          <p:spPr>
            <a:xfrm>
              <a:off x="4498800" y="3179043"/>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87" name="平行四邊形 86"/>
            <p:cNvSpPr/>
            <p:nvPr/>
          </p:nvSpPr>
          <p:spPr>
            <a:xfrm rot="5400000" flipV="1">
              <a:off x="8343579" y="3866252"/>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8" name="文字方塊 87"/>
            <p:cNvSpPr txBox="1"/>
            <p:nvPr/>
          </p:nvSpPr>
          <p:spPr>
            <a:xfrm>
              <a:off x="3428885" y="4134810"/>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89" name="文字方塊 88"/>
            <p:cNvSpPr txBox="1"/>
            <p:nvPr/>
          </p:nvSpPr>
          <p:spPr>
            <a:xfrm>
              <a:off x="4496604" y="2619300"/>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90" name="文字方塊 89"/>
            <p:cNvSpPr txBox="1"/>
            <p:nvPr/>
          </p:nvSpPr>
          <p:spPr>
            <a:xfrm>
              <a:off x="3787314" y="4584410"/>
              <a:ext cx="374461" cy="400109"/>
            </a:xfrm>
            <a:prstGeom prst="rect">
              <a:avLst/>
            </a:prstGeom>
            <a:noFill/>
          </p:spPr>
          <p:txBody>
            <a:bodyPr wrap="none" rtlCol="0">
              <a:spAutoFit/>
            </a:bodyPr>
            <a:lstStyle/>
            <a:p>
              <a:r>
                <a:rPr lang="en-US" altLang="zh-TW" sz="1350"/>
                <a:t>3</a:t>
              </a:r>
              <a:endParaRPr lang="zh-TW" altLang="en-US" sz="1350" dirty="0"/>
            </a:p>
          </p:txBody>
        </p:sp>
        <p:sp>
          <p:nvSpPr>
            <p:cNvPr id="91" name="文字方塊 90"/>
            <p:cNvSpPr txBox="1"/>
            <p:nvPr/>
          </p:nvSpPr>
          <p:spPr>
            <a:xfrm>
              <a:off x="4149668" y="4448088"/>
              <a:ext cx="374461" cy="400109"/>
            </a:xfrm>
            <a:prstGeom prst="rect">
              <a:avLst/>
            </a:prstGeom>
            <a:noFill/>
          </p:spPr>
          <p:txBody>
            <a:bodyPr wrap="none" rtlCol="0">
              <a:spAutoFit/>
            </a:bodyPr>
            <a:lstStyle/>
            <a:p>
              <a:r>
                <a:rPr lang="en-US" altLang="zh-TW" sz="1350"/>
                <a:t>3</a:t>
              </a:r>
              <a:endParaRPr lang="zh-TW" altLang="en-US" sz="1350" dirty="0"/>
            </a:p>
          </p:txBody>
        </p:sp>
        <p:sp>
          <p:nvSpPr>
            <p:cNvPr id="92" name="文字方塊 91"/>
            <p:cNvSpPr txBox="1"/>
            <p:nvPr/>
          </p:nvSpPr>
          <p:spPr>
            <a:xfrm>
              <a:off x="3421658" y="4728714"/>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93" name="文字方塊 92"/>
            <p:cNvSpPr txBox="1"/>
            <p:nvPr/>
          </p:nvSpPr>
          <p:spPr>
            <a:xfrm>
              <a:off x="4128116" y="388670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94" name="文字方塊 93"/>
            <p:cNvSpPr txBox="1"/>
            <p:nvPr/>
          </p:nvSpPr>
          <p:spPr>
            <a:xfrm>
              <a:off x="4494546" y="3751590"/>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95" name="文字方塊 94"/>
            <p:cNvSpPr txBox="1"/>
            <p:nvPr/>
          </p:nvSpPr>
          <p:spPr>
            <a:xfrm>
              <a:off x="4134018" y="3300651"/>
              <a:ext cx="374461" cy="400109"/>
            </a:xfrm>
            <a:prstGeom prst="rect">
              <a:avLst/>
            </a:prstGeom>
            <a:noFill/>
          </p:spPr>
          <p:txBody>
            <a:bodyPr wrap="none" rtlCol="0">
              <a:spAutoFit/>
            </a:bodyPr>
            <a:lstStyle/>
            <a:p>
              <a:r>
                <a:rPr lang="en-US" altLang="zh-TW" sz="1350"/>
                <a:t>8</a:t>
              </a:r>
              <a:endParaRPr lang="zh-TW" altLang="en-US" sz="1350" dirty="0"/>
            </a:p>
          </p:txBody>
        </p:sp>
        <p:sp>
          <p:nvSpPr>
            <p:cNvPr id="96" name="平行四邊形 95"/>
            <p:cNvSpPr/>
            <p:nvPr/>
          </p:nvSpPr>
          <p:spPr>
            <a:xfrm rot="5400000" flipV="1">
              <a:off x="8384716" y="3889476"/>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7" name="文字方塊 96"/>
            <p:cNvSpPr txBox="1"/>
            <p:nvPr/>
          </p:nvSpPr>
          <p:spPr>
            <a:xfrm>
              <a:off x="6961455" y="4369918"/>
              <a:ext cx="722349" cy="677108"/>
            </a:xfrm>
            <a:prstGeom prst="rect">
              <a:avLst/>
            </a:prstGeom>
            <a:noFill/>
          </p:spPr>
          <p:txBody>
            <a:bodyPr wrap="square" rtlCol="0">
              <a:spAutoFit/>
            </a:bodyPr>
            <a:lstStyle/>
            <a:p>
              <a:r>
                <a:rPr lang="en-US" altLang="zh-TW" sz="1350" dirty="0"/>
                <a:t>Max()</a:t>
              </a:r>
              <a:endParaRPr lang="zh-TW" altLang="en-US" sz="1350" dirty="0"/>
            </a:p>
          </p:txBody>
        </p:sp>
        <p:cxnSp>
          <p:nvCxnSpPr>
            <p:cNvPr id="98" name="直線接點 97"/>
            <p:cNvCxnSpPr/>
            <p:nvPr/>
          </p:nvCxnSpPr>
          <p:spPr>
            <a:xfrm>
              <a:off x="4119096" y="3818234"/>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a:off x="4847140" y="3547174"/>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4099776" y="4969702"/>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01" name="直線接點 100"/>
            <p:cNvCxnSpPr>
              <a:stCxn id="96" idx="5"/>
              <a:endCxn id="96" idx="2"/>
            </p:cNvCxnSpPr>
            <p:nvPr/>
          </p:nvCxnSpPr>
          <p:spPr>
            <a:xfrm>
              <a:off x="8880331" y="3765855"/>
              <a:ext cx="0" cy="791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a:stCxn id="96" idx="1"/>
              <a:endCxn id="96" idx="3"/>
            </p:cNvCxnSpPr>
            <p:nvPr/>
          </p:nvCxnSpPr>
          <p:spPr>
            <a:xfrm flipV="1">
              <a:off x="8608132" y="4061882"/>
              <a:ext cx="544398" cy="199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flipV="1">
              <a:off x="7683804" y="4451941"/>
              <a:ext cx="1467935" cy="55145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04" name="平行四邊形 103"/>
            <p:cNvSpPr/>
            <p:nvPr/>
          </p:nvSpPr>
          <p:spPr>
            <a:xfrm rot="5400000" flipV="1">
              <a:off x="8780786" y="4163576"/>
              <a:ext cx="485603" cy="278487"/>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05" name="直線接點 104"/>
            <p:cNvCxnSpPr/>
            <p:nvPr/>
          </p:nvCxnSpPr>
          <p:spPr>
            <a:xfrm>
              <a:off x="6995629" y="4116323"/>
              <a:ext cx="1869956" cy="3737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06" name="直線接點 105"/>
            <p:cNvCxnSpPr/>
            <p:nvPr/>
          </p:nvCxnSpPr>
          <p:spPr>
            <a:xfrm>
              <a:off x="7696843" y="3846909"/>
              <a:ext cx="1455688" cy="21673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07" name="直線接點 106"/>
            <p:cNvCxnSpPr/>
            <p:nvPr/>
          </p:nvCxnSpPr>
          <p:spPr>
            <a:xfrm flipV="1">
              <a:off x="6995629" y="4546253"/>
              <a:ext cx="1888822" cy="72068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08" name="文字方塊 107"/>
            <p:cNvSpPr txBox="1"/>
            <p:nvPr/>
          </p:nvSpPr>
          <p:spPr>
            <a:xfrm>
              <a:off x="8852448" y="3727789"/>
              <a:ext cx="374461" cy="400109"/>
            </a:xfrm>
            <a:prstGeom prst="rect">
              <a:avLst/>
            </a:prstGeom>
            <a:noFill/>
          </p:spPr>
          <p:txBody>
            <a:bodyPr wrap="none" rtlCol="0">
              <a:spAutoFit/>
            </a:bodyPr>
            <a:lstStyle/>
            <a:p>
              <a:r>
                <a:rPr lang="en-US" altLang="zh-TW" sz="1350" dirty="0"/>
                <a:t>8</a:t>
              </a:r>
              <a:endParaRPr lang="zh-TW" altLang="en-US" sz="1350" dirty="0"/>
            </a:p>
          </p:txBody>
        </p:sp>
        <p:sp>
          <p:nvSpPr>
            <p:cNvPr id="109" name="文字方塊 108"/>
            <p:cNvSpPr txBox="1"/>
            <p:nvPr/>
          </p:nvSpPr>
          <p:spPr>
            <a:xfrm>
              <a:off x="8600819" y="4231741"/>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110" name="文字方塊 109"/>
            <p:cNvSpPr txBox="1"/>
            <p:nvPr/>
          </p:nvSpPr>
          <p:spPr>
            <a:xfrm>
              <a:off x="8885481" y="4116550"/>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111" name="文字方塊 110"/>
            <p:cNvSpPr txBox="1"/>
            <p:nvPr/>
          </p:nvSpPr>
          <p:spPr>
            <a:xfrm rot="2162754">
              <a:off x="4400249" y="2055951"/>
              <a:ext cx="861775" cy="272472"/>
            </a:xfrm>
            <a:prstGeom prst="rect">
              <a:avLst/>
            </a:prstGeom>
            <a:noFill/>
          </p:spPr>
          <p:txBody>
            <a:bodyPr vert="eaVert" wrap="square" rtlCol="0">
              <a:spAutoFit/>
            </a:bodyPr>
            <a:lstStyle/>
            <a:p>
              <a:r>
                <a:rPr lang="en-US" altLang="zh-TW" sz="3000" dirty="0"/>
                <a:t>{</a:t>
              </a:r>
              <a:endParaRPr lang="zh-TW" altLang="en-US" sz="3000" dirty="0"/>
            </a:p>
          </p:txBody>
        </p:sp>
        <p:sp>
          <p:nvSpPr>
            <p:cNvPr id="112" name="文字方塊 111"/>
            <p:cNvSpPr txBox="1"/>
            <p:nvPr/>
          </p:nvSpPr>
          <p:spPr>
            <a:xfrm rot="2162754">
              <a:off x="8811224" y="3392508"/>
              <a:ext cx="861775" cy="272472"/>
            </a:xfrm>
            <a:prstGeom prst="rect">
              <a:avLst/>
            </a:prstGeom>
            <a:noFill/>
          </p:spPr>
          <p:txBody>
            <a:bodyPr vert="eaVert" wrap="square" rtlCol="0">
              <a:spAutoFit/>
            </a:bodyPr>
            <a:lstStyle/>
            <a:p>
              <a:r>
                <a:rPr lang="en-US" altLang="zh-TW" sz="3000" dirty="0"/>
                <a:t>{</a:t>
              </a:r>
              <a:endParaRPr lang="zh-TW" altLang="en-US" sz="3000" dirty="0"/>
            </a:p>
          </p:txBody>
        </p:sp>
        <p:sp>
          <p:nvSpPr>
            <p:cNvPr id="113" name="文字方塊 112"/>
            <p:cNvSpPr txBox="1"/>
            <p:nvPr/>
          </p:nvSpPr>
          <p:spPr>
            <a:xfrm>
              <a:off x="4628213" y="1786016"/>
              <a:ext cx="630941" cy="400109"/>
            </a:xfrm>
            <a:prstGeom prst="rect">
              <a:avLst/>
            </a:prstGeom>
            <a:noFill/>
          </p:spPr>
          <p:txBody>
            <a:bodyPr wrap="none" rtlCol="0">
              <a:spAutoFit/>
            </a:bodyPr>
            <a:lstStyle/>
            <a:p>
              <a:r>
                <a:rPr lang="en-US" altLang="zh-TW" sz="1350" dirty="0"/>
                <a:t>X</a:t>
              </a:r>
              <a:r>
                <a:rPr lang="zh-TW" altLang="en-US" sz="1350" dirty="0"/>
                <a:t>層</a:t>
              </a:r>
            </a:p>
          </p:txBody>
        </p:sp>
        <p:sp>
          <p:nvSpPr>
            <p:cNvPr id="114" name="文字方塊 113"/>
            <p:cNvSpPr txBox="1"/>
            <p:nvPr/>
          </p:nvSpPr>
          <p:spPr>
            <a:xfrm>
              <a:off x="9055474" y="3125421"/>
              <a:ext cx="630941" cy="400109"/>
            </a:xfrm>
            <a:prstGeom prst="rect">
              <a:avLst/>
            </a:prstGeom>
            <a:noFill/>
          </p:spPr>
          <p:txBody>
            <a:bodyPr wrap="none" rtlCol="0">
              <a:spAutoFit/>
            </a:bodyPr>
            <a:lstStyle/>
            <a:p>
              <a:r>
                <a:rPr lang="en-US" altLang="zh-TW" sz="1350" dirty="0"/>
                <a:t>X</a:t>
              </a:r>
              <a:r>
                <a:rPr lang="zh-TW" altLang="en-US" sz="1350" dirty="0"/>
                <a:t>層</a:t>
              </a:r>
            </a:p>
          </p:txBody>
        </p:sp>
        <p:sp>
          <p:nvSpPr>
            <p:cNvPr id="115" name="文字方塊 114"/>
            <p:cNvSpPr txBox="1"/>
            <p:nvPr/>
          </p:nvSpPr>
          <p:spPr>
            <a:xfrm>
              <a:off x="8590294" y="3820726"/>
              <a:ext cx="374461" cy="400109"/>
            </a:xfrm>
            <a:prstGeom prst="rect">
              <a:avLst/>
            </a:prstGeom>
            <a:noFill/>
          </p:spPr>
          <p:txBody>
            <a:bodyPr wrap="none" rtlCol="0">
              <a:spAutoFit/>
            </a:bodyPr>
            <a:lstStyle/>
            <a:p>
              <a:r>
                <a:rPr lang="en-US" altLang="zh-TW" sz="1350" dirty="0"/>
                <a:t>6</a:t>
              </a:r>
              <a:endParaRPr lang="zh-TW" altLang="en-US" sz="1350" dirty="0"/>
            </a:p>
          </p:txBody>
        </p:sp>
      </p:grpSp>
    </p:spTree>
    <p:extLst>
      <p:ext uri="{BB962C8B-B14F-4D97-AF65-F5344CB8AC3E}">
        <p14:creationId xmlns:p14="http://schemas.microsoft.com/office/powerpoint/2010/main" val="2823123142"/>
      </p:ext>
    </p:extLst>
  </p:cSld>
  <p:clrMapOvr>
    <a:masterClrMapping/>
  </p:clrMapOvr>
  <p:transition advClick="0">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標題 60"/>
          <p:cNvSpPr>
            <a:spLocks noGrp="1"/>
          </p:cNvSpPr>
          <p:nvPr>
            <p:ph type="title"/>
          </p:nvPr>
        </p:nvSpPr>
        <p:spPr/>
        <p:txBody>
          <a:bodyPr/>
          <a:lstStyle/>
          <a:p>
            <a:endParaRPr lang="zh-TW" altLang="en-US"/>
          </a:p>
        </p:txBody>
      </p:sp>
      <p:sp>
        <p:nvSpPr>
          <p:cNvPr id="62" name="內容版面配置區 61"/>
          <p:cNvSpPr>
            <a:spLocks noGrp="1"/>
          </p:cNvSpPr>
          <p:nvPr>
            <p:ph idx="1"/>
          </p:nvPr>
        </p:nvSpPr>
        <p:spPr/>
        <p:txBody>
          <a:bodyPr/>
          <a:lstStyle/>
          <a:p>
            <a:endParaRPr lang="zh-TW" altLang="en-US"/>
          </a:p>
        </p:txBody>
      </p:sp>
      <p:grpSp>
        <p:nvGrpSpPr>
          <p:cNvPr id="4" name="群組 3"/>
          <p:cNvGrpSpPr/>
          <p:nvPr/>
        </p:nvGrpSpPr>
        <p:grpSpPr>
          <a:xfrm>
            <a:off x="2088001" y="2477251"/>
            <a:ext cx="4984075" cy="2610691"/>
            <a:chOff x="3040981" y="1786016"/>
            <a:chExt cx="6645434" cy="3480921"/>
          </a:xfrm>
        </p:grpSpPr>
        <p:sp>
          <p:nvSpPr>
            <p:cNvPr id="5" name="平行四邊形 4"/>
            <p:cNvSpPr/>
            <p:nvPr/>
          </p:nvSpPr>
          <p:spPr>
            <a:xfrm rot="5400000" flipV="1">
              <a:off x="2353994" y="2848693"/>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平行四邊形 5"/>
            <p:cNvSpPr/>
            <p:nvPr/>
          </p:nvSpPr>
          <p:spPr>
            <a:xfrm rot="5400000" flipV="1">
              <a:off x="2404725" y="2885759"/>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 name="平行四邊形 6"/>
            <p:cNvSpPr/>
            <p:nvPr/>
          </p:nvSpPr>
          <p:spPr>
            <a:xfrm rot="5400000" flipV="1">
              <a:off x="2455456" y="2927785"/>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平行四邊形 7"/>
            <p:cNvSpPr/>
            <p:nvPr/>
          </p:nvSpPr>
          <p:spPr>
            <a:xfrm rot="5400000" flipV="1">
              <a:off x="2506187" y="2961376"/>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平行四邊形 8"/>
            <p:cNvSpPr/>
            <p:nvPr/>
          </p:nvSpPr>
          <p:spPr>
            <a:xfrm rot="5400000" flipV="1">
              <a:off x="2556918" y="2994967"/>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平行四邊形 9"/>
            <p:cNvSpPr/>
            <p:nvPr/>
          </p:nvSpPr>
          <p:spPr>
            <a:xfrm rot="5400000" flipV="1">
              <a:off x="2607649" y="3022743"/>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 name="平行四邊形 10"/>
            <p:cNvSpPr/>
            <p:nvPr/>
          </p:nvSpPr>
          <p:spPr>
            <a:xfrm rot="5400000" flipV="1">
              <a:off x="2658380" y="3060321"/>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平行四邊形 11"/>
            <p:cNvSpPr/>
            <p:nvPr/>
          </p:nvSpPr>
          <p:spPr>
            <a:xfrm rot="5400000" flipV="1">
              <a:off x="2709111" y="3091675"/>
              <a:ext cx="2809769" cy="1435795"/>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3" name="直線接點 12"/>
            <p:cNvCxnSpPr/>
            <p:nvPr/>
          </p:nvCxnSpPr>
          <p:spPr>
            <a:xfrm>
              <a:off x="4821109" y="4694653"/>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平行四邊形 13"/>
            <p:cNvSpPr/>
            <p:nvPr/>
          </p:nvSpPr>
          <p:spPr>
            <a:xfrm rot="5400000" flipV="1">
              <a:off x="6634289" y="4200371"/>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5" name="直線接點 14"/>
            <p:cNvCxnSpPr>
              <a:stCxn id="12" idx="5"/>
              <a:endCxn id="12" idx="2"/>
            </p:cNvCxnSpPr>
            <p:nvPr/>
          </p:nvCxnSpPr>
          <p:spPr>
            <a:xfrm>
              <a:off x="4113996" y="2667884"/>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平行四邊形 15"/>
            <p:cNvSpPr/>
            <p:nvPr/>
          </p:nvSpPr>
          <p:spPr>
            <a:xfrm rot="5400000" flipV="1">
              <a:off x="3763222" y="3911589"/>
              <a:ext cx="1406683" cy="699760"/>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17" name="直線接點 16"/>
            <p:cNvCxnSpPr/>
            <p:nvPr/>
          </p:nvCxnSpPr>
          <p:spPr>
            <a:xfrm>
              <a:off x="4469771" y="2528294"/>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3754332" y="2800781"/>
              <a:ext cx="0" cy="228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12" idx="1"/>
              <a:endCxn id="12" idx="3"/>
            </p:cNvCxnSpPr>
            <p:nvPr/>
          </p:nvCxnSpPr>
          <p:spPr>
            <a:xfrm flipV="1">
              <a:off x="3396098" y="3546377"/>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3396098" y="3019986"/>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3396098" y="4161675"/>
              <a:ext cx="1435795" cy="526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3411045" y="2986395"/>
              <a:ext cx="374461" cy="400109"/>
            </a:xfrm>
            <a:prstGeom prst="rect">
              <a:avLst/>
            </a:prstGeom>
            <a:noFill/>
          </p:spPr>
          <p:txBody>
            <a:bodyPr wrap="none" rtlCol="0">
              <a:spAutoFit/>
            </a:bodyPr>
            <a:lstStyle/>
            <a:p>
              <a:r>
                <a:rPr lang="en-US" altLang="zh-TW" sz="1350" dirty="0"/>
                <a:t>6</a:t>
              </a:r>
              <a:endParaRPr lang="zh-TW" altLang="en-US" sz="1350" dirty="0"/>
            </a:p>
          </p:txBody>
        </p:sp>
        <p:sp>
          <p:nvSpPr>
            <p:cNvPr id="23" name="文字方塊 22"/>
            <p:cNvSpPr txBox="1"/>
            <p:nvPr/>
          </p:nvSpPr>
          <p:spPr>
            <a:xfrm>
              <a:off x="3782869" y="285272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4" name="平行四邊形 23"/>
            <p:cNvSpPr/>
            <p:nvPr/>
          </p:nvSpPr>
          <p:spPr>
            <a:xfrm rot="5400000" flipV="1">
              <a:off x="8261305" y="3820560"/>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5" name="文字方塊 24"/>
            <p:cNvSpPr txBox="1"/>
            <p:nvPr/>
          </p:nvSpPr>
          <p:spPr>
            <a:xfrm>
              <a:off x="3783234" y="3438333"/>
              <a:ext cx="374461" cy="400109"/>
            </a:xfrm>
            <a:prstGeom prst="rect">
              <a:avLst/>
            </a:prstGeom>
            <a:noFill/>
          </p:spPr>
          <p:txBody>
            <a:bodyPr wrap="none" rtlCol="0">
              <a:spAutoFit/>
            </a:bodyPr>
            <a:lstStyle/>
            <a:p>
              <a:r>
                <a:rPr lang="en-US" altLang="zh-TW" sz="1350" dirty="0"/>
                <a:t>0</a:t>
              </a:r>
              <a:endParaRPr lang="zh-TW" altLang="en-US" sz="1350" dirty="0"/>
            </a:p>
          </p:txBody>
        </p:sp>
        <p:sp>
          <p:nvSpPr>
            <p:cNvPr id="26" name="平行四邊形 25"/>
            <p:cNvSpPr/>
            <p:nvPr/>
          </p:nvSpPr>
          <p:spPr>
            <a:xfrm rot="5400000" flipV="1">
              <a:off x="8302442" y="3843028"/>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7" name="文字方塊 26"/>
            <p:cNvSpPr txBox="1"/>
            <p:nvPr/>
          </p:nvSpPr>
          <p:spPr>
            <a:xfrm>
              <a:off x="3780933" y="4023746"/>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28" name="文字方塊 27"/>
            <p:cNvSpPr txBox="1"/>
            <p:nvPr/>
          </p:nvSpPr>
          <p:spPr>
            <a:xfrm>
              <a:off x="4503376" y="4319476"/>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29" name="文字方塊 28"/>
            <p:cNvSpPr txBox="1"/>
            <p:nvPr/>
          </p:nvSpPr>
          <p:spPr>
            <a:xfrm>
              <a:off x="3414302" y="3543122"/>
              <a:ext cx="374461" cy="400109"/>
            </a:xfrm>
            <a:prstGeom prst="rect">
              <a:avLst/>
            </a:prstGeom>
            <a:noFill/>
          </p:spPr>
          <p:txBody>
            <a:bodyPr wrap="none" rtlCol="0">
              <a:spAutoFit/>
            </a:bodyPr>
            <a:lstStyle/>
            <a:p>
              <a:r>
                <a:rPr lang="en-US" altLang="zh-TW" sz="1350"/>
                <a:t>2</a:t>
              </a:r>
              <a:endParaRPr lang="zh-TW" altLang="en-US" sz="1350" dirty="0"/>
            </a:p>
          </p:txBody>
        </p:sp>
        <p:sp>
          <p:nvSpPr>
            <p:cNvPr id="30" name="文字方塊 29"/>
            <p:cNvSpPr txBox="1"/>
            <p:nvPr/>
          </p:nvSpPr>
          <p:spPr>
            <a:xfrm>
              <a:off x="4137706" y="2736577"/>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31" name="文字方塊 30"/>
            <p:cNvSpPr txBox="1"/>
            <p:nvPr/>
          </p:nvSpPr>
          <p:spPr>
            <a:xfrm>
              <a:off x="4498800" y="3179043"/>
              <a:ext cx="374461" cy="400109"/>
            </a:xfrm>
            <a:prstGeom prst="rect">
              <a:avLst/>
            </a:prstGeom>
            <a:noFill/>
          </p:spPr>
          <p:txBody>
            <a:bodyPr wrap="none" rtlCol="0">
              <a:spAutoFit/>
            </a:bodyPr>
            <a:lstStyle/>
            <a:p>
              <a:r>
                <a:rPr lang="en-US" altLang="zh-TW" sz="1350" dirty="0"/>
                <a:t>2</a:t>
              </a:r>
              <a:endParaRPr lang="zh-TW" altLang="en-US" sz="1350" dirty="0"/>
            </a:p>
          </p:txBody>
        </p:sp>
        <p:sp>
          <p:nvSpPr>
            <p:cNvPr id="32" name="平行四邊形 31"/>
            <p:cNvSpPr/>
            <p:nvPr/>
          </p:nvSpPr>
          <p:spPr>
            <a:xfrm rot="5400000" flipV="1">
              <a:off x="8343579" y="3866252"/>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3" name="文字方塊 32"/>
            <p:cNvSpPr txBox="1"/>
            <p:nvPr/>
          </p:nvSpPr>
          <p:spPr>
            <a:xfrm>
              <a:off x="3428885" y="4134810"/>
              <a:ext cx="374461" cy="400109"/>
            </a:xfrm>
            <a:prstGeom prst="rect">
              <a:avLst/>
            </a:prstGeom>
            <a:noFill/>
          </p:spPr>
          <p:txBody>
            <a:bodyPr wrap="none" rtlCol="0">
              <a:spAutoFit/>
            </a:bodyPr>
            <a:lstStyle/>
            <a:p>
              <a:r>
                <a:rPr lang="en-US" altLang="zh-TW" sz="1350" dirty="0"/>
                <a:t>1</a:t>
              </a:r>
              <a:endParaRPr lang="zh-TW" altLang="en-US" sz="1350" dirty="0"/>
            </a:p>
          </p:txBody>
        </p:sp>
        <p:sp>
          <p:nvSpPr>
            <p:cNvPr id="34" name="文字方塊 33"/>
            <p:cNvSpPr txBox="1"/>
            <p:nvPr/>
          </p:nvSpPr>
          <p:spPr>
            <a:xfrm>
              <a:off x="4496604" y="2619300"/>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35" name="文字方塊 34"/>
            <p:cNvSpPr txBox="1"/>
            <p:nvPr/>
          </p:nvSpPr>
          <p:spPr>
            <a:xfrm>
              <a:off x="3787314" y="4584410"/>
              <a:ext cx="374461" cy="400109"/>
            </a:xfrm>
            <a:prstGeom prst="rect">
              <a:avLst/>
            </a:prstGeom>
            <a:noFill/>
          </p:spPr>
          <p:txBody>
            <a:bodyPr wrap="none" rtlCol="0">
              <a:spAutoFit/>
            </a:bodyPr>
            <a:lstStyle/>
            <a:p>
              <a:r>
                <a:rPr lang="en-US" altLang="zh-TW" sz="1350"/>
                <a:t>3</a:t>
              </a:r>
              <a:endParaRPr lang="zh-TW" altLang="en-US" sz="1350" dirty="0"/>
            </a:p>
          </p:txBody>
        </p:sp>
        <p:sp>
          <p:nvSpPr>
            <p:cNvPr id="36" name="文字方塊 35"/>
            <p:cNvSpPr txBox="1"/>
            <p:nvPr/>
          </p:nvSpPr>
          <p:spPr>
            <a:xfrm>
              <a:off x="4149668" y="4448088"/>
              <a:ext cx="374461" cy="400109"/>
            </a:xfrm>
            <a:prstGeom prst="rect">
              <a:avLst/>
            </a:prstGeom>
            <a:noFill/>
          </p:spPr>
          <p:txBody>
            <a:bodyPr wrap="none" rtlCol="0">
              <a:spAutoFit/>
            </a:bodyPr>
            <a:lstStyle/>
            <a:p>
              <a:r>
                <a:rPr lang="en-US" altLang="zh-TW" sz="1350"/>
                <a:t>3</a:t>
              </a:r>
              <a:endParaRPr lang="zh-TW" altLang="en-US" sz="1350" dirty="0"/>
            </a:p>
          </p:txBody>
        </p:sp>
        <p:sp>
          <p:nvSpPr>
            <p:cNvPr id="37" name="文字方塊 36"/>
            <p:cNvSpPr txBox="1"/>
            <p:nvPr/>
          </p:nvSpPr>
          <p:spPr>
            <a:xfrm>
              <a:off x="3421658" y="4728714"/>
              <a:ext cx="374461" cy="400109"/>
            </a:xfrm>
            <a:prstGeom prst="rect">
              <a:avLst/>
            </a:prstGeom>
            <a:noFill/>
          </p:spPr>
          <p:txBody>
            <a:bodyPr wrap="none" rtlCol="0">
              <a:spAutoFit/>
            </a:bodyPr>
            <a:lstStyle/>
            <a:p>
              <a:r>
                <a:rPr lang="en-US" altLang="zh-TW" sz="1350" dirty="0"/>
                <a:t>7</a:t>
              </a:r>
              <a:endParaRPr lang="zh-TW" altLang="en-US" sz="1350" dirty="0"/>
            </a:p>
          </p:txBody>
        </p:sp>
        <p:sp>
          <p:nvSpPr>
            <p:cNvPr id="38" name="文字方塊 37"/>
            <p:cNvSpPr txBox="1"/>
            <p:nvPr/>
          </p:nvSpPr>
          <p:spPr>
            <a:xfrm>
              <a:off x="4128116" y="3886702"/>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39" name="文字方塊 38"/>
            <p:cNvSpPr txBox="1"/>
            <p:nvPr/>
          </p:nvSpPr>
          <p:spPr>
            <a:xfrm>
              <a:off x="4494546" y="3751590"/>
              <a:ext cx="374461" cy="400109"/>
            </a:xfrm>
            <a:prstGeom prst="rect">
              <a:avLst/>
            </a:prstGeom>
            <a:noFill/>
          </p:spPr>
          <p:txBody>
            <a:bodyPr wrap="none" rtlCol="0">
              <a:spAutoFit/>
            </a:bodyPr>
            <a:lstStyle/>
            <a:p>
              <a:r>
                <a:rPr lang="en-US" altLang="zh-TW" sz="1350" dirty="0"/>
                <a:t>5</a:t>
              </a:r>
              <a:endParaRPr lang="zh-TW" altLang="en-US" sz="1350" dirty="0"/>
            </a:p>
          </p:txBody>
        </p:sp>
        <p:sp>
          <p:nvSpPr>
            <p:cNvPr id="40" name="文字方塊 39"/>
            <p:cNvSpPr txBox="1"/>
            <p:nvPr/>
          </p:nvSpPr>
          <p:spPr>
            <a:xfrm>
              <a:off x="4134018" y="3300651"/>
              <a:ext cx="374461" cy="400109"/>
            </a:xfrm>
            <a:prstGeom prst="rect">
              <a:avLst/>
            </a:prstGeom>
            <a:noFill/>
          </p:spPr>
          <p:txBody>
            <a:bodyPr wrap="none" rtlCol="0">
              <a:spAutoFit/>
            </a:bodyPr>
            <a:lstStyle/>
            <a:p>
              <a:r>
                <a:rPr lang="en-US" altLang="zh-TW" sz="1350"/>
                <a:t>8</a:t>
              </a:r>
              <a:endParaRPr lang="zh-TW" altLang="en-US" sz="1350" dirty="0"/>
            </a:p>
          </p:txBody>
        </p:sp>
        <p:sp>
          <p:nvSpPr>
            <p:cNvPr id="41" name="平行四邊形 40"/>
            <p:cNvSpPr/>
            <p:nvPr/>
          </p:nvSpPr>
          <p:spPr>
            <a:xfrm rot="5400000" flipV="1">
              <a:off x="8384716" y="3889476"/>
              <a:ext cx="991229" cy="544398"/>
            </a:xfrm>
            <a:prstGeom prst="parallelogram">
              <a:avLst>
                <a:gd name="adj" fmla="val 366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2" name="文字方塊 41"/>
            <p:cNvSpPr txBox="1"/>
            <p:nvPr/>
          </p:nvSpPr>
          <p:spPr>
            <a:xfrm>
              <a:off x="6961455" y="4369918"/>
              <a:ext cx="722349" cy="400109"/>
            </a:xfrm>
            <a:prstGeom prst="rect">
              <a:avLst/>
            </a:prstGeom>
            <a:noFill/>
          </p:spPr>
          <p:txBody>
            <a:bodyPr wrap="square" rtlCol="0">
              <a:spAutoFit/>
            </a:bodyPr>
            <a:lstStyle/>
            <a:p>
              <a:r>
                <a:rPr lang="en-US" altLang="zh-TW" sz="1350" dirty="0" err="1"/>
                <a:t>arg</a:t>
              </a:r>
              <a:r>
                <a:rPr lang="en-US" altLang="zh-TW" sz="1350" dirty="0"/>
                <a:t>()</a:t>
              </a:r>
              <a:endParaRPr lang="zh-TW" altLang="en-US" sz="1350" dirty="0"/>
            </a:p>
          </p:txBody>
        </p:sp>
        <p:cxnSp>
          <p:nvCxnSpPr>
            <p:cNvPr id="43" name="直線接點 42"/>
            <p:cNvCxnSpPr/>
            <p:nvPr/>
          </p:nvCxnSpPr>
          <p:spPr>
            <a:xfrm>
              <a:off x="4119096" y="3818234"/>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847140" y="3547174"/>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a:off x="4099776" y="4969702"/>
              <a:ext cx="2881692" cy="29139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6" name="直線接點 45"/>
            <p:cNvCxnSpPr>
              <a:stCxn id="41" idx="5"/>
              <a:endCxn id="41" idx="2"/>
            </p:cNvCxnSpPr>
            <p:nvPr/>
          </p:nvCxnSpPr>
          <p:spPr>
            <a:xfrm>
              <a:off x="8880331" y="3765855"/>
              <a:ext cx="0" cy="791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stCxn id="41" idx="1"/>
              <a:endCxn id="41" idx="3"/>
            </p:cNvCxnSpPr>
            <p:nvPr/>
          </p:nvCxnSpPr>
          <p:spPr>
            <a:xfrm flipV="1">
              <a:off x="8608132" y="4061882"/>
              <a:ext cx="544398" cy="199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p:nvPr/>
          </p:nvCxnSpPr>
          <p:spPr>
            <a:xfrm flipV="1">
              <a:off x="7683804" y="4451941"/>
              <a:ext cx="1467935" cy="55145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9" name="平行四邊形 48"/>
            <p:cNvSpPr/>
            <p:nvPr/>
          </p:nvSpPr>
          <p:spPr>
            <a:xfrm rot="5400000" flipV="1">
              <a:off x="8780786" y="4163576"/>
              <a:ext cx="485603" cy="278487"/>
            </a:xfrm>
            <a:prstGeom prst="parallelogram">
              <a:avLst>
                <a:gd name="adj" fmla="val 3666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cxnSp>
          <p:nvCxnSpPr>
            <p:cNvPr id="50" name="直線接點 49"/>
            <p:cNvCxnSpPr/>
            <p:nvPr/>
          </p:nvCxnSpPr>
          <p:spPr>
            <a:xfrm>
              <a:off x="6995629" y="4116323"/>
              <a:ext cx="1869956" cy="3737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7696843" y="3846909"/>
              <a:ext cx="1455688" cy="21673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6995629" y="4546253"/>
              <a:ext cx="1888822" cy="72068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8852448" y="3727789"/>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4" name="文字方塊 53"/>
            <p:cNvSpPr txBox="1"/>
            <p:nvPr/>
          </p:nvSpPr>
          <p:spPr>
            <a:xfrm>
              <a:off x="8600819" y="4231741"/>
              <a:ext cx="374461" cy="400109"/>
            </a:xfrm>
            <a:prstGeom prst="rect">
              <a:avLst/>
            </a:prstGeom>
            <a:noFill/>
          </p:spPr>
          <p:txBody>
            <a:bodyPr wrap="none" rtlCol="0">
              <a:spAutoFit/>
            </a:bodyPr>
            <a:lstStyle/>
            <a:p>
              <a:r>
                <a:rPr lang="en-US" altLang="zh-TW" sz="1350" dirty="0"/>
                <a:t>3</a:t>
              </a:r>
              <a:endParaRPr lang="zh-TW" altLang="en-US" sz="1350" dirty="0"/>
            </a:p>
          </p:txBody>
        </p:sp>
        <p:sp>
          <p:nvSpPr>
            <p:cNvPr id="55" name="文字方塊 54"/>
            <p:cNvSpPr txBox="1"/>
            <p:nvPr/>
          </p:nvSpPr>
          <p:spPr>
            <a:xfrm>
              <a:off x="8885481" y="4116550"/>
              <a:ext cx="374461" cy="400109"/>
            </a:xfrm>
            <a:prstGeom prst="rect">
              <a:avLst/>
            </a:prstGeom>
            <a:noFill/>
          </p:spPr>
          <p:txBody>
            <a:bodyPr wrap="none" rtlCol="0">
              <a:spAutoFit/>
            </a:bodyPr>
            <a:lstStyle/>
            <a:p>
              <a:r>
                <a:rPr lang="en-US" altLang="zh-TW" sz="1350" dirty="0"/>
                <a:t>4</a:t>
              </a:r>
              <a:endParaRPr lang="zh-TW" altLang="en-US" sz="1350" dirty="0"/>
            </a:p>
          </p:txBody>
        </p:sp>
        <p:sp>
          <p:nvSpPr>
            <p:cNvPr id="56" name="文字方塊 55"/>
            <p:cNvSpPr txBox="1"/>
            <p:nvPr/>
          </p:nvSpPr>
          <p:spPr>
            <a:xfrm rot="2162754">
              <a:off x="4400249" y="2055951"/>
              <a:ext cx="861775" cy="272472"/>
            </a:xfrm>
            <a:prstGeom prst="rect">
              <a:avLst/>
            </a:prstGeom>
            <a:noFill/>
          </p:spPr>
          <p:txBody>
            <a:bodyPr vert="eaVert" wrap="square" rtlCol="0">
              <a:spAutoFit/>
            </a:bodyPr>
            <a:lstStyle/>
            <a:p>
              <a:r>
                <a:rPr lang="en-US" altLang="zh-TW" sz="3000" dirty="0"/>
                <a:t>{</a:t>
              </a:r>
              <a:endParaRPr lang="zh-TW" altLang="en-US" sz="3000" dirty="0"/>
            </a:p>
          </p:txBody>
        </p:sp>
        <p:sp>
          <p:nvSpPr>
            <p:cNvPr id="57" name="文字方塊 56"/>
            <p:cNvSpPr txBox="1"/>
            <p:nvPr/>
          </p:nvSpPr>
          <p:spPr>
            <a:xfrm rot="2162754">
              <a:off x="8811224" y="3392508"/>
              <a:ext cx="861775" cy="272472"/>
            </a:xfrm>
            <a:prstGeom prst="rect">
              <a:avLst/>
            </a:prstGeom>
            <a:noFill/>
          </p:spPr>
          <p:txBody>
            <a:bodyPr vert="eaVert" wrap="square" rtlCol="0">
              <a:spAutoFit/>
            </a:bodyPr>
            <a:lstStyle/>
            <a:p>
              <a:r>
                <a:rPr lang="en-US" altLang="zh-TW" sz="3000" dirty="0"/>
                <a:t>{</a:t>
              </a:r>
              <a:endParaRPr lang="zh-TW" altLang="en-US" sz="3000" dirty="0"/>
            </a:p>
          </p:txBody>
        </p:sp>
        <p:sp>
          <p:nvSpPr>
            <p:cNvPr id="58" name="文字方塊 57"/>
            <p:cNvSpPr txBox="1"/>
            <p:nvPr/>
          </p:nvSpPr>
          <p:spPr>
            <a:xfrm>
              <a:off x="4628213" y="1786016"/>
              <a:ext cx="630941" cy="400109"/>
            </a:xfrm>
            <a:prstGeom prst="rect">
              <a:avLst/>
            </a:prstGeom>
            <a:noFill/>
          </p:spPr>
          <p:txBody>
            <a:bodyPr wrap="none" rtlCol="0">
              <a:spAutoFit/>
            </a:bodyPr>
            <a:lstStyle/>
            <a:p>
              <a:r>
                <a:rPr lang="en-US" altLang="zh-TW" sz="1350" dirty="0"/>
                <a:t>X</a:t>
              </a:r>
              <a:r>
                <a:rPr lang="zh-TW" altLang="en-US" sz="1350" dirty="0"/>
                <a:t>層</a:t>
              </a:r>
            </a:p>
          </p:txBody>
        </p:sp>
        <p:sp>
          <p:nvSpPr>
            <p:cNvPr id="59" name="文字方塊 58"/>
            <p:cNvSpPr txBox="1"/>
            <p:nvPr/>
          </p:nvSpPr>
          <p:spPr>
            <a:xfrm>
              <a:off x="9055474" y="3125421"/>
              <a:ext cx="630941" cy="400109"/>
            </a:xfrm>
            <a:prstGeom prst="rect">
              <a:avLst/>
            </a:prstGeom>
            <a:noFill/>
          </p:spPr>
          <p:txBody>
            <a:bodyPr wrap="none" rtlCol="0">
              <a:spAutoFit/>
            </a:bodyPr>
            <a:lstStyle/>
            <a:p>
              <a:r>
                <a:rPr lang="en-US" altLang="zh-TW" sz="1350" dirty="0"/>
                <a:t>X</a:t>
              </a:r>
              <a:r>
                <a:rPr lang="zh-TW" altLang="en-US" sz="1350" dirty="0"/>
                <a:t>層</a:t>
              </a:r>
            </a:p>
          </p:txBody>
        </p:sp>
        <p:sp>
          <p:nvSpPr>
            <p:cNvPr id="60" name="文字方塊 59"/>
            <p:cNvSpPr txBox="1"/>
            <p:nvPr/>
          </p:nvSpPr>
          <p:spPr>
            <a:xfrm>
              <a:off x="8590294" y="3820726"/>
              <a:ext cx="374461" cy="400109"/>
            </a:xfrm>
            <a:prstGeom prst="rect">
              <a:avLst/>
            </a:prstGeom>
            <a:noFill/>
          </p:spPr>
          <p:txBody>
            <a:bodyPr wrap="none" rtlCol="0">
              <a:spAutoFit/>
            </a:bodyPr>
            <a:lstStyle/>
            <a:p>
              <a:r>
                <a:rPr lang="en-US" altLang="zh-TW" sz="1350" dirty="0"/>
                <a:t>2</a:t>
              </a:r>
              <a:endParaRPr lang="zh-TW" altLang="en-US" sz="1350" dirty="0"/>
            </a:p>
          </p:txBody>
        </p:sp>
      </p:grpSp>
    </p:spTree>
    <p:extLst>
      <p:ext uri="{BB962C8B-B14F-4D97-AF65-F5344CB8AC3E}">
        <p14:creationId xmlns:p14="http://schemas.microsoft.com/office/powerpoint/2010/main" val="2851561938"/>
      </p:ext>
    </p:extLst>
  </p:cSld>
  <p:clrMapOvr>
    <a:masterClrMapping/>
  </p:clrMapOvr>
  <p:transition advClick="0">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959543" y="1806272"/>
            <a:ext cx="6704215" cy="4110644"/>
          </a:xfrm>
        </p:spPr>
      </p:pic>
    </p:spTree>
    <p:extLst>
      <p:ext uri="{BB962C8B-B14F-4D97-AF65-F5344CB8AC3E}">
        <p14:creationId xmlns:p14="http://schemas.microsoft.com/office/powerpoint/2010/main" val="4001562174"/>
      </p:ext>
    </p:extLst>
  </p:cSld>
  <p:clrMapOvr>
    <a:masterClrMapping/>
  </p:clrMapOvr>
  <p:transition advClick="0">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卷積神經網路</a:t>
            </a:r>
            <a:endParaRPr lang="en-US" altLang="zh-TW" dirty="0"/>
          </a:p>
          <a:p>
            <a:pPr>
              <a:spcBef>
                <a:spcPts val="600"/>
              </a:spcBef>
            </a:pPr>
            <a:r>
              <a:rPr kumimoji="1" lang="zh-TW" altLang="en-US" sz="2400" b="0" dirty="0">
                <a:solidFill>
                  <a:schemeClr val="tx1"/>
                </a:solidFill>
                <a:latin typeface="Times New Roman" pitchFamily="18" charset="0"/>
                <a:ea typeface="標楷體" pitchFamily="65" charset="-120"/>
              </a:rPr>
              <a:t>卷積層與池化層可重複多次設計</a:t>
            </a:r>
            <a:endParaRPr kumimoji="1" lang="en-US" altLang="zh-TW" sz="2400" b="0" dirty="0">
              <a:solidFill>
                <a:schemeClr val="tx1"/>
              </a:solidFill>
              <a:latin typeface="Times New Roman" pitchFamily="18" charset="0"/>
              <a:ea typeface="標楷體" pitchFamily="65" charset="-120"/>
            </a:endParaRPr>
          </a:p>
          <a:p>
            <a:endParaRPr lang="zh-TW" altLang="en-US" dirty="0"/>
          </a:p>
        </p:txBody>
      </p:sp>
      <p:grpSp>
        <p:nvGrpSpPr>
          <p:cNvPr id="22" name="群組 21"/>
          <p:cNvGrpSpPr/>
          <p:nvPr/>
        </p:nvGrpSpPr>
        <p:grpSpPr>
          <a:xfrm>
            <a:off x="1234058" y="2924944"/>
            <a:ext cx="6074246" cy="2270691"/>
            <a:chOff x="594781" y="1766459"/>
            <a:chExt cx="11477470" cy="4290539"/>
          </a:xfrm>
        </p:grpSpPr>
        <p:sp>
          <p:nvSpPr>
            <p:cNvPr id="23" name="矩形 22"/>
            <p:cNvSpPr/>
            <p:nvPr/>
          </p:nvSpPr>
          <p:spPr>
            <a:xfrm>
              <a:off x="2994018" y="2535129"/>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dirty="0"/>
                <a:t>卷積層</a:t>
              </a:r>
            </a:p>
          </p:txBody>
        </p:sp>
        <p:pic>
          <p:nvPicPr>
            <p:cNvPr id="24" name="翠鳥 (1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81" y="2127044"/>
              <a:ext cx="1752732" cy="1578724"/>
            </a:xfrm>
            <a:prstGeom prst="rect">
              <a:avLst/>
            </a:prstGeom>
            <a:ln w="12700" cap="flat">
              <a:noFill/>
              <a:miter lim="400000"/>
            </a:ln>
            <a:effectLst/>
          </p:spPr>
        </p:pic>
        <p:sp>
          <p:nvSpPr>
            <p:cNvPr id="25" name="向下箭號 24"/>
            <p:cNvSpPr/>
            <p:nvPr/>
          </p:nvSpPr>
          <p:spPr>
            <a:xfrm rot="16200000">
              <a:off x="2414414" y="2573342"/>
              <a:ext cx="545690" cy="4908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sp>
          <p:nvSpPr>
            <p:cNvPr id="26" name="矩形 25"/>
            <p:cNvSpPr/>
            <p:nvPr/>
          </p:nvSpPr>
          <p:spPr>
            <a:xfrm>
              <a:off x="5410981" y="2556724"/>
              <a:ext cx="1793562"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dirty="0"/>
                <a:t>池化層</a:t>
              </a:r>
            </a:p>
          </p:txBody>
        </p:sp>
        <p:sp>
          <p:nvSpPr>
            <p:cNvPr id="27" name="矩形 26"/>
            <p:cNvSpPr/>
            <p:nvPr/>
          </p:nvSpPr>
          <p:spPr>
            <a:xfrm>
              <a:off x="7873253" y="2535129"/>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dirty="0"/>
                <a:t>卷積層</a:t>
              </a:r>
            </a:p>
          </p:txBody>
        </p:sp>
        <p:sp>
          <p:nvSpPr>
            <p:cNvPr id="28" name="向下箭號 27"/>
            <p:cNvSpPr/>
            <p:nvPr/>
          </p:nvSpPr>
          <p:spPr>
            <a:xfrm rot="16200000">
              <a:off x="4803781" y="2584139"/>
              <a:ext cx="545690" cy="4908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sp>
          <p:nvSpPr>
            <p:cNvPr id="29" name="向下箭號 28"/>
            <p:cNvSpPr/>
            <p:nvPr/>
          </p:nvSpPr>
          <p:spPr>
            <a:xfrm rot="16200000">
              <a:off x="7266053" y="2594937"/>
              <a:ext cx="545690" cy="4908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sp>
          <p:nvSpPr>
            <p:cNvPr id="30" name="矩形 29"/>
            <p:cNvSpPr/>
            <p:nvPr/>
          </p:nvSpPr>
          <p:spPr>
            <a:xfrm>
              <a:off x="10278687" y="2535129"/>
              <a:ext cx="1793562"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dirty="0"/>
                <a:t>池化層</a:t>
              </a:r>
            </a:p>
          </p:txBody>
        </p:sp>
        <p:sp>
          <p:nvSpPr>
            <p:cNvPr id="31" name="向下箭號 30"/>
            <p:cNvSpPr/>
            <p:nvPr/>
          </p:nvSpPr>
          <p:spPr>
            <a:xfrm rot="16200000">
              <a:off x="9671487" y="2562544"/>
              <a:ext cx="545690" cy="4908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sp>
          <p:nvSpPr>
            <p:cNvPr id="32" name="左大括弧 31"/>
            <p:cNvSpPr/>
            <p:nvPr/>
          </p:nvSpPr>
          <p:spPr>
            <a:xfrm rot="16200000" flipH="1">
              <a:off x="7355971" y="-2224420"/>
              <a:ext cx="334434" cy="9098126"/>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350"/>
            </a:p>
          </p:txBody>
        </p:sp>
        <p:sp>
          <p:nvSpPr>
            <p:cNvPr id="33" name="文字方塊 32"/>
            <p:cNvSpPr txBox="1"/>
            <p:nvPr/>
          </p:nvSpPr>
          <p:spPr>
            <a:xfrm>
              <a:off x="6869483" y="1766459"/>
              <a:ext cx="1984551" cy="567014"/>
            </a:xfrm>
            <a:prstGeom prst="rect">
              <a:avLst/>
            </a:prstGeom>
            <a:noFill/>
          </p:spPr>
          <p:txBody>
            <a:bodyPr wrap="none" rtlCol="0">
              <a:spAutoFit/>
            </a:bodyPr>
            <a:lstStyle/>
            <a:p>
              <a:r>
                <a:rPr lang="zh-TW" altLang="en-US" sz="1350" dirty="0"/>
                <a:t>可重複多次</a:t>
              </a:r>
            </a:p>
          </p:txBody>
        </p:sp>
        <p:sp>
          <p:nvSpPr>
            <p:cNvPr id="34" name="右彎箭號 33"/>
            <p:cNvSpPr/>
            <p:nvPr/>
          </p:nvSpPr>
          <p:spPr>
            <a:xfrm rot="10800000">
              <a:off x="8825948" y="3193079"/>
              <a:ext cx="2570658" cy="2301272"/>
            </a:xfrm>
            <a:prstGeom prst="bentArrow">
              <a:avLst>
                <a:gd name="adj1" fmla="val 10965"/>
                <a:gd name="adj2" fmla="val 8961"/>
                <a:gd name="adj3" fmla="val 17472"/>
                <a:gd name="adj4" fmla="val 1995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solidFill>
                  <a:schemeClr val="tx1"/>
                </a:solidFill>
              </a:endParaRPr>
            </a:p>
          </p:txBody>
        </p:sp>
        <p:pic>
          <p:nvPicPr>
            <p:cNvPr id="35" name="圖片 34"/>
            <p:cNvPicPr>
              <a:picLocks noChangeAspect="1"/>
            </p:cNvPicPr>
            <p:nvPr/>
          </p:nvPicPr>
          <p:blipFill>
            <a:blip r:embed="rId3"/>
            <a:stretch>
              <a:fillRect/>
            </a:stretch>
          </p:blipFill>
          <p:spPr>
            <a:xfrm flipH="1">
              <a:off x="4007457" y="4355210"/>
              <a:ext cx="4756652" cy="1701788"/>
            </a:xfrm>
            <a:prstGeom prst="rect">
              <a:avLst/>
            </a:prstGeom>
          </p:spPr>
        </p:pic>
        <p:sp>
          <p:nvSpPr>
            <p:cNvPr id="36" name="文字方塊 35"/>
            <p:cNvSpPr txBox="1"/>
            <p:nvPr/>
          </p:nvSpPr>
          <p:spPr>
            <a:xfrm>
              <a:off x="2286358" y="4730777"/>
              <a:ext cx="1003180" cy="567014"/>
            </a:xfrm>
            <a:prstGeom prst="rect">
              <a:avLst/>
            </a:prstGeom>
            <a:noFill/>
          </p:spPr>
          <p:txBody>
            <a:bodyPr wrap="none" rtlCol="0">
              <a:spAutoFit/>
            </a:bodyPr>
            <a:lstStyle/>
            <a:p>
              <a:r>
                <a:rPr lang="zh-TW" altLang="en-US" sz="1350" dirty="0"/>
                <a:t>是貓</a:t>
              </a:r>
            </a:p>
          </p:txBody>
        </p:sp>
        <p:sp>
          <p:nvSpPr>
            <p:cNvPr id="37" name="文字方塊 36"/>
            <p:cNvSpPr txBox="1"/>
            <p:nvPr/>
          </p:nvSpPr>
          <p:spPr>
            <a:xfrm>
              <a:off x="2175048" y="5147524"/>
              <a:ext cx="1330303" cy="567014"/>
            </a:xfrm>
            <a:prstGeom prst="rect">
              <a:avLst/>
            </a:prstGeom>
            <a:noFill/>
          </p:spPr>
          <p:txBody>
            <a:bodyPr wrap="none" rtlCol="0">
              <a:spAutoFit/>
            </a:bodyPr>
            <a:lstStyle/>
            <a:p>
              <a:r>
                <a:rPr lang="zh-TW" altLang="en-US" sz="1350" dirty="0"/>
                <a:t>是老虎</a:t>
              </a:r>
            </a:p>
          </p:txBody>
        </p:sp>
        <p:sp>
          <p:nvSpPr>
            <p:cNvPr id="38" name="矩形 37"/>
            <p:cNvSpPr/>
            <p:nvPr/>
          </p:nvSpPr>
          <p:spPr>
            <a:xfrm>
              <a:off x="10335525" y="434371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dirty="0"/>
                <a:t>拉平</a:t>
              </a:r>
            </a:p>
          </p:txBody>
        </p:sp>
        <p:sp>
          <p:nvSpPr>
            <p:cNvPr id="39" name="矩形 38"/>
            <p:cNvSpPr/>
            <p:nvPr/>
          </p:nvSpPr>
          <p:spPr>
            <a:xfrm>
              <a:off x="5697079" y="3755453"/>
              <a:ext cx="2345865"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dirty="0"/>
                <a:t>全連接層</a:t>
              </a:r>
            </a:p>
          </p:txBody>
        </p:sp>
      </p:grpSp>
    </p:spTree>
    <p:extLst>
      <p:ext uri="{BB962C8B-B14F-4D97-AF65-F5344CB8AC3E}">
        <p14:creationId xmlns:p14="http://schemas.microsoft.com/office/powerpoint/2010/main" val="1324252284"/>
      </p:ext>
    </p:extLst>
  </p:cSld>
  <p:clrMapOvr>
    <a:masterClrMapping/>
  </p:clrMapOvr>
  <p:transition advClick="0">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9" y="1341438"/>
            <a:ext cx="4606926" cy="5040312"/>
          </a:xfrm>
        </p:spPr>
        <p:txBody>
          <a:bodyPr/>
          <a:lstStyle/>
          <a:p>
            <a:pPr marL="0" indent="0">
              <a:buNone/>
            </a:pPr>
            <a:r>
              <a:rPr lang="en-US" altLang="zh-TW" dirty="0"/>
              <a:t>4-2-5</a:t>
            </a:r>
            <a:r>
              <a:rPr lang="zh-TW" altLang="en-US" dirty="0"/>
              <a:t>　輸出層</a:t>
            </a:r>
          </a:p>
          <a:p>
            <a:pPr>
              <a:spcBef>
                <a:spcPts val="600"/>
              </a:spcBef>
            </a:pPr>
            <a:r>
              <a:rPr kumimoji="1" lang="zh-TW" altLang="en-US" sz="2400" b="0" dirty="0">
                <a:solidFill>
                  <a:schemeClr val="tx1"/>
                </a:solidFill>
                <a:latin typeface="Times New Roman" pitchFamily="18" charset="0"/>
                <a:ea typeface="標楷體" pitchFamily="65" charset="-120"/>
              </a:rPr>
              <a:t>從輸入到終的輸出，卷積神經網路經過多次的卷積與池化，訓練出諸多特徵，接著要透過全連接層進行特徵分類，終才有分類的輸出。</a:t>
            </a:r>
          </a:p>
        </p:txBody>
      </p:sp>
      <p:pic>
        <p:nvPicPr>
          <p:cNvPr id="4" name="圖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3888" y="2276872"/>
            <a:ext cx="5240065" cy="3852921"/>
          </a:xfrm>
          <a:prstGeom prst="rect">
            <a:avLst/>
          </a:prstGeom>
        </p:spPr>
      </p:pic>
    </p:spTree>
    <p:extLst>
      <p:ext uri="{BB962C8B-B14F-4D97-AF65-F5344CB8AC3E}">
        <p14:creationId xmlns:p14="http://schemas.microsoft.com/office/powerpoint/2010/main" val="1372773965"/>
      </p:ext>
    </p:extLst>
  </p:cSld>
  <p:clrMapOvr>
    <a:masterClrMapping/>
  </p:clrMapOvr>
  <p:transition advClick="0">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7528" y="1841601"/>
            <a:ext cx="7768244" cy="4039985"/>
          </a:xfrm>
        </p:spPr>
      </p:pic>
    </p:spTree>
    <p:extLst>
      <p:ext uri="{BB962C8B-B14F-4D97-AF65-F5344CB8AC3E}">
        <p14:creationId xmlns:p14="http://schemas.microsoft.com/office/powerpoint/2010/main" val="3731188343"/>
      </p:ext>
    </p:extLst>
  </p:cSld>
  <p:clrMapOvr>
    <a:masterClrMapping/>
  </p:clrMapOvr>
  <p:transition advClick="0">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標題 30"/>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卷積神經網路</a:t>
            </a:r>
          </a:p>
          <a:p>
            <a:endParaRPr lang="zh-TW" altLang="en-US" dirty="0"/>
          </a:p>
        </p:txBody>
      </p:sp>
      <p:grpSp>
        <p:nvGrpSpPr>
          <p:cNvPr id="4" name="群組 3"/>
          <p:cNvGrpSpPr/>
          <p:nvPr/>
        </p:nvGrpSpPr>
        <p:grpSpPr>
          <a:xfrm>
            <a:off x="3057829" y="2371595"/>
            <a:ext cx="4761599" cy="3324128"/>
            <a:chOff x="3668442" y="917528"/>
            <a:chExt cx="8684325" cy="6062630"/>
          </a:xfrm>
        </p:grpSpPr>
        <p:sp>
          <p:nvSpPr>
            <p:cNvPr id="5" name="矩形 4"/>
            <p:cNvSpPr/>
            <p:nvPr/>
          </p:nvSpPr>
          <p:spPr>
            <a:xfrm rot="10800000">
              <a:off x="9974854" y="1932338"/>
              <a:ext cx="858140" cy="36470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sz="1350">
                <a:solidFill>
                  <a:prstClr val="black"/>
                </a:solidFill>
                <a:latin typeface="Times New Roman"/>
                <a:ea typeface="標楷體"/>
              </a:endParaRPr>
            </a:p>
          </p:txBody>
        </p:sp>
        <p:sp>
          <p:nvSpPr>
            <p:cNvPr id="6" name="橢圓 5"/>
            <p:cNvSpPr/>
            <p:nvPr/>
          </p:nvSpPr>
          <p:spPr>
            <a:xfrm>
              <a:off x="5377208" y="91752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7" name="線條"/>
            <p:cNvSpPr/>
            <p:nvPr/>
          </p:nvSpPr>
          <p:spPr>
            <a:xfrm>
              <a:off x="4190403" y="1079617"/>
              <a:ext cx="1199929" cy="2232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 name="線條"/>
            <p:cNvSpPr/>
            <p:nvPr/>
          </p:nvSpPr>
          <p:spPr>
            <a:xfrm flipV="1">
              <a:off x="4197024" y="1101943"/>
              <a:ext cx="1180184" cy="46470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b="1" dirty="0"/>
            </a:p>
          </p:txBody>
        </p:sp>
        <p:sp>
          <p:nvSpPr>
            <p:cNvPr id="9" name="線條"/>
            <p:cNvSpPr/>
            <p:nvPr/>
          </p:nvSpPr>
          <p:spPr>
            <a:xfrm flipV="1">
              <a:off x="4182694" y="1131148"/>
              <a:ext cx="1188793" cy="235748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0" name="線條"/>
            <p:cNvSpPr/>
            <p:nvPr/>
          </p:nvSpPr>
          <p:spPr>
            <a:xfrm flipV="1">
              <a:off x="4182695" y="1101941"/>
              <a:ext cx="1194137" cy="285734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1" name="線條"/>
            <p:cNvSpPr/>
            <p:nvPr/>
          </p:nvSpPr>
          <p:spPr>
            <a:xfrm>
              <a:off x="4190403" y="1566649"/>
              <a:ext cx="1181084" cy="23742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 name="橢圓 11"/>
            <p:cNvSpPr/>
            <p:nvPr/>
          </p:nvSpPr>
          <p:spPr>
            <a:xfrm>
              <a:off x="5379195" y="158213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3" name="橢圓 12"/>
            <p:cNvSpPr/>
            <p:nvPr/>
          </p:nvSpPr>
          <p:spPr>
            <a:xfrm>
              <a:off x="5384727" y="229657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4" name="橢圓 13"/>
            <p:cNvSpPr/>
            <p:nvPr/>
          </p:nvSpPr>
          <p:spPr>
            <a:xfrm>
              <a:off x="5384727" y="6260472"/>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5" name="文字方塊 14"/>
            <p:cNvSpPr txBox="1"/>
            <p:nvPr/>
          </p:nvSpPr>
          <p:spPr>
            <a:xfrm rot="5400000">
              <a:off x="3621361" y="5510481"/>
              <a:ext cx="851958" cy="757796"/>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6" name="文字方塊 15"/>
            <p:cNvSpPr txBox="1"/>
            <p:nvPr/>
          </p:nvSpPr>
          <p:spPr>
            <a:xfrm rot="5400000">
              <a:off x="5261176" y="4868641"/>
              <a:ext cx="851958" cy="757796"/>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7" name="文字方塊 16"/>
            <p:cNvSpPr txBox="1"/>
            <p:nvPr/>
          </p:nvSpPr>
          <p:spPr>
            <a:xfrm rot="5400000">
              <a:off x="5261176" y="5269041"/>
              <a:ext cx="851958" cy="757796"/>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8" name="線條"/>
            <p:cNvSpPr/>
            <p:nvPr/>
          </p:nvSpPr>
          <p:spPr>
            <a:xfrm flipV="1">
              <a:off x="4190403" y="1814237"/>
              <a:ext cx="1187528" cy="22988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 name="線條"/>
            <p:cNvSpPr/>
            <p:nvPr/>
          </p:nvSpPr>
          <p:spPr>
            <a:xfrm flipV="1">
              <a:off x="4180081" y="1796281"/>
              <a:ext cx="1191406" cy="216300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0" name="線條"/>
            <p:cNvSpPr/>
            <p:nvPr/>
          </p:nvSpPr>
          <p:spPr>
            <a:xfrm flipV="1">
              <a:off x="4174459" y="1789498"/>
              <a:ext cx="1197953" cy="269754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1" name="線條"/>
            <p:cNvSpPr/>
            <p:nvPr/>
          </p:nvSpPr>
          <p:spPr>
            <a:xfrm>
              <a:off x="4196124" y="2065212"/>
              <a:ext cx="1192439" cy="47931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2" name="線條"/>
            <p:cNvSpPr/>
            <p:nvPr/>
          </p:nvSpPr>
          <p:spPr>
            <a:xfrm flipV="1">
              <a:off x="4189721" y="2512119"/>
              <a:ext cx="1205625" cy="1733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3" name="線條"/>
            <p:cNvSpPr/>
            <p:nvPr/>
          </p:nvSpPr>
          <p:spPr>
            <a:xfrm flipV="1">
              <a:off x="4193510" y="2519454"/>
              <a:ext cx="1195053" cy="194553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4" name="線條"/>
            <p:cNvSpPr/>
            <p:nvPr/>
          </p:nvSpPr>
          <p:spPr>
            <a:xfrm flipV="1">
              <a:off x="4179497" y="2509727"/>
              <a:ext cx="1213236" cy="242257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5" name="線條"/>
            <p:cNvSpPr/>
            <p:nvPr/>
          </p:nvSpPr>
          <p:spPr>
            <a:xfrm>
              <a:off x="4174460" y="6334310"/>
              <a:ext cx="1197028" cy="11438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6" name="橢圓 25"/>
            <p:cNvSpPr/>
            <p:nvPr/>
          </p:nvSpPr>
          <p:spPr>
            <a:xfrm>
              <a:off x="5365717" y="3093824"/>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27" name="線條"/>
            <p:cNvSpPr/>
            <p:nvPr/>
          </p:nvSpPr>
          <p:spPr>
            <a:xfrm>
              <a:off x="4189140" y="2527966"/>
              <a:ext cx="1173064" cy="79132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8" name="線條"/>
            <p:cNvSpPr/>
            <p:nvPr/>
          </p:nvSpPr>
          <p:spPr>
            <a:xfrm>
              <a:off x="4191520" y="2983367"/>
              <a:ext cx="1186411" cy="31750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29" name="線條"/>
            <p:cNvSpPr/>
            <p:nvPr/>
          </p:nvSpPr>
          <p:spPr>
            <a:xfrm flipV="1">
              <a:off x="4182695" y="3285074"/>
              <a:ext cx="1179508" cy="16408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30" name="線條"/>
            <p:cNvSpPr/>
            <p:nvPr/>
          </p:nvSpPr>
          <p:spPr>
            <a:xfrm flipV="1">
              <a:off x="4184536" y="3278591"/>
              <a:ext cx="1177668" cy="215402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42" name="橢圓 41"/>
            <p:cNvSpPr/>
            <p:nvPr/>
          </p:nvSpPr>
          <p:spPr>
            <a:xfrm>
              <a:off x="7057574" y="1596362"/>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43" name="橢圓 42"/>
            <p:cNvSpPr/>
            <p:nvPr/>
          </p:nvSpPr>
          <p:spPr>
            <a:xfrm>
              <a:off x="7065364" y="298336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44" name="橢圓 43"/>
            <p:cNvSpPr/>
            <p:nvPr/>
          </p:nvSpPr>
          <p:spPr>
            <a:xfrm>
              <a:off x="7057574" y="4105476"/>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45" name="橢圓 44"/>
            <p:cNvSpPr/>
            <p:nvPr/>
          </p:nvSpPr>
          <p:spPr>
            <a:xfrm>
              <a:off x="7065364" y="527367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46" name="橢圓 45"/>
            <p:cNvSpPr/>
            <p:nvPr/>
          </p:nvSpPr>
          <p:spPr>
            <a:xfrm>
              <a:off x="5372836" y="3849210"/>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47" name="橢圓 46"/>
            <p:cNvSpPr/>
            <p:nvPr/>
          </p:nvSpPr>
          <p:spPr>
            <a:xfrm>
              <a:off x="5376891" y="457461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48" name="線條"/>
            <p:cNvSpPr/>
            <p:nvPr/>
          </p:nvSpPr>
          <p:spPr>
            <a:xfrm>
              <a:off x="4178399" y="2994324"/>
              <a:ext cx="1199532" cy="10556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49" name="線條"/>
            <p:cNvSpPr/>
            <p:nvPr/>
          </p:nvSpPr>
          <p:spPr>
            <a:xfrm>
              <a:off x="4174460" y="3473819"/>
              <a:ext cx="1210268" cy="56410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0" name="線條"/>
            <p:cNvSpPr/>
            <p:nvPr/>
          </p:nvSpPr>
          <p:spPr>
            <a:xfrm flipV="1">
              <a:off x="4189137" y="4037925"/>
              <a:ext cx="1187645" cy="16941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1" name="線條"/>
            <p:cNvSpPr/>
            <p:nvPr/>
          </p:nvSpPr>
          <p:spPr>
            <a:xfrm flipV="1">
              <a:off x="4189028" y="4056484"/>
              <a:ext cx="1185998" cy="18140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2" name="線條"/>
            <p:cNvSpPr/>
            <p:nvPr/>
          </p:nvSpPr>
          <p:spPr>
            <a:xfrm>
              <a:off x="4191520" y="3953499"/>
              <a:ext cx="1185005" cy="83298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3" name="線條"/>
            <p:cNvSpPr/>
            <p:nvPr/>
          </p:nvSpPr>
          <p:spPr>
            <a:xfrm>
              <a:off x="4193510" y="4485744"/>
              <a:ext cx="1188500" cy="30073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4" name="線條"/>
            <p:cNvSpPr/>
            <p:nvPr/>
          </p:nvSpPr>
          <p:spPr>
            <a:xfrm flipV="1">
              <a:off x="4196124" y="4755737"/>
              <a:ext cx="1167920" cy="11147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5" name="線條"/>
            <p:cNvSpPr/>
            <p:nvPr/>
          </p:nvSpPr>
          <p:spPr>
            <a:xfrm flipV="1">
              <a:off x="4187149" y="4777791"/>
              <a:ext cx="1170371" cy="122348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6" name="線條"/>
            <p:cNvSpPr/>
            <p:nvPr/>
          </p:nvSpPr>
          <p:spPr>
            <a:xfrm>
              <a:off x="5797366" y="1131147"/>
              <a:ext cx="1267998" cy="65835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7" name="線條"/>
            <p:cNvSpPr/>
            <p:nvPr/>
          </p:nvSpPr>
          <p:spPr>
            <a:xfrm>
              <a:off x="5797366" y="1796282"/>
              <a:ext cx="1260208" cy="779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8" name="線條"/>
            <p:cNvSpPr/>
            <p:nvPr/>
          </p:nvSpPr>
          <p:spPr>
            <a:xfrm flipV="1">
              <a:off x="5777580" y="1756503"/>
              <a:ext cx="1253089" cy="227917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59" name="線條"/>
            <p:cNvSpPr/>
            <p:nvPr/>
          </p:nvSpPr>
          <p:spPr>
            <a:xfrm flipV="1">
              <a:off x="5801794" y="1789497"/>
              <a:ext cx="1240978" cy="301454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60" name="線條"/>
            <p:cNvSpPr/>
            <p:nvPr/>
          </p:nvSpPr>
          <p:spPr>
            <a:xfrm>
              <a:off x="5798742" y="2509726"/>
              <a:ext cx="1266622" cy="7110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61" name="線條"/>
            <p:cNvSpPr/>
            <p:nvPr/>
          </p:nvSpPr>
          <p:spPr>
            <a:xfrm flipV="1">
              <a:off x="5778679" y="3209943"/>
              <a:ext cx="1259109" cy="1093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62" name="線條"/>
            <p:cNvSpPr/>
            <p:nvPr/>
          </p:nvSpPr>
          <p:spPr>
            <a:xfrm flipV="1">
              <a:off x="5781540" y="3209941"/>
              <a:ext cx="1249130" cy="182546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63" name="線條"/>
            <p:cNvSpPr/>
            <p:nvPr/>
          </p:nvSpPr>
          <p:spPr>
            <a:xfrm flipV="1">
              <a:off x="5779732" y="3209942"/>
              <a:ext cx="1258056" cy="200868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64" name="線條"/>
            <p:cNvSpPr/>
            <p:nvPr/>
          </p:nvSpPr>
          <p:spPr>
            <a:xfrm flipV="1">
              <a:off x="5797366" y="5476268"/>
              <a:ext cx="1267997" cy="99471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65" name="文字方塊 64"/>
            <p:cNvSpPr txBox="1"/>
            <p:nvPr/>
          </p:nvSpPr>
          <p:spPr>
            <a:xfrm rot="5400000">
              <a:off x="5261176" y="5666114"/>
              <a:ext cx="851958" cy="757796"/>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66" name="線條"/>
            <p:cNvSpPr/>
            <p:nvPr/>
          </p:nvSpPr>
          <p:spPr>
            <a:xfrm flipV="1">
              <a:off x="5770461" y="4289987"/>
              <a:ext cx="1275363" cy="105412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67" name="線條"/>
            <p:cNvSpPr/>
            <p:nvPr/>
          </p:nvSpPr>
          <p:spPr>
            <a:xfrm flipV="1">
              <a:off x="5773834" y="4310593"/>
              <a:ext cx="1291530" cy="119909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68" name="線條"/>
            <p:cNvSpPr/>
            <p:nvPr/>
          </p:nvSpPr>
          <p:spPr>
            <a:xfrm flipV="1">
              <a:off x="5783939" y="4310593"/>
              <a:ext cx="1261533" cy="158330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69" name="線條"/>
            <p:cNvSpPr/>
            <p:nvPr/>
          </p:nvSpPr>
          <p:spPr>
            <a:xfrm flipV="1">
              <a:off x="5793385" y="4310593"/>
              <a:ext cx="1273751" cy="170575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0" name="線條"/>
            <p:cNvSpPr/>
            <p:nvPr/>
          </p:nvSpPr>
          <p:spPr>
            <a:xfrm flipV="1">
              <a:off x="5793386" y="5493542"/>
              <a:ext cx="1260908" cy="68277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1" name="線條"/>
            <p:cNvSpPr/>
            <p:nvPr/>
          </p:nvSpPr>
          <p:spPr>
            <a:xfrm flipV="1">
              <a:off x="5793385" y="5493541"/>
              <a:ext cx="1271627" cy="14830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2" name="線條"/>
            <p:cNvSpPr/>
            <p:nvPr/>
          </p:nvSpPr>
          <p:spPr>
            <a:xfrm flipV="1">
              <a:off x="5791613" y="5509691"/>
              <a:ext cx="1282221" cy="24149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3" name="橢圓 72"/>
            <p:cNvSpPr/>
            <p:nvPr/>
          </p:nvSpPr>
          <p:spPr>
            <a:xfrm>
              <a:off x="8847881" y="347381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74" name="橢圓 73"/>
            <p:cNvSpPr/>
            <p:nvPr/>
          </p:nvSpPr>
          <p:spPr>
            <a:xfrm>
              <a:off x="8847881" y="459990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75" name="線條"/>
            <p:cNvSpPr/>
            <p:nvPr/>
          </p:nvSpPr>
          <p:spPr>
            <a:xfrm>
              <a:off x="7439999" y="1804073"/>
              <a:ext cx="1428446" cy="66576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6" name="線條"/>
            <p:cNvSpPr/>
            <p:nvPr/>
          </p:nvSpPr>
          <p:spPr>
            <a:xfrm>
              <a:off x="7470108" y="1814236"/>
              <a:ext cx="1400109" cy="300732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7" name="線條"/>
            <p:cNvSpPr/>
            <p:nvPr/>
          </p:nvSpPr>
          <p:spPr>
            <a:xfrm flipV="1">
              <a:off x="7462318" y="2469841"/>
              <a:ext cx="1413917" cy="75089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8" name="線條"/>
            <p:cNvSpPr/>
            <p:nvPr/>
          </p:nvSpPr>
          <p:spPr>
            <a:xfrm flipV="1">
              <a:off x="7473160" y="2469841"/>
              <a:ext cx="1395285" cy="18407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79" name="線條"/>
            <p:cNvSpPr/>
            <p:nvPr/>
          </p:nvSpPr>
          <p:spPr>
            <a:xfrm flipV="1">
              <a:off x="7470108" y="2469841"/>
              <a:ext cx="1395285" cy="299355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0" name="線條"/>
            <p:cNvSpPr/>
            <p:nvPr/>
          </p:nvSpPr>
          <p:spPr>
            <a:xfrm>
              <a:off x="7457334" y="3203937"/>
              <a:ext cx="1405093" cy="162778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1" name="線條"/>
            <p:cNvSpPr/>
            <p:nvPr/>
          </p:nvSpPr>
          <p:spPr>
            <a:xfrm>
              <a:off x="7474068" y="4289987"/>
              <a:ext cx="1388359" cy="54173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2" name="線條"/>
            <p:cNvSpPr/>
            <p:nvPr/>
          </p:nvSpPr>
          <p:spPr>
            <a:xfrm flipV="1">
              <a:off x="7482882" y="4804040"/>
              <a:ext cx="1386471" cy="65935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3" name="橢圓 82"/>
            <p:cNvSpPr/>
            <p:nvPr/>
          </p:nvSpPr>
          <p:spPr>
            <a:xfrm>
              <a:off x="8878007" y="227169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84" name="線條"/>
            <p:cNvSpPr/>
            <p:nvPr/>
          </p:nvSpPr>
          <p:spPr>
            <a:xfrm>
              <a:off x="7484637" y="1829738"/>
              <a:ext cx="1377790" cy="182857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5" name="線條"/>
            <p:cNvSpPr/>
            <p:nvPr/>
          </p:nvSpPr>
          <p:spPr>
            <a:xfrm>
              <a:off x="7477898" y="3230892"/>
              <a:ext cx="1384529" cy="43757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6" name="線條"/>
            <p:cNvSpPr/>
            <p:nvPr/>
          </p:nvSpPr>
          <p:spPr>
            <a:xfrm flipV="1">
              <a:off x="7477120" y="3658308"/>
              <a:ext cx="1370761" cy="66244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87" name="橢圓 86"/>
            <p:cNvSpPr/>
            <p:nvPr/>
          </p:nvSpPr>
          <p:spPr>
            <a:xfrm>
              <a:off x="10201552" y="4155686"/>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88" name="橢圓 87"/>
            <p:cNvSpPr/>
            <p:nvPr/>
          </p:nvSpPr>
          <p:spPr>
            <a:xfrm>
              <a:off x="10201552" y="281115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89" name="線條"/>
            <p:cNvSpPr/>
            <p:nvPr/>
          </p:nvSpPr>
          <p:spPr>
            <a:xfrm>
              <a:off x="9246823" y="2519454"/>
              <a:ext cx="954729" cy="44139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90" name="線條"/>
            <p:cNvSpPr/>
            <p:nvPr/>
          </p:nvSpPr>
          <p:spPr>
            <a:xfrm flipV="1">
              <a:off x="9281973" y="2960850"/>
              <a:ext cx="935891" cy="69745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91" name="線條"/>
            <p:cNvSpPr/>
            <p:nvPr/>
          </p:nvSpPr>
          <p:spPr>
            <a:xfrm>
              <a:off x="9281974" y="3658305"/>
              <a:ext cx="929152" cy="67899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92" name="線條"/>
            <p:cNvSpPr/>
            <p:nvPr/>
          </p:nvSpPr>
          <p:spPr>
            <a:xfrm flipV="1">
              <a:off x="9254397" y="4371035"/>
              <a:ext cx="956729" cy="45052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93" name="線條"/>
            <p:cNvSpPr/>
            <p:nvPr/>
          </p:nvSpPr>
          <p:spPr>
            <a:xfrm flipV="1">
              <a:off x="9262187" y="2960849"/>
              <a:ext cx="939365" cy="186070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94" name="線條"/>
            <p:cNvSpPr/>
            <p:nvPr/>
          </p:nvSpPr>
          <p:spPr>
            <a:xfrm>
              <a:off x="9279208" y="2553184"/>
              <a:ext cx="946464" cy="181785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95" name="文字方塊 94"/>
            <p:cNvSpPr txBox="1"/>
            <p:nvPr/>
          </p:nvSpPr>
          <p:spPr>
            <a:xfrm>
              <a:off x="5743844" y="6432861"/>
              <a:ext cx="1284044" cy="547297"/>
            </a:xfrm>
            <a:prstGeom prst="rect">
              <a:avLst/>
            </a:prstGeom>
            <a:noFill/>
          </p:spPr>
          <p:txBody>
            <a:bodyPr wrap="none" rtlCol="0">
              <a:spAutoFit/>
            </a:bodyPr>
            <a:lstStyle/>
            <a:p>
              <a:r>
                <a:rPr lang="zh-TW" altLang="en-US" sz="1350" dirty="0"/>
                <a:t>卷積層</a:t>
              </a:r>
              <a:endParaRPr lang="en-US" altLang="zh-TW" sz="1350" dirty="0"/>
            </a:p>
          </p:txBody>
        </p:sp>
        <p:sp>
          <p:nvSpPr>
            <p:cNvPr id="96" name="文字方塊 95"/>
            <p:cNvSpPr txBox="1"/>
            <p:nvPr/>
          </p:nvSpPr>
          <p:spPr>
            <a:xfrm>
              <a:off x="6836739" y="5654426"/>
              <a:ext cx="1284044" cy="547297"/>
            </a:xfrm>
            <a:prstGeom prst="rect">
              <a:avLst/>
            </a:prstGeom>
            <a:noFill/>
          </p:spPr>
          <p:txBody>
            <a:bodyPr wrap="none" rtlCol="0">
              <a:spAutoFit/>
            </a:bodyPr>
            <a:lstStyle/>
            <a:p>
              <a:r>
                <a:rPr lang="zh-TW" altLang="en-US" sz="1350" dirty="0"/>
                <a:t>池化層</a:t>
              </a:r>
              <a:endParaRPr lang="en-US" altLang="zh-TW" sz="1350" dirty="0"/>
            </a:p>
          </p:txBody>
        </p:sp>
        <p:sp>
          <p:nvSpPr>
            <p:cNvPr id="97" name="文字方塊 96"/>
            <p:cNvSpPr txBox="1"/>
            <p:nvPr/>
          </p:nvSpPr>
          <p:spPr>
            <a:xfrm>
              <a:off x="8484015" y="4946811"/>
              <a:ext cx="1599792" cy="547297"/>
            </a:xfrm>
            <a:prstGeom prst="rect">
              <a:avLst/>
            </a:prstGeom>
            <a:noFill/>
          </p:spPr>
          <p:txBody>
            <a:bodyPr wrap="none" rtlCol="0">
              <a:spAutoFit/>
            </a:bodyPr>
            <a:lstStyle/>
            <a:p>
              <a:r>
                <a:rPr lang="zh-TW" altLang="en-US" sz="1350" dirty="0"/>
                <a:t>全連接層</a:t>
              </a:r>
              <a:endParaRPr lang="en-US" altLang="zh-TW" sz="1350" dirty="0"/>
            </a:p>
          </p:txBody>
        </p:sp>
        <p:sp>
          <p:nvSpPr>
            <p:cNvPr id="98" name="線條"/>
            <p:cNvSpPr/>
            <p:nvPr/>
          </p:nvSpPr>
          <p:spPr>
            <a:xfrm flipV="1">
              <a:off x="10615869" y="2994324"/>
              <a:ext cx="443823" cy="70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99" name="線條"/>
            <p:cNvSpPr/>
            <p:nvPr/>
          </p:nvSpPr>
          <p:spPr>
            <a:xfrm flipV="1">
              <a:off x="10593522" y="4348569"/>
              <a:ext cx="443823" cy="70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00" name="文字方塊 99"/>
            <p:cNvSpPr txBox="1"/>
            <p:nvPr/>
          </p:nvSpPr>
          <p:spPr>
            <a:xfrm>
              <a:off x="4104026" y="6378801"/>
              <a:ext cx="968296" cy="547297"/>
            </a:xfrm>
            <a:prstGeom prst="rect">
              <a:avLst/>
            </a:prstGeom>
            <a:noFill/>
          </p:spPr>
          <p:txBody>
            <a:bodyPr wrap="none" rtlCol="0">
              <a:spAutoFit/>
            </a:bodyPr>
            <a:lstStyle/>
            <a:p>
              <a:r>
                <a:rPr lang="zh-TW" altLang="en-US" sz="1350" dirty="0"/>
                <a:t>輸入</a:t>
              </a:r>
              <a:endParaRPr lang="en-US" altLang="zh-TW" sz="1350" dirty="0"/>
            </a:p>
          </p:txBody>
        </p:sp>
        <p:sp>
          <p:nvSpPr>
            <p:cNvPr id="101" name="文字方塊 100"/>
            <p:cNvSpPr txBox="1"/>
            <p:nvPr/>
          </p:nvSpPr>
          <p:spPr>
            <a:xfrm>
              <a:off x="9974854" y="5607755"/>
              <a:ext cx="1284044" cy="547297"/>
            </a:xfrm>
            <a:prstGeom prst="rect">
              <a:avLst/>
            </a:prstGeom>
            <a:noFill/>
          </p:spPr>
          <p:txBody>
            <a:bodyPr wrap="none" rtlCol="0">
              <a:spAutoFit/>
            </a:bodyPr>
            <a:lstStyle/>
            <a:p>
              <a:r>
                <a:rPr lang="zh-TW" altLang="en-US" sz="1350" dirty="0"/>
                <a:t>輸出層</a:t>
              </a:r>
              <a:endParaRPr lang="en-US" altLang="zh-TW" sz="1350" dirty="0"/>
            </a:p>
          </p:txBody>
        </p:sp>
        <p:sp>
          <p:nvSpPr>
            <p:cNvPr id="102" name="文字方塊 101"/>
            <p:cNvSpPr txBox="1"/>
            <p:nvPr/>
          </p:nvSpPr>
          <p:spPr>
            <a:xfrm>
              <a:off x="11110710" y="2832383"/>
              <a:ext cx="968296" cy="547297"/>
            </a:xfrm>
            <a:prstGeom prst="rect">
              <a:avLst/>
            </a:prstGeom>
            <a:noFill/>
          </p:spPr>
          <p:txBody>
            <a:bodyPr wrap="none" rtlCol="0">
              <a:spAutoFit/>
            </a:bodyPr>
            <a:lstStyle/>
            <a:p>
              <a:r>
                <a:rPr lang="zh-TW" altLang="en-US" sz="1350" dirty="0"/>
                <a:t>是貓</a:t>
              </a:r>
            </a:p>
          </p:txBody>
        </p:sp>
        <p:sp>
          <p:nvSpPr>
            <p:cNvPr id="103" name="文字方塊 102"/>
            <p:cNvSpPr txBox="1"/>
            <p:nvPr/>
          </p:nvSpPr>
          <p:spPr>
            <a:xfrm>
              <a:off x="11068723" y="4136088"/>
              <a:ext cx="1284044" cy="547297"/>
            </a:xfrm>
            <a:prstGeom prst="rect">
              <a:avLst/>
            </a:prstGeom>
            <a:noFill/>
          </p:spPr>
          <p:txBody>
            <a:bodyPr wrap="none" rtlCol="0">
              <a:spAutoFit/>
            </a:bodyPr>
            <a:lstStyle/>
            <a:p>
              <a:r>
                <a:rPr lang="zh-TW" altLang="en-US" sz="1350" dirty="0"/>
                <a:t>是老虎</a:t>
              </a:r>
            </a:p>
          </p:txBody>
        </p:sp>
        <p:sp>
          <p:nvSpPr>
            <p:cNvPr id="104" name="矩形 103"/>
            <p:cNvSpPr/>
            <p:nvPr/>
          </p:nvSpPr>
          <p:spPr>
            <a:xfrm>
              <a:off x="6875788" y="1355031"/>
              <a:ext cx="2674429" cy="4821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grpSp>
      <p:pic>
        <p:nvPicPr>
          <p:cNvPr id="105" name="翠鳥 (18).jpg"/>
          <p:cNvPicPr>
            <a:picLocks/>
          </p:cNvPicPr>
          <p:nvPr/>
        </p:nvPicPr>
        <p:blipFill rotWithShape="1">
          <a:blip r:embed="rId2" cstate="print">
            <a:extLst>
              <a:ext uri="{28A0092B-C50C-407E-A947-70E740481C1C}">
                <a14:useLocalDpi xmlns:a14="http://schemas.microsoft.com/office/drawing/2010/main" val="0"/>
              </a:ext>
            </a:extLst>
          </a:blip>
          <a:srcRect r="84530" b="79679"/>
          <a:stretch/>
        </p:blipFill>
        <p:spPr>
          <a:xfrm>
            <a:off x="3107336" y="2348880"/>
            <a:ext cx="234900" cy="237600"/>
          </a:xfrm>
          <a:prstGeom prst="rect">
            <a:avLst/>
          </a:prstGeom>
          <a:ln w="12700" cap="flat">
            <a:noFill/>
            <a:miter lim="400000"/>
          </a:ln>
          <a:effectLst/>
        </p:spPr>
      </p:pic>
      <p:sp>
        <p:nvSpPr>
          <p:cNvPr id="108" name="文字方塊 107"/>
          <p:cNvSpPr txBox="1"/>
          <p:nvPr/>
        </p:nvSpPr>
        <p:spPr>
          <a:xfrm>
            <a:off x="1794561" y="4283287"/>
            <a:ext cx="1088760" cy="300082"/>
          </a:xfrm>
          <a:prstGeom prst="rect">
            <a:avLst/>
          </a:prstGeom>
          <a:noFill/>
        </p:spPr>
        <p:txBody>
          <a:bodyPr wrap="none" rtlCol="0">
            <a:spAutoFit/>
          </a:bodyPr>
          <a:lstStyle/>
          <a:p>
            <a:r>
              <a:rPr lang="en-US" altLang="zh-TW" sz="1350" dirty="0"/>
              <a:t>Input image</a:t>
            </a:r>
          </a:p>
        </p:txBody>
      </p:sp>
      <p:pic>
        <p:nvPicPr>
          <p:cNvPr id="110" name="翠鳥 (1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136" y="3158971"/>
            <a:ext cx="1101311" cy="991975"/>
          </a:xfrm>
          <a:prstGeom prst="rect">
            <a:avLst/>
          </a:prstGeom>
          <a:ln w="12700" cap="flat">
            <a:noFill/>
            <a:miter lim="400000"/>
          </a:ln>
          <a:effectLst/>
        </p:spPr>
      </p:pic>
      <p:pic>
        <p:nvPicPr>
          <p:cNvPr id="112" name="翠鳥 (18).jpg"/>
          <p:cNvPicPr>
            <a:picLocks/>
          </p:cNvPicPr>
          <p:nvPr/>
        </p:nvPicPr>
        <p:blipFill rotWithShape="1">
          <a:blip r:embed="rId4" cstate="print">
            <a:extLst>
              <a:ext uri="{28A0092B-C50C-407E-A947-70E740481C1C}">
                <a14:useLocalDpi xmlns:a14="http://schemas.microsoft.com/office/drawing/2010/main" val="0"/>
              </a:ext>
            </a:extLst>
          </a:blip>
          <a:srcRect l="20574" r="58852" b="80992"/>
          <a:stretch/>
        </p:blipFill>
        <p:spPr>
          <a:xfrm>
            <a:off x="3108600" y="2604692"/>
            <a:ext cx="234900" cy="237600"/>
          </a:xfrm>
          <a:prstGeom prst="rect">
            <a:avLst/>
          </a:prstGeom>
          <a:ln w="12700" cap="flat">
            <a:noFill/>
            <a:miter lim="400000"/>
          </a:ln>
          <a:effectLst/>
        </p:spPr>
      </p:pic>
      <p:pic>
        <p:nvPicPr>
          <p:cNvPr id="113" name="翠鳥 (18).jpg"/>
          <p:cNvPicPr>
            <a:picLocks/>
          </p:cNvPicPr>
          <p:nvPr/>
        </p:nvPicPr>
        <p:blipFill rotWithShape="1">
          <a:blip r:embed="rId5" cstate="print">
            <a:extLst>
              <a:ext uri="{28A0092B-C50C-407E-A947-70E740481C1C}">
                <a14:useLocalDpi xmlns:a14="http://schemas.microsoft.com/office/drawing/2010/main" val="0"/>
              </a:ext>
            </a:extLst>
          </a:blip>
          <a:srcRect l="39222" r="40234" b="79761"/>
          <a:stretch/>
        </p:blipFill>
        <p:spPr>
          <a:xfrm>
            <a:off x="3108600" y="2867364"/>
            <a:ext cx="234900" cy="237600"/>
          </a:xfrm>
          <a:prstGeom prst="rect">
            <a:avLst/>
          </a:prstGeom>
          <a:ln w="12700" cap="flat">
            <a:noFill/>
            <a:miter lim="400000"/>
          </a:ln>
          <a:effectLst/>
        </p:spPr>
      </p:pic>
      <p:pic>
        <p:nvPicPr>
          <p:cNvPr id="114" name="翠鳥 (18).jpg"/>
          <p:cNvPicPr>
            <a:picLocks/>
          </p:cNvPicPr>
          <p:nvPr/>
        </p:nvPicPr>
        <p:blipFill rotWithShape="1">
          <a:blip r:embed="rId6" cstate="print">
            <a:extLst>
              <a:ext uri="{28A0092B-C50C-407E-A947-70E740481C1C}">
                <a14:useLocalDpi xmlns:a14="http://schemas.microsoft.com/office/drawing/2010/main" val="0"/>
              </a:ext>
            </a:extLst>
          </a:blip>
          <a:srcRect l="59123" r="19692" b="80385"/>
          <a:stretch/>
        </p:blipFill>
        <p:spPr>
          <a:xfrm>
            <a:off x="3108600" y="3137394"/>
            <a:ext cx="234900" cy="237600"/>
          </a:xfrm>
          <a:prstGeom prst="rect">
            <a:avLst/>
          </a:prstGeom>
          <a:ln w="12700" cap="flat">
            <a:noFill/>
            <a:miter lim="400000"/>
          </a:ln>
          <a:effectLst/>
        </p:spPr>
      </p:pic>
      <p:pic>
        <p:nvPicPr>
          <p:cNvPr id="115" name="翠鳥 (18).jpg"/>
          <p:cNvPicPr>
            <a:picLocks/>
          </p:cNvPicPr>
          <p:nvPr/>
        </p:nvPicPr>
        <p:blipFill rotWithShape="1">
          <a:blip r:embed="rId7" cstate="print">
            <a:extLst>
              <a:ext uri="{28A0092B-C50C-407E-A947-70E740481C1C}">
                <a14:useLocalDpi xmlns:a14="http://schemas.microsoft.com/office/drawing/2010/main" val="0"/>
              </a:ext>
            </a:extLst>
          </a:blip>
          <a:srcRect l="80309" b="80992"/>
          <a:stretch/>
        </p:blipFill>
        <p:spPr>
          <a:xfrm>
            <a:off x="3108428" y="3395356"/>
            <a:ext cx="234900" cy="237600"/>
          </a:xfrm>
          <a:prstGeom prst="rect">
            <a:avLst/>
          </a:prstGeom>
          <a:ln w="12700" cap="flat">
            <a:noFill/>
            <a:miter lim="400000"/>
          </a:ln>
          <a:effectLst/>
        </p:spPr>
      </p:pic>
      <p:pic>
        <p:nvPicPr>
          <p:cNvPr id="116" name="翠鳥 (18).jpg"/>
          <p:cNvPicPr>
            <a:picLocks/>
          </p:cNvPicPr>
          <p:nvPr/>
        </p:nvPicPr>
        <p:blipFill rotWithShape="1">
          <a:blip r:embed="rId8" cstate="print">
            <a:extLst>
              <a:ext uri="{28A0092B-C50C-407E-A947-70E740481C1C}">
                <a14:useLocalDpi xmlns:a14="http://schemas.microsoft.com/office/drawing/2010/main" val="0"/>
              </a:ext>
            </a:extLst>
          </a:blip>
          <a:srcRect t="21028" r="80037" b="56966"/>
          <a:stretch/>
        </p:blipFill>
        <p:spPr>
          <a:xfrm>
            <a:off x="3108600" y="3665250"/>
            <a:ext cx="234900" cy="237600"/>
          </a:xfrm>
          <a:prstGeom prst="rect">
            <a:avLst/>
          </a:prstGeom>
          <a:ln w="12700" cap="flat">
            <a:noFill/>
            <a:miter lim="400000"/>
          </a:ln>
          <a:effectLst/>
        </p:spPr>
      </p:pic>
      <p:pic>
        <p:nvPicPr>
          <p:cNvPr id="117" name="翠鳥 (18).jpg"/>
          <p:cNvPicPr>
            <a:picLocks/>
          </p:cNvPicPr>
          <p:nvPr/>
        </p:nvPicPr>
        <p:blipFill rotWithShape="1">
          <a:blip r:embed="rId9" cstate="print">
            <a:extLst>
              <a:ext uri="{28A0092B-C50C-407E-A947-70E740481C1C}">
                <a14:useLocalDpi xmlns:a14="http://schemas.microsoft.com/office/drawing/2010/main" val="0"/>
              </a:ext>
            </a:extLst>
          </a:blip>
          <a:srcRect l="20605" t="20872" r="59494" b="59988"/>
          <a:stretch/>
        </p:blipFill>
        <p:spPr>
          <a:xfrm>
            <a:off x="3108600" y="3935250"/>
            <a:ext cx="234900" cy="237600"/>
          </a:xfrm>
          <a:prstGeom prst="rect">
            <a:avLst/>
          </a:prstGeom>
          <a:ln w="12700" cap="flat">
            <a:noFill/>
            <a:miter lim="400000"/>
          </a:ln>
          <a:effectLst/>
        </p:spPr>
      </p:pic>
      <p:pic>
        <p:nvPicPr>
          <p:cNvPr id="118" name="翠鳥 (18).jpg"/>
          <p:cNvPicPr>
            <a:picLocks/>
          </p:cNvPicPr>
          <p:nvPr/>
        </p:nvPicPr>
        <p:blipFill rotWithShape="1">
          <a:blip r:embed="rId10" cstate="print">
            <a:extLst>
              <a:ext uri="{28A0092B-C50C-407E-A947-70E740481C1C}">
                <a14:useLocalDpi xmlns:a14="http://schemas.microsoft.com/office/drawing/2010/main" val="0"/>
              </a:ext>
            </a:extLst>
          </a:blip>
          <a:srcRect l="39864" t="20648" r="40876" b="60213"/>
          <a:stretch/>
        </p:blipFill>
        <p:spPr>
          <a:xfrm>
            <a:off x="3108428" y="4184198"/>
            <a:ext cx="234900" cy="237600"/>
          </a:xfrm>
          <a:prstGeom prst="rect">
            <a:avLst/>
          </a:prstGeom>
          <a:ln w="12700" cap="flat">
            <a:noFill/>
            <a:miter lim="400000"/>
          </a:ln>
          <a:effectLst/>
        </p:spPr>
      </p:pic>
      <p:pic>
        <p:nvPicPr>
          <p:cNvPr id="119" name="翠鳥 (18).jpg"/>
          <p:cNvPicPr>
            <a:picLocks/>
          </p:cNvPicPr>
          <p:nvPr/>
        </p:nvPicPr>
        <p:blipFill rotWithShape="1">
          <a:blip r:embed="rId11" cstate="print">
            <a:extLst>
              <a:ext uri="{28A0092B-C50C-407E-A947-70E740481C1C}">
                <a14:useLocalDpi xmlns:a14="http://schemas.microsoft.com/office/drawing/2010/main" val="0"/>
              </a:ext>
            </a:extLst>
          </a:blip>
          <a:srcRect l="59765" t="19893" r="20117" b="60213"/>
          <a:stretch/>
        </p:blipFill>
        <p:spPr>
          <a:xfrm>
            <a:off x="3108428" y="4450565"/>
            <a:ext cx="234900" cy="237600"/>
          </a:xfrm>
          <a:prstGeom prst="rect">
            <a:avLst/>
          </a:prstGeom>
          <a:ln w="12700" cap="flat">
            <a:noFill/>
            <a:miter lim="400000"/>
          </a:ln>
          <a:effectLst/>
        </p:spPr>
      </p:pic>
      <p:pic>
        <p:nvPicPr>
          <p:cNvPr id="120" name="翠鳥 (18).jpg"/>
          <p:cNvPicPr>
            <a:picLocks/>
          </p:cNvPicPr>
          <p:nvPr/>
        </p:nvPicPr>
        <p:blipFill rotWithShape="1">
          <a:blip r:embed="rId12" cstate="print">
            <a:extLst>
              <a:ext uri="{28A0092B-C50C-407E-A947-70E740481C1C}">
                <a14:useLocalDpi xmlns:a14="http://schemas.microsoft.com/office/drawing/2010/main" val="0"/>
              </a:ext>
            </a:extLst>
          </a:blip>
          <a:srcRect l="79667" t="16589" b="61445"/>
          <a:stretch/>
        </p:blipFill>
        <p:spPr>
          <a:xfrm>
            <a:off x="3100379" y="4725491"/>
            <a:ext cx="234900" cy="237600"/>
          </a:xfrm>
          <a:prstGeom prst="rect">
            <a:avLst/>
          </a:prstGeom>
          <a:ln w="12700" cap="flat">
            <a:noFill/>
            <a:miter lim="400000"/>
          </a:ln>
          <a:effectLst/>
        </p:spPr>
      </p:pic>
      <p:pic>
        <p:nvPicPr>
          <p:cNvPr id="121" name="翠鳥 (18).jpg"/>
          <p:cNvPicPr>
            <a:picLocks/>
          </p:cNvPicPr>
          <p:nvPr/>
        </p:nvPicPr>
        <p:blipFill rotWithShape="1">
          <a:blip r:embed="rId13" cstate="print">
            <a:extLst>
              <a:ext uri="{28A0092B-C50C-407E-A947-70E740481C1C}">
                <a14:useLocalDpi xmlns:a14="http://schemas.microsoft.com/office/drawing/2010/main" val="0"/>
              </a:ext>
            </a:extLst>
          </a:blip>
          <a:srcRect l="79025" t="76768"/>
          <a:stretch/>
        </p:blipFill>
        <p:spPr>
          <a:xfrm>
            <a:off x="3100378" y="5234056"/>
            <a:ext cx="234900" cy="237600"/>
          </a:xfrm>
          <a:prstGeom prst="rect">
            <a:avLst/>
          </a:prstGeom>
          <a:ln w="12700" cap="flat">
            <a:noFill/>
            <a:miter lim="400000"/>
          </a:ln>
          <a:effectLst/>
        </p:spPr>
      </p:pic>
      <p:graphicFrame>
        <p:nvGraphicFramePr>
          <p:cNvPr id="107" name="表格 106"/>
          <p:cNvGraphicFramePr>
            <a:graphicFrameLocks noGrp="1"/>
          </p:cNvGraphicFramePr>
          <p:nvPr>
            <p:extLst>
              <p:ext uri="{D42A27DB-BD31-4B8C-83A1-F6EECF244321}">
                <p14:modId xmlns:p14="http://schemas.microsoft.com/office/powerpoint/2010/main" val="3403846792"/>
              </p:ext>
            </p:extLst>
          </p:nvPr>
        </p:nvGraphicFramePr>
        <p:xfrm>
          <a:off x="1729138" y="3180857"/>
          <a:ext cx="1101310" cy="977715"/>
        </p:xfrm>
        <a:graphic>
          <a:graphicData uri="http://schemas.openxmlformats.org/drawingml/2006/table">
            <a:tbl>
              <a:tblPr firstRow="1" bandRow="1">
                <a:tableStyleId>{5C22544A-7EE6-4342-B048-85BDC9FD1C3A}</a:tableStyleId>
              </a:tblPr>
              <a:tblGrid>
                <a:gridCol w="220262">
                  <a:extLst>
                    <a:ext uri="{9D8B030D-6E8A-4147-A177-3AD203B41FA5}">
                      <a16:colId xmlns:a16="http://schemas.microsoft.com/office/drawing/2014/main" val="2376247027"/>
                    </a:ext>
                  </a:extLst>
                </a:gridCol>
                <a:gridCol w="220262">
                  <a:extLst>
                    <a:ext uri="{9D8B030D-6E8A-4147-A177-3AD203B41FA5}">
                      <a16:colId xmlns:a16="http://schemas.microsoft.com/office/drawing/2014/main" val="1481253781"/>
                    </a:ext>
                  </a:extLst>
                </a:gridCol>
                <a:gridCol w="220262">
                  <a:extLst>
                    <a:ext uri="{9D8B030D-6E8A-4147-A177-3AD203B41FA5}">
                      <a16:colId xmlns:a16="http://schemas.microsoft.com/office/drawing/2014/main" val="1045417879"/>
                    </a:ext>
                  </a:extLst>
                </a:gridCol>
                <a:gridCol w="220262">
                  <a:extLst>
                    <a:ext uri="{9D8B030D-6E8A-4147-A177-3AD203B41FA5}">
                      <a16:colId xmlns:a16="http://schemas.microsoft.com/office/drawing/2014/main" val="3329709277"/>
                    </a:ext>
                  </a:extLst>
                </a:gridCol>
                <a:gridCol w="220262">
                  <a:extLst>
                    <a:ext uri="{9D8B030D-6E8A-4147-A177-3AD203B41FA5}">
                      <a16:colId xmlns:a16="http://schemas.microsoft.com/office/drawing/2014/main" val="4052697587"/>
                    </a:ext>
                  </a:extLst>
                </a:gridCol>
              </a:tblGrid>
              <a:tr h="195543">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331540"/>
                  </a:ext>
                </a:extLst>
              </a:tr>
              <a:tr h="195543">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797559"/>
                  </a:ext>
                </a:extLst>
              </a:tr>
              <a:tr h="195543">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316060"/>
                  </a:ext>
                </a:extLst>
              </a:tr>
              <a:tr h="195543">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081038"/>
                  </a:ext>
                </a:extLst>
              </a:tr>
              <a:tr h="195543">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3916522"/>
                  </a:ext>
                </a:extLst>
              </a:tr>
            </a:tbl>
          </a:graphicData>
        </a:graphic>
      </p:graphicFrame>
    </p:spTree>
    <p:extLst>
      <p:ext uri="{BB962C8B-B14F-4D97-AF65-F5344CB8AC3E}">
        <p14:creationId xmlns:p14="http://schemas.microsoft.com/office/powerpoint/2010/main" val="4278787958"/>
      </p:ext>
    </p:extLst>
  </p:cSld>
  <p:clrMapOvr>
    <a:masterClrMapping/>
  </p:clrMapOvr>
  <p:transition advClick="0">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全連接層</a:t>
            </a:r>
            <a:r>
              <a:rPr lang="en-US" altLang="zh-TW" dirty="0"/>
              <a:t>(Fully Connected Layer)</a:t>
            </a:r>
            <a:endParaRPr lang="zh-TW" altLang="en-US" dirty="0"/>
          </a:p>
          <a:p>
            <a:pPr>
              <a:spcBef>
                <a:spcPts val="600"/>
              </a:spcBef>
            </a:pPr>
            <a:r>
              <a:rPr kumimoji="1" lang="zh-TW" altLang="en-US" sz="2400" b="0" dirty="0">
                <a:solidFill>
                  <a:schemeClr val="tx1"/>
                </a:solidFill>
                <a:latin typeface="Times New Roman" pitchFamily="18" charset="0"/>
                <a:ea typeface="標楷體" pitchFamily="65" charset="-120"/>
              </a:rPr>
              <a:t>和傳統神經網路中的</a:t>
            </a:r>
            <a:r>
              <a:rPr kumimoji="1" lang="en-US" altLang="zh-TW" sz="2400" b="0" dirty="0">
                <a:solidFill>
                  <a:schemeClr val="tx1"/>
                </a:solidFill>
                <a:latin typeface="Times New Roman" pitchFamily="18" charset="0"/>
                <a:ea typeface="標楷體" pitchFamily="65" charset="-120"/>
              </a:rPr>
              <a:t>Fully Connected Layer </a:t>
            </a:r>
            <a:r>
              <a:rPr kumimoji="1" lang="zh-TW" altLang="en-US" sz="2400" b="0" dirty="0">
                <a:solidFill>
                  <a:schemeClr val="tx1"/>
                </a:solidFill>
                <a:latin typeface="Times New Roman" pitchFamily="18" charset="0"/>
                <a:ea typeface="標楷體" pitchFamily="65" charset="-120"/>
              </a:rPr>
              <a:t>是一樣的。</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en-US" altLang="zh-TW" sz="2400" b="0" dirty="0">
                <a:solidFill>
                  <a:schemeClr val="tx1"/>
                </a:solidFill>
                <a:latin typeface="Times New Roman" pitchFamily="18" charset="0"/>
                <a:ea typeface="標楷體" pitchFamily="65" charset="-120"/>
              </a:rPr>
              <a:t>CNN</a:t>
            </a:r>
            <a:r>
              <a:rPr kumimoji="1" lang="zh-TW" altLang="en-US" sz="2400" b="0" dirty="0">
                <a:solidFill>
                  <a:schemeClr val="tx1"/>
                </a:solidFill>
                <a:latin typeface="Times New Roman" pitchFamily="18" charset="0"/>
                <a:ea typeface="標楷體" pitchFamily="65" charset="-120"/>
              </a:rPr>
              <a:t>中的全連接層作用為分類。</a:t>
            </a:r>
            <a:endParaRPr kumimoji="1" lang="en-US" altLang="zh-TW" sz="2400" b="0" dirty="0">
              <a:solidFill>
                <a:schemeClr val="tx1"/>
              </a:solidFill>
              <a:latin typeface="Times New Roman" pitchFamily="18" charset="0"/>
              <a:ea typeface="標楷體" pitchFamily="65" charset="-120"/>
            </a:endParaRPr>
          </a:p>
          <a:p>
            <a:endParaRPr lang="zh-TW" altLang="en-US" dirty="0"/>
          </a:p>
        </p:txBody>
      </p:sp>
      <p:pic>
        <p:nvPicPr>
          <p:cNvPr id="4" name="Picture 2" descr="「fully connected layer」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807" y="3203193"/>
            <a:ext cx="5092465" cy="2537140"/>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2808294" y="2996952"/>
            <a:ext cx="3145221" cy="28377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797020403"/>
      </p:ext>
    </p:extLst>
  </p:cSld>
  <p:clrMapOvr>
    <a:masterClrMapping/>
  </p:clrMapOvr>
  <p:transition advClick="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marL="0" indent="0" algn="ctr">
                  <a:buNone/>
                </a:pPr>
                <a14:m>
                  <m:oMathPara xmlns:m="http://schemas.openxmlformats.org/officeDocument/2006/math">
                    <m:oMathParaPr>
                      <m:jc m:val="left"/>
                    </m:oMathParaPr>
                    <m:oMath xmlns:m="http://schemas.openxmlformats.org/officeDocument/2006/math">
                      <m:r>
                        <m:rPr>
                          <m:nor/>
                        </m:rPr>
                        <a:rPr lang="zh-TW" altLang="en-US" dirty="0"/>
                        <m:t>加入權重值的分類線</m:t>
                      </m:r>
                    </m:oMath>
                  </m:oMathPara>
                </a14:m>
                <a:endParaRPr lang="zh-TW" altLang="en-US" dirty="0"/>
              </a:p>
              <a:p>
                <a:pPr marL="0" indent="0" algn="ctr">
                  <a:buNone/>
                </a:pPr>
                <a:endParaRPr kumimoji="1" lang="en-US" altLang="zh-TW" b="0" i="1" dirty="0">
                  <a:solidFill>
                    <a:schemeClr val="tx1"/>
                  </a:solidFill>
                  <a:latin typeface="Cambria Math" panose="02040503050406030204" pitchFamily="18" charset="0"/>
                  <a:ea typeface="標楷體" pitchFamily="65" charset="-120"/>
                </a:endParaRPr>
              </a:p>
              <a:p>
                <a:pPr marL="0" indent="0" algn="ctr">
                  <a:buNone/>
                </a:pPr>
                <a14:m>
                  <m:oMath xmlns:m="http://schemas.openxmlformats.org/officeDocument/2006/math">
                    <m:nary>
                      <m:naryPr>
                        <m:chr m:val="∑"/>
                        <m:ctrlPr>
                          <a:rPr kumimoji="1" lang="en-US" altLang="zh-TW" sz="2400" b="0" i="1">
                            <a:solidFill>
                              <a:schemeClr val="tx1"/>
                            </a:solidFill>
                            <a:latin typeface="Cambria Math" panose="02040503050406030204" pitchFamily="18" charset="0"/>
                            <a:ea typeface="標楷體" pitchFamily="65" charset="-120"/>
                          </a:rPr>
                        </m:ctrlPr>
                      </m:naryPr>
                      <m:sub>
                        <m:r>
                          <m:rPr>
                            <m:brk m:alnAt="23"/>
                          </m:rPr>
                          <a:rPr kumimoji="1" lang="en-US" altLang="zh-TW" sz="2400" b="0">
                            <a:solidFill>
                              <a:schemeClr val="tx1"/>
                            </a:solidFill>
                            <a:latin typeface="Cambria Math" panose="02040503050406030204" pitchFamily="18" charset="0"/>
                            <a:ea typeface="標楷體" pitchFamily="65" charset="-120"/>
                          </a:rPr>
                          <m:t>𝑖</m:t>
                        </m:r>
                        <m:r>
                          <a:rPr kumimoji="1" lang="en-US" altLang="zh-TW" sz="2400" b="0">
                            <a:solidFill>
                              <a:schemeClr val="tx1"/>
                            </a:solidFill>
                            <a:latin typeface="Cambria Math" panose="02040503050406030204" pitchFamily="18" charset="0"/>
                            <a:ea typeface="標楷體" pitchFamily="65" charset="-120"/>
                          </a:rPr>
                          <m:t>=1</m:t>
                        </m:r>
                      </m:sub>
                      <m:sup>
                        <m:r>
                          <a:rPr kumimoji="1" lang="en-US" altLang="zh-TW" sz="2400" b="0">
                            <a:solidFill>
                              <a:schemeClr val="tx1"/>
                            </a:solidFill>
                            <a:latin typeface="Cambria Math" panose="02040503050406030204" pitchFamily="18" charset="0"/>
                            <a:ea typeface="標楷體" pitchFamily="65" charset="-120"/>
                          </a:rPr>
                          <m:t>3</m:t>
                        </m:r>
                      </m:sup>
                      <m:e>
                        <m:r>
                          <a:rPr kumimoji="1" lang="en-US" altLang="zh-TW" sz="2400" b="0">
                            <a:solidFill>
                              <a:schemeClr val="tx1"/>
                            </a:solidFill>
                            <a:latin typeface="Cambria Math" panose="02040503050406030204" pitchFamily="18" charset="0"/>
                            <a:ea typeface="標楷體" pitchFamily="65" charset="-120"/>
                          </a:rPr>
                          <m:t>𝑤</m:t>
                        </m:r>
                        <m:r>
                          <a:rPr kumimoji="1" lang="en-US" altLang="zh-TW" sz="2400" b="0" baseline="-25000">
                            <a:solidFill>
                              <a:schemeClr val="tx1"/>
                            </a:solidFill>
                            <a:latin typeface="Cambria Math" panose="02040503050406030204" pitchFamily="18" charset="0"/>
                            <a:ea typeface="標楷體" pitchFamily="65" charset="-120"/>
                          </a:rPr>
                          <m:t>𝑖</m:t>
                        </m:r>
                        <m:r>
                          <a:rPr kumimoji="1" lang="zh-TW" altLang="en-US" sz="2400" b="0" i="1" baseline="-25000">
                            <a:solidFill>
                              <a:schemeClr val="tx1"/>
                            </a:solidFill>
                            <a:latin typeface="Cambria Math" panose="02040503050406030204" pitchFamily="18" charset="0"/>
                            <a:ea typeface="標楷體" pitchFamily="65" charset="-120"/>
                          </a:rPr>
                          <m:t> </m:t>
                        </m:r>
                        <m:r>
                          <a:rPr kumimoji="1" lang="en-US" altLang="zh-TW" sz="2400" b="0">
                            <a:solidFill>
                              <a:schemeClr val="tx1"/>
                            </a:solidFill>
                            <a:latin typeface="Cambria Math" panose="02040503050406030204" pitchFamily="18" charset="0"/>
                            <a:ea typeface="標楷體" pitchFamily="65" charset="-120"/>
                          </a:rPr>
                          <m:t>𝑥</m:t>
                        </m:r>
                        <m:r>
                          <a:rPr kumimoji="1" lang="en-US" altLang="zh-TW" sz="2400" b="0" baseline="-25000">
                            <a:solidFill>
                              <a:schemeClr val="tx1"/>
                            </a:solidFill>
                            <a:latin typeface="Cambria Math" panose="02040503050406030204" pitchFamily="18" charset="0"/>
                            <a:ea typeface="標楷體" pitchFamily="65" charset="-120"/>
                          </a:rPr>
                          <m:t>𝑖</m:t>
                        </m:r>
                        <m:r>
                          <a:rPr kumimoji="1" lang="zh-TW" altLang="en-US" sz="2400" b="0" i="1" baseline="-25000">
                            <a:solidFill>
                              <a:schemeClr val="tx1"/>
                            </a:solidFill>
                            <a:latin typeface="Cambria Math" panose="02040503050406030204" pitchFamily="18" charset="0"/>
                            <a:ea typeface="標楷體" pitchFamily="65" charset="-120"/>
                          </a:rPr>
                          <m:t> </m:t>
                        </m:r>
                      </m:e>
                    </m:nary>
                  </m:oMath>
                </a14:m>
                <a:r>
                  <a:rPr kumimoji="1" lang="en-US" altLang="zh-TW" sz="2400" b="0" dirty="0">
                    <a:solidFill>
                      <a:schemeClr val="tx1"/>
                    </a:solidFill>
                    <a:latin typeface="Times New Roman" pitchFamily="18" charset="0"/>
                    <a:ea typeface="標楷體" pitchFamily="65" charset="-120"/>
                  </a:rPr>
                  <a:t>+</a:t>
                </a:r>
                <a:r>
                  <a:rPr kumimoji="1" lang="en-US" altLang="zh-TW" sz="2400" b="0" i="1" dirty="0">
                    <a:solidFill>
                      <a:schemeClr val="tx1"/>
                    </a:solidFill>
                    <a:latin typeface="Times New Roman" pitchFamily="18" charset="0"/>
                    <a:ea typeface="標楷體" pitchFamily="65" charset="-120"/>
                  </a:rPr>
                  <a:t>b</a:t>
                </a:r>
                <a:endParaRPr kumimoji="1" lang="zh-TW" altLang="en-US" sz="2400" b="0" i="1"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TW" altLang="en-US">
                    <a:noFill/>
                  </a:rPr>
                  <a:t> </a:t>
                </a:r>
              </a:p>
            </p:txBody>
          </p:sp>
        </mc:Fallback>
      </mc:AlternateContent>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3174" y="3000372"/>
            <a:ext cx="3231240" cy="2671032"/>
          </a:xfrm>
          <a:prstGeom prst="rect">
            <a:avLst/>
          </a:prstGeom>
        </p:spPr>
      </p:pic>
    </p:spTree>
    <p:extLst>
      <p:ext uri="{BB962C8B-B14F-4D97-AF65-F5344CB8AC3E}">
        <p14:creationId xmlns:p14="http://schemas.microsoft.com/office/powerpoint/2010/main" val="2381115575"/>
      </p:ext>
    </p:extLst>
  </p:cSld>
  <p:clrMapOvr>
    <a:masterClrMapping/>
  </p:clrMapOvr>
  <p:transition advClick="0">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kumimoji="1" lang="zh-TW" altLang="en-US" sz="2400" b="0" dirty="0">
                <a:solidFill>
                  <a:schemeClr val="tx1"/>
                </a:solidFill>
                <a:latin typeface="Times New Roman" pitchFamily="18" charset="0"/>
                <a:ea typeface="標楷體" pitchFamily="65" charset="-120"/>
              </a:rPr>
              <a:t>先將池化層的特徵拉平成</a:t>
            </a:r>
            <a:r>
              <a:rPr kumimoji="1" lang="en-US" altLang="zh-TW" sz="2400" b="0" dirty="0">
                <a:solidFill>
                  <a:schemeClr val="tx1"/>
                </a:solidFill>
                <a:latin typeface="Times New Roman" pitchFamily="18" charset="0"/>
                <a:ea typeface="標楷體" pitchFamily="65" charset="-120"/>
              </a:rPr>
              <a:t>vector</a:t>
            </a:r>
            <a:r>
              <a:rPr kumimoji="1" lang="zh-TW" altLang="en-US" sz="2400" b="0" dirty="0">
                <a:solidFill>
                  <a:schemeClr val="tx1"/>
                </a:solidFill>
                <a:latin typeface="Times New Roman" pitchFamily="18" charset="0"/>
                <a:ea typeface="標楷體" pitchFamily="65" charset="-120"/>
              </a:rPr>
              <a:t> 。</a:t>
            </a:r>
            <a:endParaRPr kumimoji="1" lang="en-US" altLang="zh-TW" sz="2400" b="0" dirty="0">
              <a:solidFill>
                <a:schemeClr val="tx1"/>
              </a:solidFill>
              <a:latin typeface="Times New Roman" pitchFamily="18" charset="0"/>
              <a:ea typeface="標楷體" pitchFamily="65" charset="-120"/>
            </a:endParaRPr>
          </a:p>
          <a:p>
            <a:endParaRPr lang="zh-TW" altLang="en-US" dirty="0"/>
          </a:p>
        </p:txBody>
      </p:sp>
      <p:sp>
        <p:nvSpPr>
          <p:cNvPr id="45" name="文字方塊 44"/>
          <p:cNvSpPr txBox="1"/>
          <p:nvPr/>
        </p:nvSpPr>
        <p:spPr>
          <a:xfrm>
            <a:off x="2055711" y="5263017"/>
            <a:ext cx="1079142" cy="300082"/>
          </a:xfrm>
          <a:prstGeom prst="rect">
            <a:avLst/>
          </a:prstGeom>
          <a:noFill/>
        </p:spPr>
        <p:txBody>
          <a:bodyPr wrap="none" rtlCol="0">
            <a:spAutoFit/>
          </a:bodyPr>
          <a:lstStyle/>
          <a:p>
            <a:r>
              <a:rPr lang="zh-TW" altLang="en-US" sz="1350" dirty="0"/>
              <a:t>上一層</a:t>
            </a:r>
            <a:r>
              <a:rPr lang="en-US" altLang="zh-TW" sz="1350" dirty="0"/>
              <a:t>layer</a:t>
            </a:r>
          </a:p>
        </p:txBody>
      </p:sp>
      <p:sp>
        <p:nvSpPr>
          <p:cNvPr id="46" name="文字方塊 45"/>
          <p:cNvSpPr txBox="1"/>
          <p:nvPr/>
        </p:nvSpPr>
        <p:spPr>
          <a:xfrm>
            <a:off x="5557247" y="5319210"/>
            <a:ext cx="655949" cy="300082"/>
          </a:xfrm>
          <a:prstGeom prst="rect">
            <a:avLst/>
          </a:prstGeom>
          <a:noFill/>
        </p:spPr>
        <p:txBody>
          <a:bodyPr wrap="none" rtlCol="0">
            <a:spAutoFit/>
          </a:bodyPr>
          <a:lstStyle/>
          <a:p>
            <a:r>
              <a:rPr lang="en-US" altLang="zh-TW" sz="1350" dirty="0"/>
              <a:t>flatten</a:t>
            </a:r>
            <a:endParaRPr lang="zh-TW" altLang="en-US" sz="1350" dirty="0"/>
          </a:p>
        </p:txBody>
      </p:sp>
      <p:grpSp>
        <p:nvGrpSpPr>
          <p:cNvPr id="133" name="群組 132"/>
          <p:cNvGrpSpPr>
            <a:grpSpLocks noChangeAspect="1"/>
          </p:cNvGrpSpPr>
          <p:nvPr/>
        </p:nvGrpSpPr>
        <p:grpSpPr>
          <a:xfrm>
            <a:off x="2019786" y="2369250"/>
            <a:ext cx="5264146" cy="2943000"/>
            <a:chOff x="867065" y="1175951"/>
            <a:chExt cx="8855275" cy="4950675"/>
          </a:xfrm>
        </p:grpSpPr>
        <p:sp>
          <p:nvSpPr>
            <p:cNvPr id="134" name="矩形 133"/>
            <p:cNvSpPr/>
            <p:nvPr/>
          </p:nvSpPr>
          <p:spPr>
            <a:xfrm rot="10800000">
              <a:off x="6863675" y="1185453"/>
              <a:ext cx="883328" cy="4941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sz="1350">
                <a:solidFill>
                  <a:prstClr val="black"/>
                </a:solidFill>
                <a:latin typeface="Times New Roman"/>
                <a:ea typeface="標楷體"/>
              </a:endParaRPr>
            </a:p>
          </p:txBody>
        </p:sp>
        <p:grpSp>
          <p:nvGrpSpPr>
            <p:cNvPr id="135" name="群組 134"/>
            <p:cNvGrpSpPr/>
            <p:nvPr/>
          </p:nvGrpSpPr>
          <p:grpSpPr>
            <a:xfrm>
              <a:off x="867065" y="1175951"/>
              <a:ext cx="8855275" cy="4927399"/>
              <a:chOff x="867065" y="1175951"/>
              <a:chExt cx="8855275" cy="4927399"/>
            </a:xfrm>
          </p:grpSpPr>
          <p:cxnSp>
            <p:nvCxnSpPr>
              <p:cNvPr id="136" name="直線單箭頭接點 135"/>
              <p:cNvCxnSpPr>
                <a:endCxn id="142" idx="2"/>
              </p:cNvCxnSpPr>
              <p:nvPr/>
            </p:nvCxnSpPr>
            <p:spPr>
              <a:xfrm>
                <a:off x="2684667" y="2661090"/>
                <a:ext cx="4388076" cy="1078136"/>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137" name="群組 136"/>
              <p:cNvGrpSpPr/>
              <p:nvPr/>
            </p:nvGrpSpPr>
            <p:grpSpPr>
              <a:xfrm>
                <a:off x="7049028" y="1299185"/>
                <a:ext cx="404744" cy="399838"/>
                <a:chOff x="8697634" y="602977"/>
                <a:chExt cx="443745" cy="438084"/>
              </a:xfrm>
            </p:grpSpPr>
            <p:sp>
              <p:nvSpPr>
                <p:cNvPr id="195" name="橢圓 194"/>
                <p:cNvSpPr/>
                <p:nvPr/>
              </p:nvSpPr>
              <p:spPr>
                <a:xfrm>
                  <a:off x="8697634" y="602977"/>
                  <a:ext cx="443745" cy="438084"/>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196" name="Object 12"/>
                <p:cNvGraphicFramePr>
                  <a:graphicFrameLocks noChangeAspect="1"/>
                </p:cNvGraphicFramePr>
                <p:nvPr>
                  <p:extLst>
                    <p:ext uri="{D42A27DB-BD31-4B8C-83A1-F6EECF244321}">
                      <p14:modId xmlns:p14="http://schemas.microsoft.com/office/powerpoint/2010/main" val="4226322381"/>
                    </p:ext>
                  </p:extLst>
                </p:nvPr>
              </p:nvGraphicFramePr>
              <p:xfrm>
                <a:off x="8797304" y="669760"/>
                <a:ext cx="295880" cy="339173"/>
              </p:xfrm>
              <a:graphic>
                <a:graphicData uri="http://schemas.openxmlformats.org/presentationml/2006/ole">
                  <mc:AlternateContent xmlns:mc="http://schemas.openxmlformats.org/markup-compatibility/2006">
                    <mc:Choice xmlns:v="urn:schemas-microsoft-com:vml" Requires="v">
                      <p:oleObj spid="_x0000_s19872" name="方程式" r:id="rId4" imgW="114120" imgH="177480" progId="Equation.3">
                        <p:embed/>
                      </p:oleObj>
                    </mc:Choice>
                    <mc:Fallback>
                      <p:oleObj name="方程式" r:id="rId4" imgW="114120" imgH="177480" progId="Equation.3">
                        <p:embed/>
                        <p:pic>
                          <p:nvPicPr>
                            <p:cNvPr id="0" name="Picture 4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7304" y="669760"/>
                              <a:ext cx="295880" cy="339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8" name="橢圓 137"/>
              <p:cNvSpPr/>
              <p:nvPr/>
            </p:nvSpPr>
            <p:spPr>
              <a:xfrm>
                <a:off x="7072743" y="1749214"/>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139" name="Object 12"/>
              <p:cNvGraphicFramePr>
                <a:graphicFrameLocks noChangeAspect="1"/>
              </p:cNvGraphicFramePr>
              <p:nvPr>
                <p:extLst>
                  <p:ext uri="{D42A27DB-BD31-4B8C-83A1-F6EECF244321}">
                    <p14:modId xmlns:p14="http://schemas.microsoft.com/office/powerpoint/2010/main" val="2954672328"/>
                  </p:ext>
                </p:extLst>
              </p:nvPr>
            </p:nvGraphicFramePr>
            <p:xfrm>
              <a:off x="7159028" y="1782978"/>
              <a:ext cx="390525" cy="419100"/>
            </p:xfrm>
            <a:graphic>
              <a:graphicData uri="http://schemas.openxmlformats.org/presentationml/2006/ole">
                <mc:AlternateContent xmlns:mc="http://schemas.openxmlformats.org/markup-compatibility/2006">
                  <mc:Choice xmlns:v="urn:schemas-microsoft-com:vml" Requires="v">
                    <p:oleObj spid="_x0000_s19873" name="方程式" r:id="rId6" imgW="164880" imgH="241200" progId="Equation.3">
                      <p:embed/>
                    </p:oleObj>
                  </mc:Choice>
                  <mc:Fallback>
                    <p:oleObj name="方程式" r:id="rId6" imgW="164880" imgH="241200" progId="Equation.3">
                      <p:embed/>
                      <p:pic>
                        <p:nvPicPr>
                          <p:cNvPr id="0" name="Picture 40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028" y="1782978"/>
                            <a:ext cx="390525"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 name="橢圓 139"/>
              <p:cNvSpPr/>
              <p:nvPr/>
            </p:nvSpPr>
            <p:spPr>
              <a:xfrm>
                <a:off x="7065260" y="2207256"/>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41" name="橢圓 140"/>
              <p:cNvSpPr/>
              <p:nvPr/>
            </p:nvSpPr>
            <p:spPr>
              <a:xfrm>
                <a:off x="7074213" y="2646697"/>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42" name="橢圓 141"/>
              <p:cNvSpPr/>
              <p:nvPr/>
            </p:nvSpPr>
            <p:spPr>
              <a:xfrm>
                <a:off x="7072743" y="3532872"/>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43" name="橢圓 142"/>
              <p:cNvSpPr/>
              <p:nvPr/>
            </p:nvSpPr>
            <p:spPr>
              <a:xfrm>
                <a:off x="7098730" y="3973855"/>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144" name="Object 12"/>
              <p:cNvGraphicFramePr>
                <a:graphicFrameLocks noChangeAspect="1"/>
              </p:cNvGraphicFramePr>
              <p:nvPr>
                <p:extLst>
                  <p:ext uri="{D42A27DB-BD31-4B8C-83A1-F6EECF244321}">
                    <p14:modId xmlns:p14="http://schemas.microsoft.com/office/powerpoint/2010/main" val="651681195"/>
                  </p:ext>
                </p:extLst>
              </p:nvPr>
            </p:nvGraphicFramePr>
            <p:xfrm>
              <a:off x="7174904" y="2254243"/>
              <a:ext cx="300037" cy="288925"/>
            </p:xfrm>
            <a:graphic>
              <a:graphicData uri="http://schemas.openxmlformats.org/presentationml/2006/ole">
                <mc:AlternateContent xmlns:mc="http://schemas.openxmlformats.org/markup-compatibility/2006">
                  <mc:Choice xmlns:v="urn:schemas-microsoft-com:vml" Requires="v">
                    <p:oleObj spid="_x0000_s19874" name="方程式" r:id="rId8" imgW="126720" imgH="164880" progId="Equation.3">
                      <p:embed/>
                    </p:oleObj>
                  </mc:Choice>
                  <mc:Fallback>
                    <p:oleObj name="方程式" r:id="rId8" imgW="126720" imgH="164880" progId="Equation.3">
                      <p:embed/>
                      <p:pic>
                        <p:nvPicPr>
                          <p:cNvPr id="0" name="Picture 4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4904" y="2254243"/>
                            <a:ext cx="300037"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 name="Object 12"/>
              <p:cNvGraphicFramePr>
                <a:graphicFrameLocks noChangeAspect="1"/>
              </p:cNvGraphicFramePr>
              <p:nvPr>
                <p:extLst>
                  <p:ext uri="{D42A27DB-BD31-4B8C-83A1-F6EECF244321}">
                    <p14:modId xmlns:p14="http://schemas.microsoft.com/office/powerpoint/2010/main" val="785083758"/>
                  </p:ext>
                </p:extLst>
              </p:nvPr>
            </p:nvGraphicFramePr>
            <p:xfrm>
              <a:off x="7187604" y="2687630"/>
              <a:ext cx="269875" cy="309563"/>
            </p:xfrm>
            <a:graphic>
              <a:graphicData uri="http://schemas.openxmlformats.org/presentationml/2006/ole">
                <mc:AlternateContent xmlns:mc="http://schemas.openxmlformats.org/markup-compatibility/2006">
                  <mc:Choice xmlns:v="urn:schemas-microsoft-com:vml" Requires="v">
                    <p:oleObj spid="_x0000_s19875" name="方程式" r:id="rId10" imgW="114120" imgH="177480" progId="Equation.3">
                      <p:embed/>
                    </p:oleObj>
                  </mc:Choice>
                  <mc:Fallback>
                    <p:oleObj name="方程式" r:id="rId10" imgW="114120" imgH="177480" progId="Equation.3">
                      <p:embed/>
                      <p:pic>
                        <p:nvPicPr>
                          <p:cNvPr id="0" name="Picture 4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87604" y="2687630"/>
                            <a:ext cx="269875"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 name="橢圓 145"/>
              <p:cNvSpPr/>
              <p:nvPr/>
            </p:nvSpPr>
            <p:spPr>
              <a:xfrm>
                <a:off x="7082936" y="3105642"/>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147" name="Object 12"/>
              <p:cNvGraphicFramePr>
                <a:graphicFrameLocks noChangeAspect="1"/>
              </p:cNvGraphicFramePr>
              <p:nvPr>
                <p:extLst>
                  <p:ext uri="{D42A27DB-BD31-4B8C-83A1-F6EECF244321}">
                    <p14:modId xmlns:p14="http://schemas.microsoft.com/office/powerpoint/2010/main" val="1152138376"/>
                  </p:ext>
                </p:extLst>
              </p:nvPr>
            </p:nvGraphicFramePr>
            <p:xfrm>
              <a:off x="7159029" y="3579805"/>
              <a:ext cx="300037" cy="296863"/>
            </p:xfrm>
            <a:graphic>
              <a:graphicData uri="http://schemas.openxmlformats.org/presentationml/2006/ole">
                <mc:AlternateContent xmlns:mc="http://schemas.openxmlformats.org/markup-compatibility/2006">
                  <mc:Choice xmlns:v="urn:schemas-microsoft-com:vml" Requires="v">
                    <p:oleObj spid="_x0000_s19876" name="方程式" r:id="rId12" imgW="126720" imgH="164880" progId="Equation.3">
                      <p:embed/>
                    </p:oleObj>
                  </mc:Choice>
                  <mc:Fallback>
                    <p:oleObj name="方程式" r:id="rId12" imgW="126720" imgH="164880" progId="Equation.3">
                      <p:embed/>
                      <p:pic>
                        <p:nvPicPr>
                          <p:cNvPr id="0" name="Picture 4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9029" y="3579805"/>
                            <a:ext cx="300037"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extLst>
                  <p:ext uri="{D42A27DB-BD31-4B8C-83A1-F6EECF244321}">
                    <p14:modId xmlns:p14="http://schemas.microsoft.com/office/powerpoint/2010/main" val="4186431430"/>
                  </p:ext>
                </p:extLst>
              </p:nvPr>
            </p:nvGraphicFramePr>
            <p:xfrm>
              <a:off x="7169184" y="3151964"/>
              <a:ext cx="300037" cy="287338"/>
            </p:xfrm>
            <a:graphic>
              <a:graphicData uri="http://schemas.openxmlformats.org/presentationml/2006/ole">
                <mc:AlternateContent xmlns:mc="http://schemas.openxmlformats.org/markup-compatibility/2006">
                  <mc:Choice xmlns:v="urn:schemas-microsoft-com:vml" Requires="v">
                    <p:oleObj spid="_x0000_s19877" name="方程式" r:id="rId14" imgW="126720" imgH="164880" progId="Equation.3">
                      <p:embed/>
                    </p:oleObj>
                  </mc:Choice>
                  <mc:Fallback>
                    <p:oleObj name="方程式" r:id="rId14" imgW="126720" imgH="164880" progId="Equation.3">
                      <p:embed/>
                      <p:pic>
                        <p:nvPicPr>
                          <p:cNvPr id="0" name="Picture 4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9184" y="3151964"/>
                            <a:ext cx="300037"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 name="Object 12"/>
              <p:cNvGraphicFramePr>
                <a:graphicFrameLocks noChangeAspect="1"/>
              </p:cNvGraphicFramePr>
              <p:nvPr>
                <p:extLst>
                  <p:ext uri="{D42A27DB-BD31-4B8C-83A1-F6EECF244321}">
                    <p14:modId xmlns:p14="http://schemas.microsoft.com/office/powerpoint/2010/main" val="677834690"/>
                  </p:ext>
                </p:extLst>
              </p:nvPr>
            </p:nvGraphicFramePr>
            <p:xfrm>
              <a:off x="7197129" y="4016368"/>
              <a:ext cx="269875" cy="320675"/>
            </p:xfrm>
            <a:graphic>
              <a:graphicData uri="http://schemas.openxmlformats.org/presentationml/2006/ole">
                <mc:AlternateContent xmlns:mc="http://schemas.openxmlformats.org/markup-compatibility/2006">
                  <mc:Choice xmlns:v="urn:schemas-microsoft-com:vml" Requires="v">
                    <p:oleObj spid="_x0000_s19878" name="方程式" r:id="rId16" imgW="114120" imgH="177480" progId="Equation.3">
                      <p:embed/>
                    </p:oleObj>
                  </mc:Choice>
                  <mc:Fallback>
                    <p:oleObj name="方程式" r:id="rId16" imgW="114120" imgH="177480" progId="Equation.3">
                      <p:embed/>
                      <p:pic>
                        <p:nvPicPr>
                          <p:cNvPr id="0" name="Picture 4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97129" y="4016368"/>
                            <a:ext cx="269875"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 name="文字方塊 149"/>
              <p:cNvSpPr txBox="1"/>
              <p:nvPr/>
            </p:nvSpPr>
            <p:spPr>
              <a:xfrm rot="5400000">
                <a:off x="6836476" y="4708030"/>
                <a:ext cx="1106490"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51" name="橢圓 150"/>
              <p:cNvSpPr/>
              <p:nvPr/>
            </p:nvSpPr>
            <p:spPr>
              <a:xfrm>
                <a:off x="7095749" y="5495768"/>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152" name="Object 12"/>
              <p:cNvGraphicFramePr>
                <a:graphicFrameLocks noChangeAspect="1"/>
              </p:cNvGraphicFramePr>
              <p:nvPr>
                <p:extLst>
                  <p:ext uri="{D42A27DB-BD31-4B8C-83A1-F6EECF244321}">
                    <p14:modId xmlns:p14="http://schemas.microsoft.com/office/powerpoint/2010/main" val="1157429121"/>
                  </p:ext>
                </p:extLst>
              </p:nvPr>
            </p:nvGraphicFramePr>
            <p:xfrm>
              <a:off x="7210590" y="5521899"/>
              <a:ext cx="209550" cy="296862"/>
            </p:xfrm>
            <a:graphic>
              <a:graphicData uri="http://schemas.openxmlformats.org/presentationml/2006/ole">
                <mc:AlternateContent xmlns:mc="http://schemas.openxmlformats.org/markup-compatibility/2006">
                  <mc:Choice xmlns:v="urn:schemas-microsoft-com:vml" Requires="v">
                    <p:oleObj spid="_x0000_s19879" name="方程式" r:id="rId18" imgW="88560" imgH="164880" progId="Equation.3">
                      <p:embed/>
                    </p:oleObj>
                  </mc:Choice>
                  <mc:Fallback>
                    <p:oleObj name="方程式" r:id="rId18" imgW="88560" imgH="164880" progId="Equation.3">
                      <p:embed/>
                      <p:pic>
                        <p:nvPicPr>
                          <p:cNvPr id="0" name="Picture 4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10590" y="5521899"/>
                            <a:ext cx="20955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3" name="圖片 152"/>
              <p:cNvPicPr>
                <a:picLocks noChangeAspect="1"/>
              </p:cNvPicPr>
              <p:nvPr/>
            </p:nvPicPr>
            <p:blipFill>
              <a:blip r:embed="rId20"/>
              <a:stretch>
                <a:fillRect/>
              </a:stretch>
            </p:blipFill>
            <p:spPr>
              <a:xfrm>
                <a:off x="867065" y="2955596"/>
                <a:ext cx="1562100" cy="1495425"/>
              </a:xfrm>
              <a:prstGeom prst="rect">
                <a:avLst/>
              </a:prstGeom>
            </p:spPr>
          </p:pic>
          <p:pic>
            <p:nvPicPr>
              <p:cNvPr id="154" name="圖片 153"/>
              <p:cNvPicPr>
                <a:picLocks noChangeAspect="1"/>
              </p:cNvPicPr>
              <p:nvPr/>
            </p:nvPicPr>
            <p:blipFill>
              <a:blip r:embed="rId21"/>
              <a:stretch>
                <a:fillRect/>
              </a:stretch>
            </p:blipFill>
            <p:spPr>
              <a:xfrm>
                <a:off x="1159892" y="2675808"/>
                <a:ext cx="1571625" cy="1504950"/>
              </a:xfrm>
              <a:prstGeom prst="rect">
                <a:avLst/>
              </a:prstGeom>
            </p:spPr>
          </p:pic>
          <p:pic>
            <p:nvPicPr>
              <p:cNvPr id="155" name="圖片 154"/>
              <p:cNvPicPr>
                <a:picLocks noChangeAspect="1"/>
              </p:cNvPicPr>
              <p:nvPr/>
            </p:nvPicPr>
            <p:blipFill>
              <a:blip r:embed="rId22"/>
              <a:stretch>
                <a:fillRect/>
              </a:stretch>
            </p:blipFill>
            <p:spPr>
              <a:xfrm>
                <a:off x="1468458" y="2362723"/>
                <a:ext cx="1562100" cy="1495425"/>
              </a:xfrm>
              <a:prstGeom prst="rect">
                <a:avLst/>
              </a:prstGeom>
            </p:spPr>
          </p:pic>
          <p:cxnSp>
            <p:nvCxnSpPr>
              <p:cNvPr id="156" name="直線單箭頭接點 155"/>
              <p:cNvCxnSpPr/>
              <p:nvPr/>
            </p:nvCxnSpPr>
            <p:spPr>
              <a:xfrm>
                <a:off x="1559442" y="2909820"/>
                <a:ext cx="5528101" cy="415898"/>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pic>
            <p:nvPicPr>
              <p:cNvPr id="157" name="圖片 156"/>
              <p:cNvPicPr>
                <a:picLocks noChangeAspect="1"/>
              </p:cNvPicPr>
              <p:nvPr/>
            </p:nvPicPr>
            <p:blipFill>
              <a:blip r:embed="rId23"/>
              <a:stretch>
                <a:fillRect/>
              </a:stretch>
            </p:blipFill>
            <p:spPr>
              <a:xfrm>
                <a:off x="1906167" y="1975914"/>
                <a:ext cx="1571625" cy="1504950"/>
              </a:xfrm>
              <a:prstGeom prst="rect">
                <a:avLst/>
              </a:prstGeom>
            </p:spPr>
          </p:pic>
          <p:sp>
            <p:nvSpPr>
              <p:cNvPr id="158" name="文字方塊 157"/>
              <p:cNvSpPr txBox="1"/>
              <p:nvPr/>
            </p:nvSpPr>
            <p:spPr>
              <a:xfrm rot="5400000">
                <a:off x="1352837" y="4795699"/>
                <a:ext cx="851959"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59" name="文字方塊 158"/>
              <p:cNvSpPr txBox="1"/>
              <p:nvPr/>
            </p:nvSpPr>
            <p:spPr>
              <a:xfrm rot="5400000">
                <a:off x="1340912" y="4374986"/>
                <a:ext cx="851959"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cxnSp>
            <p:nvCxnSpPr>
              <p:cNvPr id="160" name="直線單箭頭接點 159"/>
              <p:cNvCxnSpPr>
                <a:endCxn id="138" idx="2"/>
              </p:cNvCxnSpPr>
              <p:nvPr/>
            </p:nvCxnSpPr>
            <p:spPr>
              <a:xfrm flipV="1">
                <a:off x="3068799" y="1949133"/>
                <a:ext cx="4003944" cy="240369"/>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a:endCxn id="195" idx="2"/>
              </p:cNvCxnSpPr>
              <p:nvPr/>
            </p:nvCxnSpPr>
            <p:spPr>
              <a:xfrm flipV="1">
                <a:off x="2468584" y="1499104"/>
                <a:ext cx="4580444" cy="613326"/>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直線單箭頭接點 161"/>
              <p:cNvCxnSpPr>
                <a:endCxn id="141" idx="2"/>
              </p:cNvCxnSpPr>
              <p:nvPr/>
            </p:nvCxnSpPr>
            <p:spPr>
              <a:xfrm flipV="1">
                <a:off x="3272642" y="2853051"/>
                <a:ext cx="3801571" cy="323082"/>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p:cNvCxnSpPr>
                <a:endCxn id="140" idx="2"/>
              </p:cNvCxnSpPr>
              <p:nvPr/>
            </p:nvCxnSpPr>
            <p:spPr>
              <a:xfrm flipV="1">
                <a:off x="2513051" y="2413610"/>
                <a:ext cx="4552209" cy="631731"/>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64" name="直線單箭頭接點 163"/>
              <p:cNvCxnSpPr>
                <a:endCxn id="169" idx="2"/>
              </p:cNvCxnSpPr>
              <p:nvPr/>
            </p:nvCxnSpPr>
            <p:spPr>
              <a:xfrm>
                <a:off x="2823327" y="3755369"/>
                <a:ext cx="4279787" cy="863001"/>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65" name="直線單箭頭接點 164"/>
              <p:cNvCxnSpPr>
                <a:endCxn id="143" idx="2"/>
              </p:cNvCxnSpPr>
              <p:nvPr/>
            </p:nvCxnSpPr>
            <p:spPr>
              <a:xfrm>
                <a:off x="2086327" y="3638330"/>
                <a:ext cx="5012403" cy="541879"/>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66" name="直線單箭頭接點 165"/>
              <p:cNvCxnSpPr/>
              <p:nvPr/>
            </p:nvCxnSpPr>
            <p:spPr>
              <a:xfrm>
                <a:off x="2612921" y="4062308"/>
                <a:ext cx="4660116" cy="934473"/>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p:nvPr/>
            </p:nvCxnSpPr>
            <p:spPr>
              <a:xfrm>
                <a:off x="2252606" y="4336056"/>
                <a:ext cx="5011732" cy="842648"/>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a:endCxn id="151" idx="2"/>
              </p:cNvCxnSpPr>
              <p:nvPr/>
            </p:nvCxnSpPr>
            <p:spPr>
              <a:xfrm>
                <a:off x="2005246" y="5421285"/>
                <a:ext cx="5090503" cy="280837"/>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sp>
            <p:nvSpPr>
              <p:cNvPr id="169" name="橢圓 168"/>
              <p:cNvSpPr/>
              <p:nvPr/>
            </p:nvSpPr>
            <p:spPr>
              <a:xfrm>
                <a:off x="7103114" y="4412016"/>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170" name="Object 12"/>
              <p:cNvGraphicFramePr>
                <a:graphicFrameLocks noChangeAspect="1"/>
              </p:cNvGraphicFramePr>
              <p:nvPr>
                <p:extLst>
                  <p:ext uri="{D42A27DB-BD31-4B8C-83A1-F6EECF244321}">
                    <p14:modId xmlns:p14="http://schemas.microsoft.com/office/powerpoint/2010/main" val="3846394541"/>
                  </p:ext>
                </p:extLst>
              </p:nvPr>
            </p:nvGraphicFramePr>
            <p:xfrm>
              <a:off x="7204075" y="4438650"/>
              <a:ext cx="238125" cy="296863"/>
            </p:xfrm>
            <a:graphic>
              <a:graphicData uri="http://schemas.openxmlformats.org/presentationml/2006/ole">
                <mc:AlternateContent xmlns:mc="http://schemas.openxmlformats.org/markup-compatibility/2006">
                  <mc:Choice xmlns:v="urn:schemas-microsoft-com:vml" Requires="v">
                    <p:oleObj spid="_x0000_s19880" name="方程式" r:id="rId24" imgW="101520" imgH="164880" progId="Equation.3">
                      <p:embed/>
                    </p:oleObj>
                  </mc:Choice>
                  <mc:Fallback>
                    <p:oleObj name="方程式" r:id="rId24" imgW="101520" imgH="164880" progId="Equation.3">
                      <p:embed/>
                      <p:pic>
                        <p:nvPicPr>
                          <p:cNvPr id="0" name="Picture 41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04075" y="4438650"/>
                            <a:ext cx="238125"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1" name="群組 170"/>
              <p:cNvGrpSpPr/>
              <p:nvPr/>
            </p:nvGrpSpPr>
            <p:grpSpPr>
              <a:xfrm>
                <a:off x="7441220" y="1175951"/>
                <a:ext cx="2281120" cy="4927399"/>
                <a:chOff x="7441220" y="1175951"/>
                <a:chExt cx="2281120" cy="4927399"/>
              </a:xfrm>
            </p:grpSpPr>
            <p:sp>
              <p:nvSpPr>
                <p:cNvPr id="172" name="文字方塊 171"/>
                <p:cNvSpPr txBox="1"/>
                <p:nvPr/>
              </p:nvSpPr>
              <p:spPr>
                <a:xfrm rot="5400000">
                  <a:off x="7606159" y="2657682"/>
                  <a:ext cx="1106490"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73" name="矩形 172"/>
                <p:cNvSpPr/>
                <p:nvPr/>
              </p:nvSpPr>
              <p:spPr>
                <a:xfrm rot="10800000">
                  <a:off x="8858167" y="1175951"/>
                  <a:ext cx="844607" cy="4927399"/>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sz="1350">
                    <a:solidFill>
                      <a:prstClr val="black"/>
                    </a:solidFill>
                    <a:latin typeface="Times New Roman"/>
                    <a:ea typeface="標楷體"/>
                  </a:endParaRPr>
                </a:p>
              </p:txBody>
            </p:sp>
            <p:sp>
              <p:nvSpPr>
                <p:cNvPr id="174" name="文字方塊 173"/>
                <p:cNvSpPr txBox="1"/>
                <p:nvPr/>
              </p:nvSpPr>
              <p:spPr>
                <a:xfrm rot="5400000">
                  <a:off x="8946888" y="4820309"/>
                  <a:ext cx="851959"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grpSp>
              <p:nvGrpSpPr>
                <p:cNvPr id="175" name="群組 174"/>
                <p:cNvGrpSpPr/>
                <p:nvPr/>
              </p:nvGrpSpPr>
              <p:grpSpPr>
                <a:xfrm>
                  <a:off x="9021449" y="2386772"/>
                  <a:ext cx="631977" cy="734835"/>
                  <a:chOff x="10664173" y="1289956"/>
                  <a:chExt cx="631977" cy="734835"/>
                </a:xfrm>
              </p:grpSpPr>
              <p:sp>
                <p:nvSpPr>
                  <p:cNvPr id="193" name="橢圓 192"/>
                  <p:cNvSpPr/>
                  <p:nvPr/>
                </p:nvSpPr>
                <p:spPr>
                  <a:xfrm>
                    <a:off x="10664173" y="1289956"/>
                    <a:ext cx="553853" cy="553853"/>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a:solidFill>
                        <a:prstClr val="white"/>
                      </a:solidFill>
                      <a:latin typeface="Times New Roman"/>
                      <a:ea typeface="標楷體"/>
                    </a:endParaRPr>
                  </a:p>
                </p:txBody>
              </p:sp>
              <p:sp>
                <p:nvSpPr>
                  <p:cNvPr id="194" name="矩形 193"/>
                  <p:cNvSpPr/>
                  <p:nvPr/>
                </p:nvSpPr>
                <p:spPr>
                  <a:xfrm>
                    <a:off x="10758998" y="1325845"/>
                    <a:ext cx="537152" cy="698946"/>
                  </a:xfrm>
                  <a:prstGeom prst="rect">
                    <a:avLst/>
                  </a:prstGeom>
                </p:spPr>
                <p:txBody>
                  <a:bodyPr wrap="none">
                    <a:spAutoFit/>
                  </a:bodyPr>
                  <a:lstStyle/>
                  <a:p>
                    <a:pPr>
                      <a:defRPr/>
                    </a:pPr>
                    <a:r>
                      <a:rPr lang="en-US" altLang="zh-TW" sz="2100" dirty="0">
                        <a:solidFill>
                          <a:prstClr val="black"/>
                        </a:solidFill>
                        <a:latin typeface="Times New Roman"/>
                        <a:ea typeface="標楷體"/>
                      </a:rPr>
                      <a:t>1</a:t>
                    </a:r>
                    <a:endParaRPr lang="zh-TW" altLang="en-US" sz="2100" dirty="0">
                      <a:solidFill>
                        <a:prstClr val="black"/>
                      </a:solidFill>
                      <a:latin typeface="Times New Roman"/>
                      <a:ea typeface="標楷體"/>
                    </a:endParaRPr>
                  </a:p>
                </p:txBody>
              </p:sp>
            </p:grpSp>
            <p:sp>
              <p:nvSpPr>
                <p:cNvPr id="176" name="橢圓 175"/>
                <p:cNvSpPr/>
                <p:nvPr/>
              </p:nvSpPr>
              <p:spPr>
                <a:xfrm>
                  <a:off x="9021431" y="3732469"/>
                  <a:ext cx="553853" cy="553853"/>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a:solidFill>
                      <a:prstClr val="white"/>
                    </a:solidFill>
                    <a:latin typeface="Times New Roman"/>
                    <a:ea typeface="標楷體"/>
                  </a:endParaRPr>
                </a:p>
              </p:txBody>
            </p:sp>
            <p:sp>
              <p:nvSpPr>
                <p:cNvPr id="177" name="矩形 176"/>
                <p:cNvSpPr/>
                <p:nvPr/>
              </p:nvSpPr>
              <p:spPr>
                <a:xfrm>
                  <a:off x="9111257" y="3696538"/>
                  <a:ext cx="537152" cy="698945"/>
                </a:xfrm>
                <a:prstGeom prst="rect">
                  <a:avLst/>
                </a:prstGeom>
              </p:spPr>
              <p:txBody>
                <a:bodyPr wrap="none">
                  <a:spAutoFit/>
                </a:bodyPr>
                <a:lstStyle/>
                <a:p>
                  <a:pPr>
                    <a:defRPr/>
                  </a:pPr>
                  <a:r>
                    <a:rPr lang="en-US" altLang="zh-TW" sz="2100" dirty="0">
                      <a:solidFill>
                        <a:prstClr val="black"/>
                      </a:solidFill>
                      <a:latin typeface="Times New Roman"/>
                      <a:ea typeface="標楷體"/>
                    </a:rPr>
                    <a:t>2</a:t>
                  </a:r>
                  <a:endParaRPr lang="zh-TW" altLang="en-US" sz="2100" dirty="0">
                    <a:solidFill>
                      <a:prstClr val="black"/>
                    </a:solidFill>
                    <a:latin typeface="Times New Roman"/>
                    <a:ea typeface="標楷體"/>
                  </a:endParaRPr>
                </a:p>
              </p:txBody>
            </p:sp>
            <p:cxnSp>
              <p:nvCxnSpPr>
                <p:cNvPr id="178" name="直線單箭頭接點 177"/>
                <p:cNvCxnSpPr>
                  <a:endCxn id="193" idx="1"/>
                </p:cNvCxnSpPr>
                <p:nvPr/>
              </p:nvCxnSpPr>
              <p:spPr>
                <a:xfrm>
                  <a:off x="7471775" y="1515323"/>
                  <a:ext cx="1630784" cy="9525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endCxn id="193" idx="1"/>
                </p:cNvCxnSpPr>
                <p:nvPr/>
              </p:nvCxnSpPr>
              <p:spPr>
                <a:xfrm>
                  <a:off x="7454595" y="2031590"/>
                  <a:ext cx="1647964" cy="4362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endCxn id="193" idx="2"/>
                </p:cNvCxnSpPr>
                <p:nvPr/>
              </p:nvCxnSpPr>
              <p:spPr>
                <a:xfrm>
                  <a:off x="7480105" y="2410854"/>
                  <a:ext cx="1541344" cy="252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endCxn id="193" idx="2"/>
                </p:cNvCxnSpPr>
                <p:nvPr/>
              </p:nvCxnSpPr>
              <p:spPr>
                <a:xfrm flipV="1">
                  <a:off x="7480105" y="2663699"/>
                  <a:ext cx="1541344" cy="1923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endCxn id="193" idx="2"/>
                </p:cNvCxnSpPr>
                <p:nvPr/>
              </p:nvCxnSpPr>
              <p:spPr>
                <a:xfrm flipV="1">
                  <a:off x="7480105" y="2663699"/>
                  <a:ext cx="1541344" cy="631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endCxn id="193" idx="2"/>
                </p:cNvCxnSpPr>
                <p:nvPr/>
              </p:nvCxnSpPr>
              <p:spPr>
                <a:xfrm flipV="1">
                  <a:off x="7471751" y="2663699"/>
                  <a:ext cx="1549698" cy="1095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endCxn id="193" idx="3"/>
                </p:cNvCxnSpPr>
                <p:nvPr/>
              </p:nvCxnSpPr>
              <p:spPr>
                <a:xfrm flipV="1">
                  <a:off x="7527983" y="2859515"/>
                  <a:ext cx="1574576" cy="13077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stCxn id="151" idx="7"/>
                  <a:endCxn id="193" idx="3"/>
                </p:cNvCxnSpPr>
                <p:nvPr/>
              </p:nvCxnSpPr>
              <p:spPr>
                <a:xfrm flipV="1">
                  <a:off x="7441220" y="2859515"/>
                  <a:ext cx="1661339" cy="26966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矩形 185"/>
                <p:cNvSpPr/>
                <p:nvPr/>
              </p:nvSpPr>
              <p:spPr>
                <a:xfrm>
                  <a:off x="8067774" y="1451493"/>
                  <a:ext cx="790394" cy="698945"/>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1</a:t>
                  </a:r>
                  <a:endParaRPr lang="zh-TW" altLang="en-US" sz="1500" dirty="0">
                    <a:solidFill>
                      <a:prstClr val="black"/>
                    </a:solidFill>
                    <a:latin typeface="Times New Roman"/>
                    <a:ea typeface="標楷體"/>
                  </a:endParaRPr>
                </a:p>
              </p:txBody>
            </p:sp>
            <p:sp>
              <p:nvSpPr>
                <p:cNvPr id="187" name="矩形 186"/>
                <p:cNvSpPr/>
                <p:nvPr/>
              </p:nvSpPr>
              <p:spPr>
                <a:xfrm>
                  <a:off x="7788731" y="1773475"/>
                  <a:ext cx="763662" cy="698945"/>
                </a:xfrm>
                <a:prstGeom prst="rect">
                  <a:avLst/>
                </a:prstGeom>
              </p:spPr>
              <p:txBody>
                <a:bodyPr wrap="none">
                  <a:spAutoFit/>
                </a:bodyPr>
                <a:lstStyle/>
                <a:p>
                  <a:pPr>
                    <a:defRPr/>
                  </a:pPr>
                  <a:r>
                    <a:rPr lang="en-US" altLang="zh-TW" sz="2100" b="1" i="1" dirty="0">
                      <a:solidFill>
                        <a:prstClr val="black"/>
                      </a:solidFill>
                      <a:latin typeface="Times New Roman"/>
                      <a:ea typeface="標楷體"/>
                    </a:rPr>
                    <a:t>w</a:t>
                  </a:r>
                  <a:r>
                    <a:rPr lang="en-US" altLang="zh-TW" sz="2100" b="1" baseline="-25000" dirty="0">
                      <a:solidFill>
                        <a:prstClr val="black"/>
                      </a:solidFill>
                      <a:latin typeface="Times New Roman"/>
                      <a:ea typeface="標楷體"/>
                    </a:rPr>
                    <a:t>2</a:t>
                  </a:r>
                  <a:endParaRPr lang="zh-TW" altLang="en-US" sz="2100" dirty="0">
                    <a:solidFill>
                      <a:prstClr val="black"/>
                    </a:solidFill>
                    <a:latin typeface="Times New Roman"/>
                    <a:ea typeface="標楷體"/>
                  </a:endParaRPr>
                </a:p>
              </p:txBody>
            </p:sp>
            <p:sp>
              <p:nvSpPr>
                <p:cNvPr id="188" name="矩形 187"/>
                <p:cNvSpPr/>
                <p:nvPr/>
              </p:nvSpPr>
              <p:spPr>
                <a:xfrm>
                  <a:off x="7794334" y="2295100"/>
                  <a:ext cx="572159" cy="1087249"/>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3</a:t>
                  </a:r>
                  <a:endParaRPr lang="zh-TW" altLang="en-US" sz="1500" dirty="0">
                    <a:solidFill>
                      <a:prstClr val="black"/>
                    </a:solidFill>
                    <a:latin typeface="Times New Roman"/>
                    <a:ea typeface="標楷體"/>
                  </a:endParaRPr>
                </a:p>
              </p:txBody>
            </p:sp>
            <p:sp>
              <p:nvSpPr>
                <p:cNvPr id="189" name="文字方塊 188"/>
                <p:cNvSpPr txBox="1"/>
                <p:nvPr/>
              </p:nvSpPr>
              <p:spPr>
                <a:xfrm rot="5400000">
                  <a:off x="7633850" y="3173898"/>
                  <a:ext cx="1106490"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90" name="文字方塊 189"/>
                <p:cNvSpPr txBox="1"/>
                <p:nvPr/>
              </p:nvSpPr>
              <p:spPr>
                <a:xfrm rot="5400000">
                  <a:off x="7667999" y="3850310"/>
                  <a:ext cx="1106490"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91" name="矩形 190"/>
                <p:cNvSpPr/>
                <p:nvPr/>
              </p:nvSpPr>
              <p:spPr>
                <a:xfrm>
                  <a:off x="7883381" y="4621443"/>
                  <a:ext cx="790394" cy="698945"/>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i</a:t>
                  </a:r>
                  <a:endParaRPr lang="zh-TW" altLang="en-US" sz="1500" dirty="0">
                    <a:solidFill>
                      <a:prstClr val="black"/>
                    </a:solidFill>
                    <a:latin typeface="Times New Roman"/>
                    <a:ea typeface="標楷體"/>
                  </a:endParaRPr>
                </a:p>
              </p:txBody>
            </p:sp>
            <p:cxnSp>
              <p:nvCxnSpPr>
                <p:cNvPr id="192" name="直線單箭頭接點 191"/>
                <p:cNvCxnSpPr>
                  <a:endCxn id="193" idx="3"/>
                </p:cNvCxnSpPr>
                <p:nvPr/>
              </p:nvCxnSpPr>
              <p:spPr>
                <a:xfrm flipV="1">
                  <a:off x="7524134" y="2859515"/>
                  <a:ext cx="1578425" cy="17497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4" name="矩形 3"/>
          <p:cNvSpPr/>
          <p:nvPr/>
        </p:nvSpPr>
        <p:spPr>
          <a:xfrm>
            <a:off x="6246187" y="5335325"/>
            <a:ext cx="1718740" cy="276999"/>
          </a:xfrm>
          <a:prstGeom prst="rect">
            <a:avLst/>
          </a:prstGeom>
        </p:spPr>
        <p:txBody>
          <a:bodyPr wrap="none">
            <a:spAutoFit/>
          </a:bodyPr>
          <a:lstStyle/>
          <a:p>
            <a:r>
              <a:rPr lang="en-US" altLang="zh-TW" sz="1200" dirty="0"/>
              <a:t>Fully Connected Layer</a:t>
            </a:r>
          </a:p>
        </p:txBody>
      </p:sp>
    </p:spTree>
    <p:extLst>
      <p:ext uri="{BB962C8B-B14F-4D97-AF65-F5344CB8AC3E}">
        <p14:creationId xmlns:p14="http://schemas.microsoft.com/office/powerpoint/2010/main" val="4249411362"/>
      </p:ext>
    </p:extLst>
  </p:cSld>
  <p:clrMapOvr>
    <a:masterClrMapping/>
  </p:clrMapOvr>
  <p:transition advClick="0">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endParaRPr lang="en-US" altLang="zh-TW" dirty="0"/>
          </a:p>
          <a:p>
            <a:endParaRPr lang="zh-TW" altLang="en-US" dirty="0"/>
          </a:p>
        </p:txBody>
      </p:sp>
      <p:sp>
        <p:nvSpPr>
          <p:cNvPr id="45" name="文字方塊 44"/>
          <p:cNvSpPr txBox="1"/>
          <p:nvPr/>
        </p:nvSpPr>
        <p:spPr>
          <a:xfrm>
            <a:off x="1726891" y="5026623"/>
            <a:ext cx="1079142" cy="300082"/>
          </a:xfrm>
          <a:prstGeom prst="rect">
            <a:avLst/>
          </a:prstGeom>
          <a:noFill/>
        </p:spPr>
        <p:txBody>
          <a:bodyPr wrap="none" rtlCol="0">
            <a:spAutoFit/>
          </a:bodyPr>
          <a:lstStyle/>
          <a:p>
            <a:r>
              <a:rPr lang="zh-TW" altLang="en-US" sz="1350" dirty="0"/>
              <a:t>上一層</a:t>
            </a:r>
            <a:r>
              <a:rPr lang="en-US" altLang="zh-TW" sz="1350" dirty="0"/>
              <a:t>layer</a:t>
            </a:r>
          </a:p>
        </p:txBody>
      </p:sp>
      <p:sp>
        <p:nvSpPr>
          <p:cNvPr id="46" name="文字方塊 45"/>
          <p:cNvSpPr txBox="1"/>
          <p:nvPr/>
        </p:nvSpPr>
        <p:spPr>
          <a:xfrm>
            <a:off x="5228427" y="5082816"/>
            <a:ext cx="655949" cy="300082"/>
          </a:xfrm>
          <a:prstGeom prst="rect">
            <a:avLst/>
          </a:prstGeom>
          <a:noFill/>
        </p:spPr>
        <p:txBody>
          <a:bodyPr wrap="none" rtlCol="0">
            <a:spAutoFit/>
          </a:bodyPr>
          <a:lstStyle/>
          <a:p>
            <a:r>
              <a:rPr lang="en-US" altLang="zh-TW" sz="1350" dirty="0"/>
              <a:t>flatten</a:t>
            </a:r>
            <a:endParaRPr lang="zh-TW" altLang="en-US" sz="1350" dirty="0"/>
          </a:p>
        </p:txBody>
      </p:sp>
      <p:sp>
        <p:nvSpPr>
          <p:cNvPr id="4" name="矩形 3"/>
          <p:cNvSpPr/>
          <p:nvPr/>
        </p:nvSpPr>
        <p:spPr>
          <a:xfrm>
            <a:off x="5917367" y="5098931"/>
            <a:ext cx="1718740" cy="276999"/>
          </a:xfrm>
          <a:prstGeom prst="rect">
            <a:avLst/>
          </a:prstGeom>
        </p:spPr>
        <p:txBody>
          <a:bodyPr wrap="none">
            <a:spAutoFit/>
          </a:bodyPr>
          <a:lstStyle/>
          <a:p>
            <a:r>
              <a:rPr lang="en-US" altLang="zh-TW" sz="1200" dirty="0"/>
              <a:t>Fully Connected Layer</a:t>
            </a:r>
          </a:p>
        </p:txBody>
      </p:sp>
      <p:grpSp>
        <p:nvGrpSpPr>
          <p:cNvPr id="71" name="群組 70"/>
          <p:cNvGrpSpPr>
            <a:grpSpLocks noChangeAspect="1"/>
          </p:cNvGrpSpPr>
          <p:nvPr/>
        </p:nvGrpSpPr>
        <p:grpSpPr>
          <a:xfrm>
            <a:off x="1691680" y="2132856"/>
            <a:ext cx="5264145" cy="2943000"/>
            <a:chOff x="867065" y="1175951"/>
            <a:chExt cx="8855275" cy="4950675"/>
          </a:xfrm>
        </p:grpSpPr>
        <p:sp>
          <p:nvSpPr>
            <p:cNvPr id="72" name="矩形 71"/>
            <p:cNvSpPr/>
            <p:nvPr/>
          </p:nvSpPr>
          <p:spPr>
            <a:xfrm rot="10800000">
              <a:off x="6863675" y="1185453"/>
              <a:ext cx="883328" cy="4941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sz="1350">
                <a:solidFill>
                  <a:prstClr val="black"/>
                </a:solidFill>
                <a:latin typeface="Times New Roman"/>
                <a:ea typeface="標楷體"/>
              </a:endParaRPr>
            </a:p>
          </p:txBody>
        </p:sp>
        <p:cxnSp>
          <p:nvCxnSpPr>
            <p:cNvPr id="73" name="直線單箭頭接點 72"/>
            <p:cNvCxnSpPr>
              <a:endCxn id="78" idx="2"/>
            </p:cNvCxnSpPr>
            <p:nvPr/>
          </p:nvCxnSpPr>
          <p:spPr>
            <a:xfrm>
              <a:off x="2684667" y="2661090"/>
              <a:ext cx="4388076" cy="1078136"/>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sp>
          <p:nvSpPr>
            <p:cNvPr id="74" name="橢圓 73"/>
            <p:cNvSpPr/>
            <p:nvPr/>
          </p:nvSpPr>
          <p:spPr>
            <a:xfrm>
              <a:off x="7072743" y="1749214"/>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75" name="Object 12"/>
            <p:cNvGraphicFramePr>
              <a:graphicFrameLocks noChangeAspect="1"/>
            </p:cNvGraphicFramePr>
            <p:nvPr>
              <p:extLst>
                <p:ext uri="{D42A27DB-BD31-4B8C-83A1-F6EECF244321}">
                  <p14:modId xmlns:p14="http://schemas.microsoft.com/office/powerpoint/2010/main" val="596982788"/>
                </p:ext>
              </p:extLst>
            </p:nvPr>
          </p:nvGraphicFramePr>
          <p:xfrm>
            <a:off x="7159028" y="1782978"/>
            <a:ext cx="390525" cy="419100"/>
          </p:xfrm>
          <a:graphic>
            <a:graphicData uri="http://schemas.openxmlformats.org/presentationml/2006/ole">
              <mc:AlternateContent xmlns:mc="http://schemas.openxmlformats.org/markup-compatibility/2006">
                <mc:Choice xmlns:v="urn:schemas-microsoft-com:vml" Requires="v">
                  <p:oleObj spid="_x0000_s20858" name="方程式" r:id="rId4" imgW="164880" imgH="241200" progId="Equation.3">
                    <p:embed/>
                  </p:oleObj>
                </mc:Choice>
                <mc:Fallback>
                  <p:oleObj name="方程式" r:id="rId4" imgW="164880" imgH="241200" progId="Equation.3">
                    <p:embed/>
                    <p:pic>
                      <p:nvPicPr>
                        <p:cNvPr id="0" name="Picture 3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9028" y="1782978"/>
                          <a:ext cx="390525"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 name="橢圓 75"/>
            <p:cNvSpPr/>
            <p:nvPr/>
          </p:nvSpPr>
          <p:spPr>
            <a:xfrm>
              <a:off x="7065260" y="2207256"/>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77" name="橢圓 76"/>
            <p:cNvSpPr/>
            <p:nvPr/>
          </p:nvSpPr>
          <p:spPr>
            <a:xfrm>
              <a:off x="7074213" y="2646697"/>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78" name="橢圓 77"/>
            <p:cNvSpPr/>
            <p:nvPr/>
          </p:nvSpPr>
          <p:spPr>
            <a:xfrm>
              <a:off x="7072743" y="3532872"/>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79" name="橢圓 78"/>
            <p:cNvSpPr/>
            <p:nvPr/>
          </p:nvSpPr>
          <p:spPr>
            <a:xfrm>
              <a:off x="7098730" y="3973855"/>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80" name="Object 12"/>
            <p:cNvGraphicFramePr>
              <a:graphicFrameLocks noChangeAspect="1"/>
            </p:cNvGraphicFramePr>
            <p:nvPr>
              <p:extLst>
                <p:ext uri="{D42A27DB-BD31-4B8C-83A1-F6EECF244321}">
                  <p14:modId xmlns:p14="http://schemas.microsoft.com/office/powerpoint/2010/main" val="3206136534"/>
                </p:ext>
              </p:extLst>
            </p:nvPr>
          </p:nvGraphicFramePr>
          <p:xfrm>
            <a:off x="7174904" y="2254243"/>
            <a:ext cx="300037" cy="288925"/>
          </p:xfrm>
          <a:graphic>
            <a:graphicData uri="http://schemas.openxmlformats.org/presentationml/2006/ole">
              <mc:AlternateContent xmlns:mc="http://schemas.openxmlformats.org/markup-compatibility/2006">
                <mc:Choice xmlns:v="urn:schemas-microsoft-com:vml" Requires="v">
                  <p:oleObj spid="_x0000_s20859" name="方程式" r:id="rId6" imgW="126720" imgH="164880" progId="Equation.3">
                    <p:embed/>
                  </p:oleObj>
                </mc:Choice>
                <mc:Fallback>
                  <p:oleObj name="方程式" r:id="rId6" imgW="126720" imgH="164880" progId="Equation.3">
                    <p:embed/>
                    <p:pic>
                      <p:nvPicPr>
                        <p:cNvPr id="0" name="Picture 3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4904" y="2254243"/>
                          <a:ext cx="300037"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 name="Object 12"/>
            <p:cNvGraphicFramePr>
              <a:graphicFrameLocks noChangeAspect="1"/>
            </p:cNvGraphicFramePr>
            <p:nvPr>
              <p:extLst>
                <p:ext uri="{D42A27DB-BD31-4B8C-83A1-F6EECF244321}">
                  <p14:modId xmlns:p14="http://schemas.microsoft.com/office/powerpoint/2010/main" val="2115703147"/>
                </p:ext>
              </p:extLst>
            </p:nvPr>
          </p:nvGraphicFramePr>
          <p:xfrm>
            <a:off x="7187604" y="2687630"/>
            <a:ext cx="269875" cy="309563"/>
          </p:xfrm>
          <a:graphic>
            <a:graphicData uri="http://schemas.openxmlformats.org/presentationml/2006/ole">
              <mc:AlternateContent xmlns:mc="http://schemas.openxmlformats.org/markup-compatibility/2006">
                <mc:Choice xmlns:v="urn:schemas-microsoft-com:vml" Requires="v">
                  <p:oleObj spid="_x0000_s20860" name="方程式" r:id="rId8" imgW="114120" imgH="177480" progId="Equation.3">
                    <p:embed/>
                  </p:oleObj>
                </mc:Choice>
                <mc:Fallback>
                  <p:oleObj name="方程式" r:id="rId8" imgW="114120" imgH="177480" progId="Equation.3">
                    <p:embed/>
                    <p:pic>
                      <p:nvPicPr>
                        <p:cNvPr id="0" name="Picture 3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7604" y="2687630"/>
                          <a:ext cx="269875"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 name="橢圓 81"/>
            <p:cNvSpPr/>
            <p:nvPr/>
          </p:nvSpPr>
          <p:spPr>
            <a:xfrm>
              <a:off x="7082936" y="3105642"/>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83" name="Object 12"/>
            <p:cNvGraphicFramePr>
              <a:graphicFrameLocks noChangeAspect="1"/>
            </p:cNvGraphicFramePr>
            <p:nvPr>
              <p:extLst>
                <p:ext uri="{D42A27DB-BD31-4B8C-83A1-F6EECF244321}">
                  <p14:modId xmlns:p14="http://schemas.microsoft.com/office/powerpoint/2010/main" val="1446897837"/>
                </p:ext>
              </p:extLst>
            </p:nvPr>
          </p:nvGraphicFramePr>
          <p:xfrm>
            <a:off x="7159029" y="3579805"/>
            <a:ext cx="300037" cy="296863"/>
          </p:xfrm>
          <a:graphic>
            <a:graphicData uri="http://schemas.openxmlformats.org/presentationml/2006/ole">
              <mc:AlternateContent xmlns:mc="http://schemas.openxmlformats.org/markup-compatibility/2006">
                <mc:Choice xmlns:v="urn:schemas-microsoft-com:vml" Requires="v">
                  <p:oleObj spid="_x0000_s20861" name="方程式" r:id="rId10" imgW="126720" imgH="164880" progId="Equation.3">
                    <p:embed/>
                  </p:oleObj>
                </mc:Choice>
                <mc:Fallback>
                  <p:oleObj name="方程式" r:id="rId10" imgW="126720" imgH="164880" progId="Equation.3">
                    <p:embed/>
                    <p:pic>
                      <p:nvPicPr>
                        <p:cNvPr id="0" name="Picture 3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9029" y="3579805"/>
                          <a:ext cx="300037"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extLst>
                <p:ext uri="{D42A27DB-BD31-4B8C-83A1-F6EECF244321}">
                  <p14:modId xmlns:p14="http://schemas.microsoft.com/office/powerpoint/2010/main" val="1090890998"/>
                </p:ext>
              </p:extLst>
            </p:nvPr>
          </p:nvGraphicFramePr>
          <p:xfrm>
            <a:off x="7169184" y="3151964"/>
            <a:ext cx="300037" cy="287338"/>
          </p:xfrm>
          <a:graphic>
            <a:graphicData uri="http://schemas.openxmlformats.org/presentationml/2006/ole">
              <mc:AlternateContent xmlns:mc="http://schemas.openxmlformats.org/markup-compatibility/2006">
                <mc:Choice xmlns:v="urn:schemas-microsoft-com:vml" Requires="v">
                  <p:oleObj spid="_x0000_s20862" name="方程式" r:id="rId12" imgW="126720" imgH="164880" progId="Equation.3">
                    <p:embed/>
                  </p:oleObj>
                </mc:Choice>
                <mc:Fallback>
                  <p:oleObj name="方程式" r:id="rId12" imgW="126720" imgH="164880" progId="Equation.3">
                    <p:embed/>
                    <p:pic>
                      <p:nvPicPr>
                        <p:cNvPr id="0" name="Picture 37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69184" y="3151964"/>
                          <a:ext cx="300037"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 name="Object 12"/>
            <p:cNvGraphicFramePr>
              <a:graphicFrameLocks noChangeAspect="1"/>
            </p:cNvGraphicFramePr>
            <p:nvPr>
              <p:extLst>
                <p:ext uri="{D42A27DB-BD31-4B8C-83A1-F6EECF244321}">
                  <p14:modId xmlns:p14="http://schemas.microsoft.com/office/powerpoint/2010/main" val="2035029176"/>
                </p:ext>
              </p:extLst>
            </p:nvPr>
          </p:nvGraphicFramePr>
          <p:xfrm>
            <a:off x="7197129" y="4016368"/>
            <a:ext cx="269875" cy="320675"/>
          </p:xfrm>
          <a:graphic>
            <a:graphicData uri="http://schemas.openxmlformats.org/presentationml/2006/ole">
              <mc:AlternateContent xmlns:mc="http://schemas.openxmlformats.org/markup-compatibility/2006">
                <mc:Choice xmlns:v="urn:schemas-microsoft-com:vml" Requires="v">
                  <p:oleObj spid="_x0000_s20863" name="方程式" r:id="rId14" imgW="114120" imgH="177480" progId="Equation.3">
                    <p:embed/>
                  </p:oleObj>
                </mc:Choice>
                <mc:Fallback>
                  <p:oleObj name="方程式" r:id="rId14" imgW="114120" imgH="177480" progId="Equation.3">
                    <p:embed/>
                    <p:pic>
                      <p:nvPicPr>
                        <p:cNvPr id="0" name="Picture 37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97129" y="4016368"/>
                          <a:ext cx="269875"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 name="文字方塊 85"/>
            <p:cNvSpPr txBox="1"/>
            <p:nvPr/>
          </p:nvSpPr>
          <p:spPr>
            <a:xfrm rot="5400000">
              <a:off x="6836478" y="4708030"/>
              <a:ext cx="1106490"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87" name="橢圓 86"/>
            <p:cNvSpPr/>
            <p:nvPr/>
          </p:nvSpPr>
          <p:spPr>
            <a:xfrm>
              <a:off x="7095749" y="5495768"/>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88" name="Object 12"/>
            <p:cNvGraphicFramePr>
              <a:graphicFrameLocks noChangeAspect="1"/>
            </p:cNvGraphicFramePr>
            <p:nvPr>
              <p:extLst>
                <p:ext uri="{D42A27DB-BD31-4B8C-83A1-F6EECF244321}">
                  <p14:modId xmlns:p14="http://schemas.microsoft.com/office/powerpoint/2010/main" val="1242601360"/>
                </p:ext>
              </p:extLst>
            </p:nvPr>
          </p:nvGraphicFramePr>
          <p:xfrm>
            <a:off x="7210590" y="5521899"/>
            <a:ext cx="209550" cy="296862"/>
          </p:xfrm>
          <a:graphic>
            <a:graphicData uri="http://schemas.openxmlformats.org/presentationml/2006/ole">
              <mc:AlternateContent xmlns:mc="http://schemas.openxmlformats.org/markup-compatibility/2006">
                <mc:Choice xmlns:v="urn:schemas-microsoft-com:vml" Requires="v">
                  <p:oleObj spid="_x0000_s20864" name="方程式" r:id="rId16" imgW="88560" imgH="164880" progId="Equation.3">
                    <p:embed/>
                  </p:oleObj>
                </mc:Choice>
                <mc:Fallback>
                  <p:oleObj name="方程式" r:id="rId16" imgW="88560" imgH="164880" progId="Equation.3">
                    <p:embed/>
                    <p:pic>
                      <p:nvPicPr>
                        <p:cNvPr id="0" name="Picture 37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10590" y="5521899"/>
                          <a:ext cx="20955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9" name="圖片 88"/>
            <p:cNvPicPr>
              <a:picLocks noChangeAspect="1"/>
            </p:cNvPicPr>
            <p:nvPr/>
          </p:nvPicPr>
          <p:blipFill>
            <a:blip r:embed="rId18"/>
            <a:stretch>
              <a:fillRect/>
            </a:stretch>
          </p:blipFill>
          <p:spPr>
            <a:xfrm>
              <a:off x="867065" y="2955596"/>
              <a:ext cx="1562100" cy="1495425"/>
            </a:xfrm>
            <a:prstGeom prst="rect">
              <a:avLst/>
            </a:prstGeom>
          </p:spPr>
        </p:pic>
        <p:pic>
          <p:nvPicPr>
            <p:cNvPr id="90" name="圖片 89"/>
            <p:cNvPicPr>
              <a:picLocks noChangeAspect="1"/>
            </p:cNvPicPr>
            <p:nvPr/>
          </p:nvPicPr>
          <p:blipFill>
            <a:blip r:embed="rId19"/>
            <a:stretch>
              <a:fillRect/>
            </a:stretch>
          </p:blipFill>
          <p:spPr>
            <a:xfrm>
              <a:off x="1159892" y="2675808"/>
              <a:ext cx="1571625" cy="1504950"/>
            </a:xfrm>
            <a:prstGeom prst="rect">
              <a:avLst/>
            </a:prstGeom>
          </p:spPr>
        </p:pic>
        <p:pic>
          <p:nvPicPr>
            <p:cNvPr id="91" name="圖片 90"/>
            <p:cNvPicPr>
              <a:picLocks noChangeAspect="1"/>
            </p:cNvPicPr>
            <p:nvPr/>
          </p:nvPicPr>
          <p:blipFill>
            <a:blip r:embed="rId20"/>
            <a:stretch>
              <a:fillRect/>
            </a:stretch>
          </p:blipFill>
          <p:spPr>
            <a:xfrm>
              <a:off x="1468458" y="2362723"/>
              <a:ext cx="1562100" cy="1495425"/>
            </a:xfrm>
            <a:prstGeom prst="rect">
              <a:avLst/>
            </a:prstGeom>
          </p:spPr>
        </p:pic>
        <p:cxnSp>
          <p:nvCxnSpPr>
            <p:cNvPr id="92" name="直線單箭頭接點 91"/>
            <p:cNvCxnSpPr/>
            <p:nvPr/>
          </p:nvCxnSpPr>
          <p:spPr>
            <a:xfrm>
              <a:off x="1559442" y="2909820"/>
              <a:ext cx="5528101" cy="415898"/>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pic>
          <p:nvPicPr>
            <p:cNvPr id="93" name="圖片 92"/>
            <p:cNvPicPr>
              <a:picLocks noChangeAspect="1"/>
            </p:cNvPicPr>
            <p:nvPr/>
          </p:nvPicPr>
          <p:blipFill>
            <a:blip r:embed="rId21"/>
            <a:stretch>
              <a:fillRect/>
            </a:stretch>
          </p:blipFill>
          <p:spPr>
            <a:xfrm>
              <a:off x="1906167" y="1975914"/>
              <a:ext cx="1571625" cy="1504950"/>
            </a:xfrm>
            <a:prstGeom prst="rect">
              <a:avLst/>
            </a:prstGeom>
          </p:spPr>
        </p:pic>
        <p:sp>
          <p:nvSpPr>
            <p:cNvPr id="94" name="文字方塊 93"/>
            <p:cNvSpPr txBox="1"/>
            <p:nvPr/>
          </p:nvSpPr>
          <p:spPr>
            <a:xfrm rot="5400000">
              <a:off x="1352837" y="4795698"/>
              <a:ext cx="851959"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95" name="文字方塊 94"/>
            <p:cNvSpPr txBox="1"/>
            <p:nvPr/>
          </p:nvSpPr>
          <p:spPr>
            <a:xfrm rot="5400000">
              <a:off x="1340912" y="4374987"/>
              <a:ext cx="851959"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96" name="文字方塊 95"/>
            <p:cNvSpPr txBox="1"/>
            <p:nvPr/>
          </p:nvSpPr>
          <p:spPr>
            <a:xfrm rot="5400000">
              <a:off x="7658297" y="3445480"/>
              <a:ext cx="1106490"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97" name="矩形 96"/>
            <p:cNvSpPr/>
            <p:nvPr/>
          </p:nvSpPr>
          <p:spPr>
            <a:xfrm rot="10800000">
              <a:off x="8858167" y="1175951"/>
              <a:ext cx="844607" cy="4927399"/>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sz="1350">
                <a:solidFill>
                  <a:prstClr val="black"/>
                </a:solidFill>
                <a:latin typeface="Times New Roman"/>
                <a:ea typeface="標楷體"/>
              </a:endParaRPr>
            </a:p>
          </p:txBody>
        </p:sp>
        <p:sp>
          <p:nvSpPr>
            <p:cNvPr id="98" name="文字方塊 97"/>
            <p:cNvSpPr txBox="1"/>
            <p:nvPr/>
          </p:nvSpPr>
          <p:spPr>
            <a:xfrm rot="5400000">
              <a:off x="8946888" y="4820309"/>
              <a:ext cx="851959"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grpSp>
          <p:nvGrpSpPr>
            <p:cNvPr id="99" name="群組 98"/>
            <p:cNvGrpSpPr/>
            <p:nvPr/>
          </p:nvGrpSpPr>
          <p:grpSpPr>
            <a:xfrm>
              <a:off x="9021449" y="2386772"/>
              <a:ext cx="631977" cy="734835"/>
              <a:chOff x="10664173" y="1289956"/>
              <a:chExt cx="631977" cy="734835"/>
            </a:xfrm>
          </p:grpSpPr>
          <p:sp>
            <p:nvSpPr>
              <p:cNvPr id="127" name="橢圓 126"/>
              <p:cNvSpPr/>
              <p:nvPr/>
            </p:nvSpPr>
            <p:spPr>
              <a:xfrm>
                <a:off x="10664173" y="1289956"/>
                <a:ext cx="553853" cy="553853"/>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a:solidFill>
                    <a:prstClr val="white"/>
                  </a:solidFill>
                  <a:latin typeface="Times New Roman"/>
                  <a:ea typeface="標楷體"/>
                </a:endParaRPr>
              </a:p>
            </p:txBody>
          </p:sp>
          <p:sp>
            <p:nvSpPr>
              <p:cNvPr id="128" name="矩形 127"/>
              <p:cNvSpPr/>
              <p:nvPr/>
            </p:nvSpPr>
            <p:spPr>
              <a:xfrm>
                <a:off x="10758998" y="1325845"/>
                <a:ext cx="537152" cy="698946"/>
              </a:xfrm>
              <a:prstGeom prst="rect">
                <a:avLst/>
              </a:prstGeom>
            </p:spPr>
            <p:txBody>
              <a:bodyPr wrap="none">
                <a:spAutoFit/>
              </a:bodyPr>
              <a:lstStyle/>
              <a:p>
                <a:pPr>
                  <a:defRPr/>
                </a:pPr>
                <a:r>
                  <a:rPr lang="en-US" altLang="zh-TW" sz="2100" dirty="0">
                    <a:solidFill>
                      <a:prstClr val="black"/>
                    </a:solidFill>
                    <a:latin typeface="Times New Roman"/>
                    <a:ea typeface="標楷體"/>
                  </a:rPr>
                  <a:t>1</a:t>
                </a:r>
                <a:endParaRPr lang="zh-TW" altLang="en-US" sz="2100" dirty="0">
                  <a:solidFill>
                    <a:prstClr val="black"/>
                  </a:solidFill>
                  <a:latin typeface="Times New Roman"/>
                  <a:ea typeface="標楷體"/>
                </a:endParaRPr>
              </a:p>
            </p:txBody>
          </p:sp>
        </p:grpSp>
        <p:sp>
          <p:nvSpPr>
            <p:cNvPr id="100" name="橢圓 99"/>
            <p:cNvSpPr/>
            <p:nvPr/>
          </p:nvSpPr>
          <p:spPr>
            <a:xfrm>
              <a:off x="9021431" y="3732469"/>
              <a:ext cx="553853" cy="553853"/>
            </a:xfrm>
            <a:prstGeom prst="ellipse">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a:solidFill>
                  <a:prstClr val="white"/>
                </a:solidFill>
                <a:latin typeface="Times New Roman"/>
                <a:ea typeface="標楷體"/>
              </a:endParaRPr>
            </a:p>
          </p:txBody>
        </p:sp>
        <p:sp>
          <p:nvSpPr>
            <p:cNvPr id="101" name="矩形 100"/>
            <p:cNvSpPr/>
            <p:nvPr/>
          </p:nvSpPr>
          <p:spPr>
            <a:xfrm>
              <a:off x="9111259" y="3696538"/>
              <a:ext cx="537153" cy="698945"/>
            </a:xfrm>
            <a:prstGeom prst="rect">
              <a:avLst/>
            </a:prstGeom>
          </p:spPr>
          <p:txBody>
            <a:bodyPr wrap="none">
              <a:spAutoFit/>
            </a:bodyPr>
            <a:lstStyle/>
            <a:p>
              <a:pPr>
                <a:defRPr/>
              </a:pPr>
              <a:r>
                <a:rPr lang="en-US" altLang="zh-TW" sz="2100" dirty="0">
                  <a:solidFill>
                    <a:prstClr val="black"/>
                  </a:solidFill>
                  <a:latin typeface="Times New Roman"/>
                  <a:ea typeface="標楷體"/>
                </a:rPr>
                <a:t>2</a:t>
              </a:r>
              <a:endParaRPr lang="zh-TW" altLang="en-US" sz="2100" dirty="0">
                <a:solidFill>
                  <a:prstClr val="black"/>
                </a:solidFill>
                <a:latin typeface="Times New Roman"/>
                <a:ea typeface="標楷體"/>
              </a:endParaRPr>
            </a:p>
          </p:txBody>
        </p:sp>
        <p:cxnSp>
          <p:nvCxnSpPr>
            <p:cNvPr id="102" name="直線單箭頭接點 101"/>
            <p:cNvCxnSpPr/>
            <p:nvPr/>
          </p:nvCxnSpPr>
          <p:spPr>
            <a:xfrm>
              <a:off x="7482306" y="1537189"/>
              <a:ext cx="1630766" cy="2298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100" idx="1"/>
            </p:cNvCxnSpPr>
            <p:nvPr/>
          </p:nvCxnSpPr>
          <p:spPr>
            <a:xfrm>
              <a:off x="7454595" y="2031590"/>
              <a:ext cx="1647946" cy="178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endCxn id="100" idx="1"/>
            </p:cNvCxnSpPr>
            <p:nvPr/>
          </p:nvCxnSpPr>
          <p:spPr>
            <a:xfrm>
              <a:off x="7480105" y="2410854"/>
              <a:ext cx="1622436" cy="1402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00" idx="2"/>
            </p:cNvCxnSpPr>
            <p:nvPr/>
          </p:nvCxnSpPr>
          <p:spPr>
            <a:xfrm>
              <a:off x="7480105" y="2856021"/>
              <a:ext cx="1541326" cy="11533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100" idx="2"/>
            </p:cNvCxnSpPr>
            <p:nvPr/>
          </p:nvCxnSpPr>
          <p:spPr>
            <a:xfrm>
              <a:off x="7480105" y="3294787"/>
              <a:ext cx="1541326" cy="7146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100" idx="2"/>
            </p:cNvCxnSpPr>
            <p:nvPr/>
          </p:nvCxnSpPr>
          <p:spPr>
            <a:xfrm>
              <a:off x="7471751" y="3759599"/>
              <a:ext cx="1549680" cy="249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endCxn id="100" idx="3"/>
            </p:cNvCxnSpPr>
            <p:nvPr/>
          </p:nvCxnSpPr>
          <p:spPr>
            <a:xfrm>
              <a:off x="7527983" y="4167281"/>
              <a:ext cx="1574558" cy="379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stCxn id="87" idx="7"/>
              <a:endCxn id="100" idx="3"/>
            </p:cNvCxnSpPr>
            <p:nvPr/>
          </p:nvCxnSpPr>
          <p:spPr>
            <a:xfrm flipV="1">
              <a:off x="7441220" y="4205212"/>
              <a:ext cx="1661321" cy="13509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7829246" y="1732546"/>
              <a:ext cx="790392" cy="698945"/>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1</a:t>
              </a:r>
              <a:endParaRPr lang="zh-TW" altLang="en-US" sz="1500" dirty="0">
                <a:solidFill>
                  <a:prstClr val="black"/>
                </a:solidFill>
                <a:latin typeface="Times New Roman"/>
                <a:ea typeface="標楷體"/>
              </a:endParaRPr>
            </a:p>
          </p:txBody>
        </p:sp>
        <p:sp>
          <p:nvSpPr>
            <p:cNvPr id="111" name="矩形 110"/>
            <p:cNvSpPr/>
            <p:nvPr/>
          </p:nvSpPr>
          <p:spPr>
            <a:xfrm>
              <a:off x="7726188" y="2219438"/>
              <a:ext cx="763662" cy="698945"/>
            </a:xfrm>
            <a:prstGeom prst="rect">
              <a:avLst/>
            </a:prstGeom>
          </p:spPr>
          <p:txBody>
            <a:bodyPr wrap="none">
              <a:spAutoFit/>
            </a:bodyPr>
            <a:lstStyle/>
            <a:p>
              <a:pPr>
                <a:defRPr/>
              </a:pPr>
              <a:r>
                <a:rPr lang="en-US" altLang="zh-TW" sz="2100" b="1" i="1" dirty="0">
                  <a:solidFill>
                    <a:prstClr val="black"/>
                  </a:solidFill>
                  <a:latin typeface="Times New Roman"/>
                  <a:ea typeface="標楷體"/>
                </a:rPr>
                <a:t>w</a:t>
              </a:r>
              <a:r>
                <a:rPr lang="en-US" altLang="zh-TW" sz="2100" b="1" baseline="-25000" dirty="0">
                  <a:solidFill>
                    <a:prstClr val="black"/>
                  </a:solidFill>
                  <a:latin typeface="Times New Roman"/>
                  <a:ea typeface="標楷體"/>
                </a:rPr>
                <a:t>2</a:t>
              </a:r>
              <a:endParaRPr lang="zh-TW" altLang="en-US" sz="2100" dirty="0">
                <a:solidFill>
                  <a:prstClr val="black"/>
                </a:solidFill>
                <a:latin typeface="Times New Roman"/>
                <a:ea typeface="標楷體"/>
              </a:endParaRPr>
            </a:p>
          </p:txBody>
        </p:sp>
        <p:sp>
          <p:nvSpPr>
            <p:cNvPr id="112" name="矩形 111"/>
            <p:cNvSpPr/>
            <p:nvPr/>
          </p:nvSpPr>
          <p:spPr>
            <a:xfrm>
              <a:off x="7763087" y="2568551"/>
              <a:ext cx="572159" cy="1087249"/>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3</a:t>
              </a:r>
              <a:endParaRPr lang="zh-TW" altLang="en-US" sz="1500" dirty="0">
                <a:solidFill>
                  <a:prstClr val="black"/>
                </a:solidFill>
                <a:latin typeface="Times New Roman"/>
                <a:ea typeface="標楷體"/>
              </a:endParaRPr>
            </a:p>
          </p:txBody>
        </p:sp>
        <p:sp>
          <p:nvSpPr>
            <p:cNvPr id="113" name="文字方塊 112"/>
            <p:cNvSpPr txBox="1"/>
            <p:nvPr/>
          </p:nvSpPr>
          <p:spPr>
            <a:xfrm rot="5400000">
              <a:off x="7668000" y="3850310"/>
              <a:ext cx="1106490" cy="698945"/>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14" name="矩形 113"/>
            <p:cNvSpPr/>
            <p:nvPr/>
          </p:nvSpPr>
          <p:spPr>
            <a:xfrm>
              <a:off x="7883380" y="4621442"/>
              <a:ext cx="790392" cy="698945"/>
            </a:xfrm>
            <a:prstGeom prst="rect">
              <a:avLst/>
            </a:prstGeom>
          </p:spPr>
          <p:txBody>
            <a:bodyPr wrap="square">
              <a:spAutoFit/>
            </a:bodyPr>
            <a:lstStyle/>
            <a:p>
              <a:pPr>
                <a:defRPr/>
              </a:pPr>
              <a:r>
                <a:rPr lang="en-US" altLang="zh-TW" sz="2100" b="1" i="1" dirty="0">
                  <a:solidFill>
                    <a:prstClr val="black"/>
                  </a:solidFill>
                  <a:latin typeface="Times New Roman"/>
                  <a:ea typeface="標楷體"/>
                </a:rPr>
                <a:t>w</a:t>
              </a:r>
              <a:r>
                <a:rPr lang="en-US" altLang="zh-TW" sz="1500" b="1" baseline="-25000" dirty="0">
                  <a:solidFill>
                    <a:prstClr val="black"/>
                  </a:solidFill>
                  <a:latin typeface="Times New Roman"/>
                  <a:ea typeface="標楷體"/>
                </a:rPr>
                <a:t>i</a:t>
              </a:r>
              <a:endParaRPr lang="zh-TW" altLang="en-US" sz="1500" dirty="0">
                <a:solidFill>
                  <a:prstClr val="black"/>
                </a:solidFill>
                <a:latin typeface="Times New Roman"/>
                <a:ea typeface="標楷體"/>
              </a:endParaRPr>
            </a:p>
          </p:txBody>
        </p:sp>
        <p:cxnSp>
          <p:nvCxnSpPr>
            <p:cNvPr id="115" name="直線單箭頭接點 114"/>
            <p:cNvCxnSpPr>
              <a:endCxn id="74" idx="2"/>
            </p:cNvCxnSpPr>
            <p:nvPr/>
          </p:nvCxnSpPr>
          <p:spPr>
            <a:xfrm flipV="1">
              <a:off x="3068799" y="1949133"/>
              <a:ext cx="4003944" cy="240369"/>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flipV="1">
              <a:off x="2468584" y="1499104"/>
              <a:ext cx="4580444" cy="613326"/>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a:endCxn id="77" idx="2"/>
            </p:cNvCxnSpPr>
            <p:nvPr/>
          </p:nvCxnSpPr>
          <p:spPr>
            <a:xfrm flipV="1">
              <a:off x="3272642" y="2853051"/>
              <a:ext cx="3801571" cy="323082"/>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a:endCxn id="76" idx="2"/>
            </p:cNvCxnSpPr>
            <p:nvPr/>
          </p:nvCxnSpPr>
          <p:spPr>
            <a:xfrm flipV="1">
              <a:off x="2513051" y="2413610"/>
              <a:ext cx="4552209" cy="631731"/>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endCxn id="124" idx="2"/>
            </p:cNvCxnSpPr>
            <p:nvPr/>
          </p:nvCxnSpPr>
          <p:spPr>
            <a:xfrm>
              <a:off x="2823327" y="3755369"/>
              <a:ext cx="4279787" cy="863001"/>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a:endCxn id="79" idx="2"/>
            </p:cNvCxnSpPr>
            <p:nvPr/>
          </p:nvCxnSpPr>
          <p:spPr>
            <a:xfrm>
              <a:off x="2086327" y="3638330"/>
              <a:ext cx="5012403" cy="541879"/>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a:off x="2612921" y="4062308"/>
              <a:ext cx="4660116" cy="934473"/>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2252606" y="4336056"/>
              <a:ext cx="5011732" cy="842648"/>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endCxn id="87" idx="2"/>
            </p:cNvCxnSpPr>
            <p:nvPr/>
          </p:nvCxnSpPr>
          <p:spPr>
            <a:xfrm>
              <a:off x="2005246" y="5421285"/>
              <a:ext cx="5090503" cy="280837"/>
            </a:xfrm>
            <a:prstGeom prst="straightConnector1">
              <a:avLst/>
            </a:prstGeom>
            <a:ln w="22225">
              <a:headEnd w="lg" len="lg"/>
              <a:tailEnd type="triangle" w="lg" len="med"/>
            </a:ln>
          </p:spPr>
          <p:style>
            <a:lnRef idx="1">
              <a:schemeClr val="accent1"/>
            </a:lnRef>
            <a:fillRef idx="0">
              <a:schemeClr val="accent1"/>
            </a:fillRef>
            <a:effectRef idx="0">
              <a:schemeClr val="accent1"/>
            </a:effectRef>
            <a:fontRef idx="minor">
              <a:schemeClr val="tx1"/>
            </a:fontRef>
          </p:style>
        </p:cxnSp>
        <p:sp>
          <p:nvSpPr>
            <p:cNvPr id="124" name="橢圓 123"/>
            <p:cNvSpPr/>
            <p:nvPr/>
          </p:nvSpPr>
          <p:spPr>
            <a:xfrm>
              <a:off x="7103114" y="4412016"/>
              <a:ext cx="404744" cy="41270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graphicFrame>
          <p:nvGraphicFramePr>
            <p:cNvPr id="125" name="Object 12"/>
            <p:cNvGraphicFramePr>
              <a:graphicFrameLocks noChangeAspect="1"/>
            </p:cNvGraphicFramePr>
            <p:nvPr>
              <p:extLst>
                <p:ext uri="{D42A27DB-BD31-4B8C-83A1-F6EECF244321}">
                  <p14:modId xmlns:p14="http://schemas.microsoft.com/office/powerpoint/2010/main" val="2030426231"/>
                </p:ext>
              </p:extLst>
            </p:nvPr>
          </p:nvGraphicFramePr>
          <p:xfrm>
            <a:off x="7204075" y="4438650"/>
            <a:ext cx="238125" cy="296863"/>
          </p:xfrm>
          <a:graphic>
            <a:graphicData uri="http://schemas.openxmlformats.org/presentationml/2006/ole">
              <mc:AlternateContent xmlns:mc="http://schemas.openxmlformats.org/markup-compatibility/2006">
                <mc:Choice xmlns:v="urn:schemas-microsoft-com:vml" Requires="v">
                  <p:oleObj spid="_x0000_s20865" name="方程式" r:id="rId22" imgW="101520" imgH="164880" progId="Equation.3">
                    <p:embed/>
                  </p:oleObj>
                </mc:Choice>
                <mc:Fallback>
                  <p:oleObj name="方程式" r:id="rId22" imgW="101520" imgH="164880" progId="Equation.3">
                    <p:embed/>
                    <p:pic>
                      <p:nvPicPr>
                        <p:cNvPr id="0" name="Picture 37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04075" y="4438650"/>
                          <a:ext cx="238125"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6" name="直線單箭頭接點 125"/>
            <p:cNvCxnSpPr>
              <a:endCxn id="100" idx="3"/>
            </p:cNvCxnSpPr>
            <p:nvPr/>
          </p:nvCxnSpPr>
          <p:spPr>
            <a:xfrm flipV="1">
              <a:off x="7524134" y="4205212"/>
              <a:ext cx="1578407" cy="404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5941372"/>
      </p:ext>
    </p:extLst>
  </p:cSld>
  <p:clrMapOvr>
    <a:masterClrMapping/>
  </p:clrMapOvr>
  <p:transition advClick="0">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卷積神經網路</a:t>
            </a:r>
          </a:p>
          <a:p>
            <a:endParaRPr lang="zh-TW" altLang="en-US" dirty="0"/>
          </a:p>
        </p:txBody>
      </p:sp>
      <p:grpSp>
        <p:nvGrpSpPr>
          <p:cNvPr id="109" name="群組 108"/>
          <p:cNvGrpSpPr/>
          <p:nvPr/>
        </p:nvGrpSpPr>
        <p:grpSpPr>
          <a:xfrm>
            <a:off x="3057829" y="2371595"/>
            <a:ext cx="4761599" cy="3324128"/>
            <a:chOff x="3668442" y="917528"/>
            <a:chExt cx="8684325" cy="6062630"/>
          </a:xfrm>
        </p:grpSpPr>
        <p:sp>
          <p:nvSpPr>
            <p:cNvPr id="110" name="矩形 109"/>
            <p:cNvSpPr/>
            <p:nvPr/>
          </p:nvSpPr>
          <p:spPr>
            <a:xfrm rot="10800000">
              <a:off x="9974854" y="1932338"/>
              <a:ext cx="858140" cy="36470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zh-TW" altLang="en-US" sz="1350">
                <a:solidFill>
                  <a:prstClr val="black"/>
                </a:solidFill>
                <a:latin typeface="Times New Roman"/>
                <a:ea typeface="標楷體"/>
              </a:endParaRPr>
            </a:p>
          </p:txBody>
        </p:sp>
        <p:sp>
          <p:nvSpPr>
            <p:cNvPr id="111" name="橢圓 110"/>
            <p:cNvSpPr/>
            <p:nvPr/>
          </p:nvSpPr>
          <p:spPr>
            <a:xfrm>
              <a:off x="5377208" y="91752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12" name="線條"/>
            <p:cNvSpPr/>
            <p:nvPr/>
          </p:nvSpPr>
          <p:spPr>
            <a:xfrm>
              <a:off x="4190403" y="1079617"/>
              <a:ext cx="1199929" cy="2232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13" name="線條"/>
            <p:cNvSpPr/>
            <p:nvPr/>
          </p:nvSpPr>
          <p:spPr>
            <a:xfrm flipV="1">
              <a:off x="4197024" y="1101943"/>
              <a:ext cx="1180184" cy="46470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b="1" dirty="0"/>
            </a:p>
          </p:txBody>
        </p:sp>
        <p:sp>
          <p:nvSpPr>
            <p:cNvPr id="114" name="線條"/>
            <p:cNvSpPr/>
            <p:nvPr/>
          </p:nvSpPr>
          <p:spPr>
            <a:xfrm flipV="1">
              <a:off x="4182694" y="1131148"/>
              <a:ext cx="1188793" cy="235748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15" name="線條"/>
            <p:cNvSpPr/>
            <p:nvPr/>
          </p:nvSpPr>
          <p:spPr>
            <a:xfrm flipV="1">
              <a:off x="4182695" y="1101941"/>
              <a:ext cx="1194137" cy="285734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16" name="線條"/>
            <p:cNvSpPr/>
            <p:nvPr/>
          </p:nvSpPr>
          <p:spPr>
            <a:xfrm>
              <a:off x="4190403" y="1566649"/>
              <a:ext cx="1181084" cy="23742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17" name="橢圓 116"/>
            <p:cNvSpPr/>
            <p:nvPr/>
          </p:nvSpPr>
          <p:spPr>
            <a:xfrm>
              <a:off x="5379195" y="158213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18" name="橢圓 117"/>
            <p:cNvSpPr/>
            <p:nvPr/>
          </p:nvSpPr>
          <p:spPr>
            <a:xfrm>
              <a:off x="5384727" y="229657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19" name="橢圓 118"/>
            <p:cNvSpPr/>
            <p:nvPr/>
          </p:nvSpPr>
          <p:spPr>
            <a:xfrm>
              <a:off x="5384727" y="6260472"/>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20" name="文字方塊 119"/>
            <p:cNvSpPr txBox="1"/>
            <p:nvPr/>
          </p:nvSpPr>
          <p:spPr>
            <a:xfrm rot="5400000">
              <a:off x="3621361" y="5510481"/>
              <a:ext cx="851958" cy="757796"/>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21" name="文字方塊 120"/>
            <p:cNvSpPr txBox="1"/>
            <p:nvPr/>
          </p:nvSpPr>
          <p:spPr>
            <a:xfrm rot="5400000">
              <a:off x="5261176" y="4868641"/>
              <a:ext cx="851958" cy="757796"/>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22" name="文字方塊 121"/>
            <p:cNvSpPr txBox="1"/>
            <p:nvPr/>
          </p:nvSpPr>
          <p:spPr>
            <a:xfrm rot="5400000">
              <a:off x="5261176" y="5269041"/>
              <a:ext cx="851958" cy="757796"/>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23" name="線條"/>
            <p:cNvSpPr/>
            <p:nvPr/>
          </p:nvSpPr>
          <p:spPr>
            <a:xfrm flipV="1">
              <a:off x="4190403" y="1814237"/>
              <a:ext cx="1187528" cy="22988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4" name="線條"/>
            <p:cNvSpPr/>
            <p:nvPr/>
          </p:nvSpPr>
          <p:spPr>
            <a:xfrm flipV="1">
              <a:off x="4180081" y="1796281"/>
              <a:ext cx="1191406" cy="216300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5" name="線條"/>
            <p:cNvSpPr/>
            <p:nvPr/>
          </p:nvSpPr>
          <p:spPr>
            <a:xfrm flipV="1">
              <a:off x="4174459" y="1789498"/>
              <a:ext cx="1197953" cy="269754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6" name="線條"/>
            <p:cNvSpPr/>
            <p:nvPr/>
          </p:nvSpPr>
          <p:spPr>
            <a:xfrm>
              <a:off x="4196124" y="2065212"/>
              <a:ext cx="1192439" cy="47931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7" name="線條"/>
            <p:cNvSpPr/>
            <p:nvPr/>
          </p:nvSpPr>
          <p:spPr>
            <a:xfrm flipV="1">
              <a:off x="4189721" y="2512119"/>
              <a:ext cx="1205625" cy="1733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8" name="線條"/>
            <p:cNvSpPr/>
            <p:nvPr/>
          </p:nvSpPr>
          <p:spPr>
            <a:xfrm flipV="1">
              <a:off x="4193510" y="2519454"/>
              <a:ext cx="1195053" cy="194553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29" name="線條"/>
            <p:cNvSpPr/>
            <p:nvPr/>
          </p:nvSpPr>
          <p:spPr>
            <a:xfrm flipV="1">
              <a:off x="4179497" y="2509727"/>
              <a:ext cx="1213236" cy="242257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0" name="線條"/>
            <p:cNvSpPr/>
            <p:nvPr/>
          </p:nvSpPr>
          <p:spPr>
            <a:xfrm>
              <a:off x="4174460" y="6334310"/>
              <a:ext cx="1197028" cy="11438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1" name="橢圓 130"/>
            <p:cNvSpPr/>
            <p:nvPr/>
          </p:nvSpPr>
          <p:spPr>
            <a:xfrm>
              <a:off x="5365717" y="3093824"/>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32" name="線條"/>
            <p:cNvSpPr/>
            <p:nvPr/>
          </p:nvSpPr>
          <p:spPr>
            <a:xfrm>
              <a:off x="4189140" y="2527966"/>
              <a:ext cx="1173064" cy="79132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3" name="線條"/>
            <p:cNvSpPr/>
            <p:nvPr/>
          </p:nvSpPr>
          <p:spPr>
            <a:xfrm>
              <a:off x="4191520" y="2983367"/>
              <a:ext cx="1186411" cy="31750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4" name="線條"/>
            <p:cNvSpPr/>
            <p:nvPr/>
          </p:nvSpPr>
          <p:spPr>
            <a:xfrm flipV="1">
              <a:off x="4182695" y="3285074"/>
              <a:ext cx="1179508" cy="16408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5" name="線條"/>
            <p:cNvSpPr/>
            <p:nvPr/>
          </p:nvSpPr>
          <p:spPr>
            <a:xfrm flipV="1">
              <a:off x="4184536" y="3278591"/>
              <a:ext cx="1177668" cy="215402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36" name="橢圓 135"/>
            <p:cNvSpPr/>
            <p:nvPr/>
          </p:nvSpPr>
          <p:spPr>
            <a:xfrm>
              <a:off x="7057574" y="1596362"/>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37" name="橢圓 136"/>
            <p:cNvSpPr/>
            <p:nvPr/>
          </p:nvSpPr>
          <p:spPr>
            <a:xfrm>
              <a:off x="7065364" y="298336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38" name="橢圓 137"/>
            <p:cNvSpPr/>
            <p:nvPr/>
          </p:nvSpPr>
          <p:spPr>
            <a:xfrm>
              <a:off x="7057574" y="4105476"/>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39" name="橢圓 138"/>
            <p:cNvSpPr/>
            <p:nvPr/>
          </p:nvSpPr>
          <p:spPr>
            <a:xfrm>
              <a:off x="7065364" y="527367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40" name="橢圓 139"/>
            <p:cNvSpPr/>
            <p:nvPr/>
          </p:nvSpPr>
          <p:spPr>
            <a:xfrm>
              <a:off x="5372836" y="3849210"/>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41" name="橢圓 140"/>
            <p:cNvSpPr/>
            <p:nvPr/>
          </p:nvSpPr>
          <p:spPr>
            <a:xfrm>
              <a:off x="5376891" y="457461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42" name="線條"/>
            <p:cNvSpPr/>
            <p:nvPr/>
          </p:nvSpPr>
          <p:spPr>
            <a:xfrm>
              <a:off x="4178399" y="2994324"/>
              <a:ext cx="1199532" cy="105567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3" name="線條"/>
            <p:cNvSpPr/>
            <p:nvPr/>
          </p:nvSpPr>
          <p:spPr>
            <a:xfrm>
              <a:off x="4174460" y="3473819"/>
              <a:ext cx="1210268" cy="56410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4" name="線條"/>
            <p:cNvSpPr/>
            <p:nvPr/>
          </p:nvSpPr>
          <p:spPr>
            <a:xfrm flipV="1">
              <a:off x="4189137" y="4037925"/>
              <a:ext cx="1187645" cy="16941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5" name="線條"/>
            <p:cNvSpPr/>
            <p:nvPr/>
          </p:nvSpPr>
          <p:spPr>
            <a:xfrm flipV="1">
              <a:off x="4189028" y="4056484"/>
              <a:ext cx="1185998" cy="18140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6" name="線條"/>
            <p:cNvSpPr/>
            <p:nvPr/>
          </p:nvSpPr>
          <p:spPr>
            <a:xfrm>
              <a:off x="4191520" y="3953499"/>
              <a:ext cx="1185005" cy="832984"/>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7" name="線條"/>
            <p:cNvSpPr/>
            <p:nvPr/>
          </p:nvSpPr>
          <p:spPr>
            <a:xfrm>
              <a:off x="4193510" y="4485744"/>
              <a:ext cx="1188500" cy="30073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8" name="線條"/>
            <p:cNvSpPr/>
            <p:nvPr/>
          </p:nvSpPr>
          <p:spPr>
            <a:xfrm flipV="1">
              <a:off x="4196124" y="4755737"/>
              <a:ext cx="1167920" cy="11147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49" name="線條"/>
            <p:cNvSpPr/>
            <p:nvPr/>
          </p:nvSpPr>
          <p:spPr>
            <a:xfrm flipV="1">
              <a:off x="4187149" y="4777791"/>
              <a:ext cx="1170371" cy="122348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0" name="線條"/>
            <p:cNvSpPr/>
            <p:nvPr/>
          </p:nvSpPr>
          <p:spPr>
            <a:xfrm>
              <a:off x="5797366" y="1131147"/>
              <a:ext cx="1267998" cy="65835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1" name="線條"/>
            <p:cNvSpPr/>
            <p:nvPr/>
          </p:nvSpPr>
          <p:spPr>
            <a:xfrm>
              <a:off x="5797366" y="1796282"/>
              <a:ext cx="1260208" cy="779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2" name="線條"/>
            <p:cNvSpPr/>
            <p:nvPr/>
          </p:nvSpPr>
          <p:spPr>
            <a:xfrm flipV="1">
              <a:off x="5777580" y="1756503"/>
              <a:ext cx="1253089" cy="227917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3" name="線條"/>
            <p:cNvSpPr/>
            <p:nvPr/>
          </p:nvSpPr>
          <p:spPr>
            <a:xfrm flipV="1">
              <a:off x="5801794" y="1789497"/>
              <a:ext cx="1240978" cy="301454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4" name="線條"/>
            <p:cNvSpPr/>
            <p:nvPr/>
          </p:nvSpPr>
          <p:spPr>
            <a:xfrm>
              <a:off x="5798742" y="2509726"/>
              <a:ext cx="1266622" cy="71100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5" name="線條"/>
            <p:cNvSpPr/>
            <p:nvPr/>
          </p:nvSpPr>
          <p:spPr>
            <a:xfrm flipV="1">
              <a:off x="5778679" y="3209943"/>
              <a:ext cx="1259109" cy="1093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6" name="線條"/>
            <p:cNvSpPr/>
            <p:nvPr/>
          </p:nvSpPr>
          <p:spPr>
            <a:xfrm flipV="1">
              <a:off x="5781540" y="3209941"/>
              <a:ext cx="1249130" cy="182546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7" name="線條"/>
            <p:cNvSpPr/>
            <p:nvPr/>
          </p:nvSpPr>
          <p:spPr>
            <a:xfrm flipV="1">
              <a:off x="5779732" y="3209942"/>
              <a:ext cx="1258056" cy="200868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8" name="線條"/>
            <p:cNvSpPr/>
            <p:nvPr/>
          </p:nvSpPr>
          <p:spPr>
            <a:xfrm flipV="1">
              <a:off x="5797366" y="5476268"/>
              <a:ext cx="1267997" cy="99471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59" name="文字方塊 158"/>
            <p:cNvSpPr txBox="1"/>
            <p:nvPr/>
          </p:nvSpPr>
          <p:spPr>
            <a:xfrm rot="5400000">
              <a:off x="5261176" y="5666114"/>
              <a:ext cx="851958" cy="757796"/>
            </a:xfrm>
            <a:prstGeom prst="rect">
              <a:avLst/>
            </a:prstGeom>
            <a:noFill/>
          </p:spPr>
          <p:txBody>
            <a:bodyPr wrap="square" rtlCol="0">
              <a:spAutoFit/>
            </a:bodyPr>
            <a:lstStyle/>
            <a:p>
              <a:pPr algn="ctr">
                <a:defRPr/>
              </a:pPr>
              <a:r>
                <a:rPr lang="en-US" altLang="zh-TW" sz="2100" dirty="0">
                  <a:solidFill>
                    <a:prstClr val="black"/>
                  </a:solidFill>
                  <a:latin typeface="Times New Roman"/>
                  <a:ea typeface="標楷體"/>
                </a:rPr>
                <a:t>…</a:t>
              </a:r>
              <a:endParaRPr lang="zh-TW" altLang="en-US" sz="2100" dirty="0">
                <a:solidFill>
                  <a:prstClr val="black"/>
                </a:solidFill>
                <a:latin typeface="Times New Roman"/>
                <a:ea typeface="標楷體"/>
              </a:endParaRPr>
            </a:p>
          </p:txBody>
        </p:sp>
        <p:sp>
          <p:nvSpPr>
            <p:cNvPr id="160" name="線條"/>
            <p:cNvSpPr/>
            <p:nvPr/>
          </p:nvSpPr>
          <p:spPr>
            <a:xfrm flipV="1">
              <a:off x="5770461" y="4289987"/>
              <a:ext cx="1275363" cy="105412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1" name="線條"/>
            <p:cNvSpPr/>
            <p:nvPr/>
          </p:nvSpPr>
          <p:spPr>
            <a:xfrm flipV="1">
              <a:off x="5773834" y="4310593"/>
              <a:ext cx="1291530" cy="119909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2" name="線條"/>
            <p:cNvSpPr/>
            <p:nvPr/>
          </p:nvSpPr>
          <p:spPr>
            <a:xfrm flipV="1">
              <a:off x="5783939" y="4310593"/>
              <a:ext cx="1261533" cy="158330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3" name="線條"/>
            <p:cNvSpPr/>
            <p:nvPr/>
          </p:nvSpPr>
          <p:spPr>
            <a:xfrm flipV="1">
              <a:off x="5793385" y="4310593"/>
              <a:ext cx="1273751" cy="170575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4" name="線條"/>
            <p:cNvSpPr/>
            <p:nvPr/>
          </p:nvSpPr>
          <p:spPr>
            <a:xfrm flipV="1">
              <a:off x="5793386" y="5493542"/>
              <a:ext cx="1260908" cy="68277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5" name="線條"/>
            <p:cNvSpPr/>
            <p:nvPr/>
          </p:nvSpPr>
          <p:spPr>
            <a:xfrm flipV="1">
              <a:off x="5793385" y="5493541"/>
              <a:ext cx="1271627" cy="148303"/>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6" name="線條"/>
            <p:cNvSpPr/>
            <p:nvPr/>
          </p:nvSpPr>
          <p:spPr>
            <a:xfrm flipV="1">
              <a:off x="5791613" y="5509691"/>
              <a:ext cx="1282221" cy="24149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67" name="橢圓 166"/>
            <p:cNvSpPr/>
            <p:nvPr/>
          </p:nvSpPr>
          <p:spPr>
            <a:xfrm>
              <a:off x="8847881" y="347381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68" name="橢圓 167"/>
            <p:cNvSpPr/>
            <p:nvPr/>
          </p:nvSpPr>
          <p:spPr>
            <a:xfrm>
              <a:off x="8847881" y="4599909"/>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69" name="線條"/>
            <p:cNvSpPr/>
            <p:nvPr/>
          </p:nvSpPr>
          <p:spPr>
            <a:xfrm>
              <a:off x="7439999" y="1804073"/>
              <a:ext cx="1428446" cy="665768"/>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0" name="線條"/>
            <p:cNvSpPr/>
            <p:nvPr/>
          </p:nvSpPr>
          <p:spPr>
            <a:xfrm>
              <a:off x="7470108" y="1814236"/>
              <a:ext cx="1400109" cy="300732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1" name="線條"/>
            <p:cNvSpPr/>
            <p:nvPr/>
          </p:nvSpPr>
          <p:spPr>
            <a:xfrm flipV="1">
              <a:off x="7462318" y="2469841"/>
              <a:ext cx="1413917" cy="75089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2" name="線條"/>
            <p:cNvSpPr/>
            <p:nvPr/>
          </p:nvSpPr>
          <p:spPr>
            <a:xfrm flipV="1">
              <a:off x="7473160" y="2469841"/>
              <a:ext cx="1395285" cy="184075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3" name="線條"/>
            <p:cNvSpPr/>
            <p:nvPr/>
          </p:nvSpPr>
          <p:spPr>
            <a:xfrm flipV="1">
              <a:off x="7470108" y="2469841"/>
              <a:ext cx="1395285" cy="299355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4" name="線條"/>
            <p:cNvSpPr/>
            <p:nvPr/>
          </p:nvSpPr>
          <p:spPr>
            <a:xfrm>
              <a:off x="7457334" y="3203937"/>
              <a:ext cx="1405093" cy="162778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5" name="線條"/>
            <p:cNvSpPr/>
            <p:nvPr/>
          </p:nvSpPr>
          <p:spPr>
            <a:xfrm>
              <a:off x="7474068" y="4289987"/>
              <a:ext cx="1388359" cy="541732"/>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6" name="線條"/>
            <p:cNvSpPr/>
            <p:nvPr/>
          </p:nvSpPr>
          <p:spPr>
            <a:xfrm flipV="1">
              <a:off x="7482882" y="4804040"/>
              <a:ext cx="1386471" cy="65935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7" name="橢圓 176"/>
            <p:cNvSpPr/>
            <p:nvPr/>
          </p:nvSpPr>
          <p:spPr>
            <a:xfrm>
              <a:off x="8878007" y="2271697"/>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78" name="線條"/>
            <p:cNvSpPr/>
            <p:nvPr/>
          </p:nvSpPr>
          <p:spPr>
            <a:xfrm>
              <a:off x="7484637" y="1829738"/>
              <a:ext cx="1377790" cy="182857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79" name="線條"/>
            <p:cNvSpPr/>
            <p:nvPr/>
          </p:nvSpPr>
          <p:spPr>
            <a:xfrm>
              <a:off x="7477898" y="3230892"/>
              <a:ext cx="1384529" cy="43757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0" name="線條"/>
            <p:cNvSpPr/>
            <p:nvPr/>
          </p:nvSpPr>
          <p:spPr>
            <a:xfrm flipV="1">
              <a:off x="7477120" y="3658308"/>
              <a:ext cx="1370761" cy="662445"/>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1" name="橢圓 180"/>
            <p:cNvSpPr/>
            <p:nvPr/>
          </p:nvSpPr>
          <p:spPr>
            <a:xfrm>
              <a:off x="10201552" y="4155686"/>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82" name="橢圓 181"/>
            <p:cNvSpPr/>
            <p:nvPr/>
          </p:nvSpPr>
          <p:spPr>
            <a:xfrm>
              <a:off x="10201552" y="2811158"/>
              <a:ext cx="404744" cy="39983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TW" altLang="en-US" sz="1350" dirty="0">
                <a:solidFill>
                  <a:prstClr val="white"/>
                </a:solidFill>
                <a:latin typeface="Times New Roman"/>
                <a:ea typeface="標楷體"/>
              </a:endParaRPr>
            </a:p>
          </p:txBody>
        </p:sp>
        <p:sp>
          <p:nvSpPr>
            <p:cNvPr id="183" name="線條"/>
            <p:cNvSpPr/>
            <p:nvPr/>
          </p:nvSpPr>
          <p:spPr>
            <a:xfrm>
              <a:off x="9246823" y="2519454"/>
              <a:ext cx="954729" cy="44139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4" name="線條"/>
            <p:cNvSpPr/>
            <p:nvPr/>
          </p:nvSpPr>
          <p:spPr>
            <a:xfrm flipV="1">
              <a:off x="9281973" y="2960850"/>
              <a:ext cx="935891" cy="69745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5" name="線條"/>
            <p:cNvSpPr/>
            <p:nvPr/>
          </p:nvSpPr>
          <p:spPr>
            <a:xfrm>
              <a:off x="9281974" y="3658305"/>
              <a:ext cx="929152" cy="678999"/>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6" name="線條"/>
            <p:cNvSpPr/>
            <p:nvPr/>
          </p:nvSpPr>
          <p:spPr>
            <a:xfrm flipV="1">
              <a:off x="9254397" y="4371035"/>
              <a:ext cx="956729" cy="450521"/>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7" name="線條"/>
            <p:cNvSpPr/>
            <p:nvPr/>
          </p:nvSpPr>
          <p:spPr>
            <a:xfrm flipV="1">
              <a:off x="9262187" y="2960849"/>
              <a:ext cx="939365" cy="1860707"/>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8" name="線條"/>
            <p:cNvSpPr/>
            <p:nvPr/>
          </p:nvSpPr>
          <p:spPr>
            <a:xfrm>
              <a:off x="9279208" y="2553184"/>
              <a:ext cx="946464" cy="1817850"/>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89" name="文字方塊 188"/>
            <p:cNvSpPr txBox="1"/>
            <p:nvPr/>
          </p:nvSpPr>
          <p:spPr>
            <a:xfrm>
              <a:off x="5743844" y="6432861"/>
              <a:ext cx="1284044" cy="547297"/>
            </a:xfrm>
            <a:prstGeom prst="rect">
              <a:avLst/>
            </a:prstGeom>
            <a:noFill/>
          </p:spPr>
          <p:txBody>
            <a:bodyPr wrap="none" rtlCol="0">
              <a:spAutoFit/>
            </a:bodyPr>
            <a:lstStyle/>
            <a:p>
              <a:r>
                <a:rPr lang="zh-TW" altLang="en-US" sz="1350" dirty="0"/>
                <a:t>卷積層</a:t>
              </a:r>
              <a:endParaRPr lang="en-US" altLang="zh-TW" sz="1350" dirty="0"/>
            </a:p>
          </p:txBody>
        </p:sp>
        <p:sp>
          <p:nvSpPr>
            <p:cNvPr id="190" name="文字方塊 189"/>
            <p:cNvSpPr txBox="1"/>
            <p:nvPr/>
          </p:nvSpPr>
          <p:spPr>
            <a:xfrm>
              <a:off x="6836739" y="5654426"/>
              <a:ext cx="1284044" cy="547297"/>
            </a:xfrm>
            <a:prstGeom prst="rect">
              <a:avLst/>
            </a:prstGeom>
            <a:noFill/>
          </p:spPr>
          <p:txBody>
            <a:bodyPr wrap="none" rtlCol="0">
              <a:spAutoFit/>
            </a:bodyPr>
            <a:lstStyle/>
            <a:p>
              <a:r>
                <a:rPr lang="zh-TW" altLang="en-US" sz="1350" dirty="0"/>
                <a:t>池化層</a:t>
              </a:r>
              <a:endParaRPr lang="en-US" altLang="zh-TW" sz="1350" dirty="0"/>
            </a:p>
          </p:txBody>
        </p:sp>
        <p:sp>
          <p:nvSpPr>
            <p:cNvPr id="191" name="文字方塊 190"/>
            <p:cNvSpPr txBox="1"/>
            <p:nvPr/>
          </p:nvSpPr>
          <p:spPr>
            <a:xfrm>
              <a:off x="8484015" y="4946811"/>
              <a:ext cx="1599792" cy="547297"/>
            </a:xfrm>
            <a:prstGeom prst="rect">
              <a:avLst/>
            </a:prstGeom>
            <a:noFill/>
          </p:spPr>
          <p:txBody>
            <a:bodyPr wrap="none" rtlCol="0">
              <a:spAutoFit/>
            </a:bodyPr>
            <a:lstStyle/>
            <a:p>
              <a:r>
                <a:rPr lang="zh-TW" altLang="en-US" sz="1350" dirty="0"/>
                <a:t>全連接層</a:t>
              </a:r>
              <a:endParaRPr lang="en-US" altLang="zh-TW" sz="1350" dirty="0"/>
            </a:p>
          </p:txBody>
        </p:sp>
        <p:sp>
          <p:nvSpPr>
            <p:cNvPr id="192" name="線條"/>
            <p:cNvSpPr/>
            <p:nvPr/>
          </p:nvSpPr>
          <p:spPr>
            <a:xfrm flipV="1">
              <a:off x="10615869" y="2994324"/>
              <a:ext cx="443823" cy="70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3" name="線條"/>
            <p:cNvSpPr/>
            <p:nvPr/>
          </p:nvSpPr>
          <p:spPr>
            <a:xfrm flipV="1">
              <a:off x="10593522" y="4348569"/>
              <a:ext cx="443823" cy="7036"/>
            </a:xfrm>
            <a:prstGeom prst="line">
              <a:avLst/>
            </a:prstGeom>
            <a:ln w="28575">
              <a:solidFill>
                <a:schemeClr val="accent1">
                  <a:lumMod val="60000"/>
                  <a:lumOff val="40000"/>
                </a:schemeClr>
              </a:solidFill>
              <a:tailEnd type="none" w="lg" len="lg"/>
            </a:ln>
            <a:effectLst/>
          </p:spPr>
          <p:txBody>
            <a:bodyPr lIns="34289" tIns="34289" rIns="34289" bIns="34289"/>
            <a:lstStyle/>
            <a:p>
              <a:endParaRPr sz="1350"/>
            </a:p>
          </p:txBody>
        </p:sp>
        <p:sp>
          <p:nvSpPr>
            <p:cNvPr id="194" name="文字方塊 193"/>
            <p:cNvSpPr txBox="1"/>
            <p:nvPr/>
          </p:nvSpPr>
          <p:spPr>
            <a:xfrm>
              <a:off x="4104026" y="6378801"/>
              <a:ext cx="968296" cy="547297"/>
            </a:xfrm>
            <a:prstGeom prst="rect">
              <a:avLst/>
            </a:prstGeom>
            <a:noFill/>
          </p:spPr>
          <p:txBody>
            <a:bodyPr wrap="none" rtlCol="0">
              <a:spAutoFit/>
            </a:bodyPr>
            <a:lstStyle/>
            <a:p>
              <a:r>
                <a:rPr lang="zh-TW" altLang="en-US" sz="1350" dirty="0"/>
                <a:t>輸入</a:t>
              </a:r>
              <a:endParaRPr lang="en-US" altLang="zh-TW" sz="1350" dirty="0"/>
            </a:p>
          </p:txBody>
        </p:sp>
        <p:sp>
          <p:nvSpPr>
            <p:cNvPr id="195" name="文字方塊 194"/>
            <p:cNvSpPr txBox="1"/>
            <p:nvPr/>
          </p:nvSpPr>
          <p:spPr>
            <a:xfrm>
              <a:off x="9974854" y="5607755"/>
              <a:ext cx="1284044" cy="547297"/>
            </a:xfrm>
            <a:prstGeom prst="rect">
              <a:avLst/>
            </a:prstGeom>
            <a:noFill/>
          </p:spPr>
          <p:txBody>
            <a:bodyPr wrap="none" rtlCol="0">
              <a:spAutoFit/>
            </a:bodyPr>
            <a:lstStyle/>
            <a:p>
              <a:r>
                <a:rPr lang="zh-TW" altLang="en-US" sz="1350" dirty="0"/>
                <a:t>輸出層</a:t>
              </a:r>
              <a:endParaRPr lang="en-US" altLang="zh-TW" sz="1350" dirty="0"/>
            </a:p>
          </p:txBody>
        </p:sp>
        <p:sp>
          <p:nvSpPr>
            <p:cNvPr id="196" name="文字方塊 195"/>
            <p:cNvSpPr txBox="1"/>
            <p:nvPr/>
          </p:nvSpPr>
          <p:spPr>
            <a:xfrm>
              <a:off x="11110710" y="2832383"/>
              <a:ext cx="968296" cy="547297"/>
            </a:xfrm>
            <a:prstGeom prst="rect">
              <a:avLst/>
            </a:prstGeom>
            <a:noFill/>
          </p:spPr>
          <p:txBody>
            <a:bodyPr wrap="none" rtlCol="0">
              <a:spAutoFit/>
            </a:bodyPr>
            <a:lstStyle/>
            <a:p>
              <a:r>
                <a:rPr lang="zh-TW" altLang="en-US" sz="1350" dirty="0"/>
                <a:t>是貓</a:t>
              </a:r>
            </a:p>
          </p:txBody>
        </p:sp>
        <p:sp>
          <p:nvSpPr>
            <p:cNvPr id="197" name="文字方塊 196"/>
            <p:cNvSpPr txBox="1"/>
            <p:nvPr/>
          </p:nvSpPr>
          <p:spPr>
            <a:xfrm>
              <a:off x="11068723" y="4136088"/>
              <a:ext cx="1284044" cy="547297"/>
            </a:xfrm>
            <a:prstGeom prst="rect">
              <a:avLst/>
            </a:prstGeom>
            <a:noFill/>
          </p:spPr>
          <p:txBody>
            <a:bodyPr wrap="none" rtlCol="0">
              <a:spAutoFit/>
            </a:bodyPr>
            <a:lstStyle/>
            <a:p>
              <a:r>
                <a:rPr lang="zh-TW" altLang="en-US" sz="1350" dirty="0"/>
                <a:t>是老虎</a:t>
              </a:r>
            </a:p>
          </p:txBody>
        </p:sp>
        <p:sp>
          <p:nvSpPr>
            <p:cNvPr id="198" name="矩形 197"/>
            <p:cNvSpPr/>
            <p:nvPr/>
          </p:nvSpPr>
          <p:spPr>
            <a:xfrm>
              <a:off x="8596970" y="1355031"/>
              <a:ext cx="2513740" cy="4905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grpSp>
      <p:pic>
        <p:nvPicPr>
          <p:cNvPr id="199" name="翠鳥 (18).jpg"/>
          <p:cNvPicPr>
            <a:picLocks/>
          </p:cNvPicPr>
          <p:nvPr/>
        </p:nvPicPr>
        <p:blipFill rotWithShape="1">
          <a:blip r:embed="rId2" cstate="print">
            <a:extLst>
              <a:ext uri="{28A0092B-C50C-407E-A947-70E740481C1C}">
                <a14:useLocalDpi xmlns:a14="http://schemas.microsoft.com/office/drawing/2010/main" val="0"/>
              </a:ext>
            </a:extLst>
          </a:blip>
          <a:srcRect r="84530" b="79679"/>
          <a:stretch/>
        </p:blipFill>
        <p:spPr>
          <a:xfrm>
            <a:off x="3107336" y="2348880"/>
            <a:ext cx="234900" cy="237600"/>
          </a:xfrm>
          <a:prstGeom prst="rect">
            <a:avLst/>
          </a:prstGeom>
          <a:ln w="12700" cap="flat">
            <a:noFill/>
            <a:miter lim="400000"/>
          </a:ln>
          <a:effectLst/>
        </p:spPr>
      </p:pic>
      <p:sp>
        <p:nvSpPr>
          <p:cNvPr id="200" name="文字方塊 199"/>
          <p:cNvSpPr txBox="1"/>
          <p:nvPr/>
        </p:nvSpPr>
        <p:spPr>
          <a:xfrm>
            <a:off x="1794561" y="4283287"/>
            <a:ext cx="1088760" cy="300082"/>
          </a:xfrm>
          <a:prstGeom prst="rect">
            <a:avLst/>
          </a:prstGeom>
          <a:noFill/>
        </p:spPr>
        <p:txBody>
          <a:bodyPr wrap="none" rtlCol="0">
            <a:spAutoFit/>
          </a:bodyPr>
          <a:lstStyle/>
          <a:p>
            <a:r>
              <a:rPr lang="en-US" altLang="zh-TW" sz="1350" dirty="0"/>
              <a:t>Input image</a:t>
            </a:r>
          </a:p>
        </p:txBody>
      </p:sp>
      <p:pic>
        <p:nvPicPr>
          <p:cNvPr id="201" name="翠鳥 (1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136" y="3158971"/>
            <a:ext cx="1101311" cy="991975"/>
          </a:xfrm>
          <a:prstGeom prst="rect">
            <a:avLst/>
          </a:prstGeom>
          <a:ln w="12700" cap="flat">
            <a:noFill/>
            <a:miter lim="400000"/>
          </a:ln>
          <a:effectLst/>
        </p:spPr>
      </p:pic>
      <p:pic>
        <p:nvPicPr>
          <p:cNvPr id="202" name="翠鳥 (18).jpg"/>
          <p:cNvPicPr>
            <a:picLocks/>
          </p:cNvPicPr>
          <p:nvPr/>
        </p:nvPicPr>
        <p:blipFill rotWithShape="1">
          <a:blip r:embed="rId4" cstate="print">
            <a:extLst>
              <a:ext uri="{28A0092B-C50C-407E-A947-70E740481C1C}">
                <a14:useLocalDpi xmlns:a14="http://schemas.microsoft.com/office/drawing/2010/main" val="0"/>
              </a:ext>
            </a:extLst>
          </a:blip>
          <a:srcRect l="20574" r="58852" b="80992"/>
          <a:stretch/>
        </p:blipFill>
        <p:spPr>
          <a:xfrm>
            <a:off x="3108600" y="2604692"/>
            <a:ext cx="234900" cy="237600"/>
          </a:xfrm>
          <a:prstGeom prst="rect">
            <a:avLst/>
          </a:prstGeom>
          <a:ln w="12700" cap="flat">
            <a:noFill/>
            <a:miter lim="400000"/>
          </a:ln>
          <a:effectLst/>
        </p:spPr>
      </p:pic>
      <p:pic>
        <p:nvPicPr>
          <p:cNvPr id="203" name="翠鳥 (18).jpg"/>
          <p:cNvPicPr>
            <a:picLocks/>
          </p:cNvPicPr>
          <p:nvPr/>
        </p:nvPicPr>
        <p:blipFill rotWithShape="1">
          <a:blip r:embed="rId5" cstate="print">
            <a:extLst>
              <a:ext uri="{28A0092B-C50C-407E-A947-70E740481C1C}">
                <a14:useLocalDpi xmlns:a14="http://schemas.microsoft.com/office/drawing/2010/main" val="0"/>
              </a:ext>
            </a:extLst>
          </a:blip>
          <a:srcRect l="39222" r="40234" b="79761"/>
          <a:stretch/>
        </p:blipFill>
        <p:spPr>
          <a:xfrm>
            <a:off x="3108600" y="2867364"/>
            <a:ext cx="234900" cy="237600"/>
          </a:xfrm>
          <a:prstGeom prst="rect">
            <a:avLst/>
          </a:prstGeom>
          <a:ln w="12700" cap="flat">
            <a:noFill/>
            <a:miter lim="400000"/>
          </a:ln>
          <a:effectLst/>
        </p:spPr>
      </p:pic>
      <p:pic>
        <p:nvPicPr>
          <p:cNvPr id="204" name="翠鳥 (18).jpg"/>
          <p:cNvPicPr>
            <a:picLocks/>
          </p:cNvPicPr>
          <p:nvPr/>
        </p:nvPicPr>
        <p:blipFill rotWithShape="1">
          <a:blip r:embed="rId6" cstate="print">
            <a:extLst>
              <a:ext uri="{28A0092B-C50C-407E-A947-70E740481C1C}">
                <a14:useLocalDpi xmlns:a14="http://schemas.microsoft.com/office/drawing/2010/main" val="0"/>
              </a:ext>
            </a:extLst>
          </a:blip>
          <a:srcRect l="59123" r="19692" b="80385"/>
          <a:stretch/>
        </p:blipFill>
        <p:spPr>
          <a:xfrm>
            <a:off x="3108600" y="3137394"/>
            <a:ext cx="234900" cy="237600"/>
          </a:xfrm>
          <a:prstGeom prst="rect">
            <a:avLst/>
          </a:prstGeom>
          <a:ln w="12700" cap="flat">
            <a:noFill/>
            <a:miter lim="400000"/>
          </a:ln>
          <a:effectLst/>
        </p:spPr>
      </p:pic>
      <p:pic>
        <p:nvPicPr>
          <p:cNvPr id="205" name="翠鳥 (18).jpg"/>
          <p:cNvPicPr>
            <a:picLocks/>
          </p:cNvPicPr>
          <p:nvPr/>
        </p:nvPicPr>
        <p:blipFill rotWithShape="1">
          <a:blip r:embed="rId7" cstate="print">
            <a:extLst>
              <a:ext uri="{28A0092B-C50C-407E-A947-70E740481C1C}">
                <a14:useLocalDpi xmlns:a14="http://schemas.microsoft.com/office/drawing/2010/main" val="0"/>
              </a:ext>
            </a:extLst>
          </a:blip>
          <a:srcRect l="80309" b="80992"/>
          <a:stretch/>
        </p:blipFill>
        <p:spPr>
          <a:xfrm>
            <a:off x="3108428" y="3395356"/>
            <a:ext cx="234900" cy="237600"/>
          </a:xfrm>
          <a:prstGeom prst="rect">
            <a:avLst/>
          </a:prstGeom>
          <a:ln w="12700" cap="flat">
            <a:noFill/>
            <a:miter lim="400000"/>
          </a:ln>
          <a:effectLst/>
        </p:spPr>
      </p:pic>
      <p:pic>
        <p:nvPicPr>
          <p:cNvPr id="206" name="翠鳥 (18).jpg"/>
          <p:cNvPicPr>
            <a:picLocks/>
          </p:cNvPicPr>
          <p:nvPr/>
        </p:nvPicPr>
        <p:blipFill rotWithShape="1">
          <a:blip r:embed="rId8" cstate="print">
            <a:extLst>
              <a:ext uri="{28A0092B-C50C-407E-A947-70E740481C1C}">
                <a14:useLocalDpi xmlns:a14="http://schemas.microsoft.com/office/drawing/2010/main" val="0"/>
              </a:ext>
            </a:extLst>
          </a:blip>
          <a:srcRect t="21028" r="80037" b="56966"/>
          <a:stretch/>
        </p:blipFill>
        <p:spPr>
          <a:xfrm>
            <a:off x="3108600" y="3665250"/>
            <a:ext cx="234900" cy="237600"/>
          </a:xfrm>
          <a:prstGeom prst="rect">
            <a:avLst/>
          </a:prstGeom>
          <a:ln w="12700" cap="flat">
            <a:noFill/>
            <a:miter lim="400000"/>
          </a:ln>
          <a:effectLst/>
        </p:spPr>
      </p:pic>
      <p:pic>
        <p:nvPicPr>
          <p:cNvPr id="207" name="翠鳥 (18).jpg"/>
          <p:cNvPicPr>
            <a:picLocks/>
          </p:cNvPicPr>
          <p:nvPr/>
        </p:nvPicPr>
        <p:blipFill rotWithShape="1">
          <a:blip r:embed="rId9" cstate="print">
            <a:extLst>
              <a:ext uri="{28A0092B-C50C-407E-A947-70E740481C1C}">
                <a14:useLocalDpi xmlns:a14="http://schemas.microsoft.com/office/drawing/2010/main" val="0"/>
              </a:ext>
            </a:extLst>
          </a:blip>
          <a:srcRect l="20605" t="20872" r="59494" b="59988"/>
          <a:stretch/>
        </p:blipFill>
        <p:spPr>
          <a:xfrm>
            <a:off x="3108600" y="3935250"/>
            <a:ext cx="234900" cy="237600"/>
          </a:xfrm>
          <a:prstGeom prst="rect">
            <a:avLst/>
          </a:prstGeom>
          <a:ln w="12700" cap="flat">
            <a:noFill/>
            <a:miter lim="400000"/>
          </a:ln>
          <a:effectLst/>
        </p:spPr>
      </p:pic>
      <p:pic>
        <p:nvPicPr>
          <p:cNvPr id="208" name="翠鳥 (18).jpg"/>
          <p:cNvPicPr>
            <a:picLocks/>
          </p:cNvPicPr>
          <p:nvPr/>
        </p:nvPicPr>
        <p:blipFill rotWithShape="1">
          <a:blip r:embed="rId10" cstate="print">
            <a:extLst>
              <a:ext uri="{28A0092B-C50C-407E-A947-70E740481C1C}">
                <a14:useLocalDpi xmlns:a14="http://schemas.microsoft.com/office/drawing/2010/main" val="0"/>
              </a:ext>
            </a:extLst>
          </a:blip>
          <a:srcRect l="39864" t="20648" r="40876" b="60213"/>
          <a:stretch/>
        </p:blipFill>
        <p:spPr>
          <a:xfrm>
            <a:off x="3108428" y="4184198"/>
            <a:ext cx="234900" cy="237600"/>
          </a:xfrm>
          <a:prstGeom prst="rect">
            <a:avLst/>
          </a:prstGeom>
          <a:ln w="12700" cap="flat">
            <a:noFill/>
            <a:miter lim="400000"/>
          </a:ln>
          <a:effectLst/>
        </p:spPr>
      </p:pic>
      <p:pic>
        <p:nvPicPr>
          <p:cNvPr id="209" name="翠鳥 (18).jpg"/>
          <p:cNvPicPr>
            <a:picLocks/>
          </p:cNvPicPr>
          <p:nvPr/>
        </p:nvPicPr>
        <p:blipFill rotWithShape="1">
          <a:blip r:embed="rId11" cstate="print">
            <a:extLst>
              <a:ext uri="{28A0092B-C50C-407E-A947-70E740481C1C}">
                <a14:useLocalDpi xmlns:a14="http://schemas.microsoft.com/office/drawing/2010/main" val="0"/>
              </a:ext>
            </a:extLst>
          </a:blip>
          <a:srcRect l="59765" t="19893" r="20117" b="60213"/>
          <a:stretch/>
        </p:blipFill>
        <p:spPr>
          <a:xfrm>
            <a:off x="3108428" y="4450565"/>
            <a:ext cx="234900" cy="237600"/>
          </a:xfrm>
          <a:prstGeom prst="rect">
            <a:avLst/>
          </a:prstGeom>
          <a:ln w="12700" cap="flat">
            <a:noFill/>
            <a:miter lim="400000"/>
          </a:ln>
          <a:effectLst/>
        </p:spPr>
      </p:pic>
      <p:pic>
        <p:nvPicPr>
          <p:cNvPr id="210" name="翠鳥 (18).jpg"/>
          <p:cNvPicPr>
            <a:picLocks/>
          </p:cNvPicPr>
          <p:nvPr/>
        </p:nvPicPr>
        <p:blipFill rotWithShape="1">
          <a:blip r:embed="rId12" cstate="print">
            <a:extLst>
              <a:ext uri="{28A0092B-C50C-407E-A947-70E740481C1C}">
                <a14:useLocalDpi xmlns:a14="http://schemas.microsoft.com/office/drawing/2010/main" val="0"/>
              </a:ext>
            </a:extLst>
          </a:blip>
          <a:srcRect l="79667" t="16589" b="61445"/>
          <a:stretch/>
        </p:blipFill>
        <p:spPr>
          <a:xfrm>
            <a:off x="3100379" y="4725491"/>
            <a:ext cx="234900" cy="237600"/>
          </a:xfrm>
          <a:prstGeom prst="rect">
            <a:avLst/>
          </a:prstGeom>
          <a:ln w="12700" cap="flat">
            <a:noFill/>
            <a:miter lim="400000"/>
          </a:ln>
          <a:effectLst/>
        </p:spPr>
      </p:pic>
      <p:pic>
        <p:nvPicPr>
          <p:cNvPr id="211" name="翠鳥 (18).jpg"/>
          <p:cNvPicPr>
            <a:picLocks/>
          </p:cNvPicPr>
          <p:nvPr/>
        </p:nvPicPr>
        <p:blipFill rotWithShape="1">
          <a:blip r:embed="rId13" cstate="print">
            <a:extLst>
              <a:ext uri="{28A0092B-C50C-407E-A947-70E740481C1C}">
                <a14:useLocalDpi xmlns:a14="http://schemas.microsoft.com/office/drawing/2010/main" val="0"/>
              </a:ext>
            </a:extLst>
          </a:blip>
          <a:srcRect l="79025" t="76768"/>
          <a:stretch/>
        </p:blipFill>
        <p:spPr>
          <a:xfrm>
            <a:off x="3100378" y="5234056"/>
            <a:ext cx="234900" cy="237600"/>
          </a:xfrm>
          <a:prstGeom prst="rect">
            <a:avLst/>
          </a:prstGeom>
          <a:ln w="12700" cap="flat">
            <a:noFill/>
            <a:miter lim="400000"/>
          </a:ln>
          <a:effectLst/>
        </p:spPr>
      </p:pic>
      <p:graphicFrame>
        <p:nvGraphicFramePr>
          <p:cNvPr id="212" name="表格 211"/>
          <p:cNvGraphicFramePr>
            <a:graphicFrameLocks noGrp="1"/>
          </p:cNvGraphicFramePr>
          <p:nvPr>
            <p:extLst>
              <p:ext uri="{D42A27DB-BD31-4B8C-83A1-F6EECF244321}">
                <p14:modId xmlns:p14="http://schemas.microsoft.com/office/powerpoint/2010/main" val="2770589671"/>
              </p:ext>
            </p:extLst>
          </p:nvPr>
        </p:nvGraphicFramePr>
        <p:xfrm>
          <a:off x="1729138" y="3180857"/>
          <a:ext cx="1101310" cy="977715"/>
        </p:xfrm>
        <a:graphic>
          <a:graphicData uri="http://schemas.openxmlformats.org/drawingml/2006/table">
            <a:tbl>
              <a:tblPr firstRow="1" bandRow="1">
                <a:tableStyleId>{5C22544A-7EE6-4342-B048-85BDC9FD1C3A}</a:tableStyleId>
              </a:tblPr>
              <a:tblGrid>
                <a:gridCol w="220262">
                  <a:extLst>
                    <a:ext uri="{9D8B030D-6E8A-4147-A177-3AD203B41FA5}">
                      <a16:colId xmlns:a16="http://schemas.microsoft.com/office/drawing/2014/main" val="2376247027"/>
                    </a:ext>
                  </a:extLst>
                </a:gridCol>
                <a:gridCol w="220262">
                  <a:extLst>
                    <a:ext uri="{9D8B030D-6E8A-4147-A177-3AD203B41FA5}">
                      <a16:colId xmlns:a16="http://schemas.microsoft.com/office/drawing/2014/main" val="1481253781"/>
                    </a:ext>
                  </a:extLst>
                </a:gridCol>
                <a:gridCol w="220262">
                  <a:extLst>
                    <a:ext uri="{9D8B030D-6E8A-4147-A177-3AD203B41FA5}">
                      <a16:colId xmlns:a16="http://schemas.microsoft.com/office/drawing/2014/main" val="1045417879"/>
                    </a:ext>
                  </a:extLst>
                </a:gridCol>
                <a:gridCol w="220262">
                  <a:extLst>
                    <a:ext uri="{9D8B030D-6E8A-4147-A177-3AD203B41FA5}">
                      <a16:colId xmlns:a16="http://schemas.microsoft.com/office/drawing/2014/main" val="3329709277"/>
                    </a:ext>
                  </a:extLst>
                </a:gridCol>
                <a:gridCol w="220262">
                  <a:extLst>
                    <a:ext uri="{9D8B030D-6E8A-4147-A177-3AD203B41FA5}">
                      <a16:colId xmlns:a16="http://schemas.microsoft.com/office/drawing/2014/main" val="4052697587"/>
                    </a:ext>
                  </a:extLst>
                </a:gridCol>
              </a:tblGrid>
              <a:tr h="195543">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3331540"/>
                  </a:ext>
                </a:extLst>
              </a:tr>
              <a:tr h="195543">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3797559"/>
                  </a:ext>
                </a:extLst>
              </a:tr>
              <a:tr h="195543">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316060"/>
                  </a:ext>
                </a:extLst>
              </a:tr>
              <a:tr h="195543">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081038"/>
                  </a:ext>
                </a:extLst>
              </a:tr>
              <a:tr h="195543">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sz="900" dirty="0"/>
                    </a:p>
                  </a:txBody>
                  <a:tcPr marL="46622" marR="46622" marT="23311" marB="233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3916522"/>
                  </a:ext>
                </a:extLst>
              </a:tr>
            </a:tbl>
          </a:graphicData>
        </a:graphic>
      </p:graphicFrame>
    </p:spTree>
    <p:extLst>
      <p:ext uri="{BB962C8B-B14F-4D97-AF65-F5344CB8AC3E}">
        <p14:creationId xmlns:p14="http://schemas.microsoft.com/office/powerpoint/2010/main" val="231366534"/>
      </p:ext>
    </p:extLst>
  </p:cSld>
  <p:clrMapOvr>
    <a:masterClrMapping/>
  </p:clrMapOvr>
  <p:transition advClick="0">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輸出層</a:t>
            </a:r>
            <a:r>
              <a:rPr lang="en-US" altLang="zh-TW" dirty="0"/>
              <a:t>(Output Layer)</a:t>
            </a:r>
            <a:r>
              <a:rPr lang="zh-TW" altLang="en-US" dirty="0"/>
              <a:t>的運作方式</a:t>
            </a:r>
          </a:p>
          <a:p>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388" y="1988840"/>
            <a:ext cx="7920880" cy="4117943"/>
          </a:xfrm>
          <a:prstGeom prst="rect">
            <a:avLst/>
          </a:prstGeom>
        </p:spPr>
      </p:pic>
    </p:spTree>
    <p:extLst>
      <p:ext uri="{BB962C8B-B14F-4D97-AF65-F5344CB8AC3E}">
        <p14:creationId xmlns:p14="http://schemas.microsoft.com/office/powerpoint/2010/main" val="3601653718"/>
      </p:ext>
    </p:extLst>
  </p:cSld>
  <p:clrMapOvr>
    <a:masterClrMapping/>
  </p:clrMapOvr>
  <p:transition advClick="0">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4-2-6</a:t>
            </a:r>
            <a:r>
              <a:rPr lang="zh-TW" altLang="en-US" dirty="0"/>
              <a:t>　</a:t>
            </a:r>
            <a:r>
              <a:rPr lang="zh-TW" altLang="zh-TW" dirty="0"/>
              <a:t>卷積神經網路的實際應用</a:t>
            </a:r>
            <a:endParaRPr lang="zh-TW" altLang="en-US" dirty="0"/>
          </a:p>
          <a:p>
            <a:r>
              <a:rPr kumimoji="1" lang="zh-TW" altLang="en-US" sz="2400" b="0" dirty="0">
                <a:solidFill>
                  <a:schemeClr val="tx1"/>
                </a:solidFill>
                <a:latin typeface="Times New Roman" pitchFamily="18" charset="0"/>
                <a:ea typeface="標楷體" pitchFamily="65" charset="-120"/>
              </a:rPr>
              <a:t>人臉辨識</a:t>
            </a: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3042" y="2285992"/>
            <a:ext cx="5525236" cy="3631860"/>
          </a:xfrm>
          <a:prstGeom prst="rect">
            <a:avLst/>
          </a:prstGeom>
        </p:spPr>
      </p:pic>
    </p:spTree>
    <p:extLst>
      <p:ext uri="{BB962C8B-B14F-4D97-AF65-F5344CB8AC3E}">
        <p14:creationId xmlns:p14="http://schemas.microsoft.com/office/powerpoint/2010/main" val="746785821"/>
      </p:ext>
    </p:extLst>
  </p:cSld>
  <p:clrMapOvr>
    <a:masterClrMapping/>
  </p:clrMapOvr>
  <p:transition advClick="0">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卷積神經網路的實際應用</a:t>
            </a:r>
            <a:endParaRPr lang="en-US" altLang="zh-TW" dirty="0"/>
          </a:p>
          <a:p>
            <a:r>
              <a:rPr kumimoji="1" lang="zh-TW" altLang="en-US" sz="2400" b="0" dirty="0">
                <a:solidFill>
                  <a:schemeClr val="tx1"/>
                </a:solidFill>
                <a:latin typeface="Times New Roman" pitchFamily="18" charset="0"/>
                <a:ea typeface="標楷體" pitchFamily="65" charset="-120"/>
              </a:rPr>
              <a:t>自動駕駛車</a:t>
            </a: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4546" y="2428868"/>
            <a:ext cx="4459227" cy="3151252"/>
          </a:xfrm>
          <a:prstGeom prst="rect">
            <a:avLst/>
          </a:prstGeom>
        </p:spPr>
      </p:pic>
    </p:spTree>
    <p:extLst>
      <p:ext uri="{BB962C8B-B14F-4D97-AF65-F5344CB8AC3E}">
        <p14:creationId xmlns:p14="http://schemas.microsoft.com/office/powerpoint/2010/main" val="3346883728"/>
      </p:ext>
    </p:extLst>
  </p:cSld>
  <p:clrMapOvr>
    <a:masterClrMapping/>
  </p:clrMapOvr>
  <p:transition advClick="0">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b="1" dirty="0"/>
              <a:t>4-3</a:t>
            </a:r>
            <a:r>
              <a:rPr lang="zh-TW" altLang="en-US" b="1" dirty="0"/>
              <a:t>　</a:t>
            </a:r>
            <a:r>
              <a:rPr lang="zh-TW" altLang="zh-TW" dirty="0"/>
              <a:t>類神經網路的學習方式</a:t>
            </a:r>
            <a:endParaRPr lang="zh-TW" altLang="en-US" dirty="0"/>
          </a:p>
        </p:txBody>
      </p:sp>
      <p:sp>
        <p:nvSpPr>
          <p:cNvPr id="2" name="內容版面配置區 1"/>
          <p:cNvSpPr>
            <a:spLocks noGrp="1"/>
          </p:cNvSpPr>
          <p:nvPr>
            <p:ph idx="1"/>
          </p:nvPr>
        </p:nvSpPr>
        <p:spPr/>
        <p:txBody>
          <a:bodyPr/>
          <a:lstStyle/>
          <a:p>
            <a:pPr>
              <a:spcBef>
                <a:spcPts val="600"/>
              </a:spcBef>
            </a:pPr>
            <a:r>
              <a:rPr kumimoji="1" lang="zh-TW" altLang="zh-TW" sz="2400" b="0" dirty="0">
                <a:solidFill>
                  <a:schemeClr val="tx1"/>
                </a:solidFill>
                <a:latin typeface="Times New Roman" pitchFamily="18" charset="0"/>
                <a:ea typeface="標楷體" pitchFamily="65" charset="-120"/>
              </a:rPr>
              <a:t>當多層神經網路的架構，包括層數，每層的神經元個數已決定後，我們將開始訓練神經網路</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類神經網路學習的目的，主要是為了讓輸出的預測值接近實際值，也就是讓訓練好的神經網路，就是一個能代表所有訓練資料的模型，這樣的模型，在執行任務時，輸入一張人們沒有標記，不知道是貓還是老虎的圖片，其分類或預測的結果能接近人們期待的真實答案。</a:t>
            </a:r>
          </a:p>
          <a:p>
            <a:endParaRPr lang="zh-TW" altLang="en-US" dirty="0"/>
          </a:p>
        </p:txBody>
      </p:sp>
    </p:spTree>
    <p:extLst>
      <p:ext uri="{BB962C8B-B14F-4D97-AF65-F5344CB8AC3E}">
        <p14:creationId xmlns:p14="http://schemas.microsoft.com/office/powerpoint/2010/main" val="2918580520"/>
      </p:ext>
    </p:extLst>
  </p:cSld>
  <p:clrMapOvr>
    <a:masterClrMapping/>
  </p:clrMapOvr>
  <p:transition advClick="0">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4-3-1</a:t>
            </a:r>
            <a:r>
              <a:rPr lang="zh-TW" altLang="en-US" dirty="0"/>
              <a:t>　</a:t>
            </a:r>
            <a:r>
              <a:rPr lang="zh-TW" altLang="zh-TW" dirty="0"/>
              <a:t>損失函數介紹</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神經網路學習過程中有一個重要的函數可以影響模型的好壞，稱為損失函數</a:t>
            </a:r>
            <a:r>
              <a:rPr kumimoji="1" lang="en-US" altLang="zh-TW" sz="2400" b="0" dirty="0">
                <a:solidFill>
                  <a:schemeClr val="tx1"/>
                </a:solidFill>
                <a:latin typeface="Times New Roman" pitchFamily="18" charset="0"/>
                <a:ea typeface="標楷體" pitchFamily="65" charset="-120"/>
              </a:rPr>
              <a:t>(Loss Function)</a:t>
            </a:r>
            <a:r>
              <a:rPr kumimoji="1" lang="zh-TW" altLang="zh-TW"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損失函數的重點在於計算輸出值和實際值的落差；當輸出值和實際值的落差越大，損失函數的值則越大，反之則越小；因此神經網路在學習的過程中，有一重要的目的，就是要讓損失函數最小化，以達到更好的分類或預測效果。</a:t>
            </a:r>
          </a:p>
          <a:p>
            <a:endParaRPr lang="zh-TW" altLang="en-US" dirty="0"/>
          </a:p>
        </p:txBody>
      </p:sp>
    </p:spTree>
    <p:extLst>
      <p:ext uri="{BB962C8B-B14F-4D97-AF65-F5344CB8AC3E}">
        <p14:creationId xmlns:p14="http://schemas.microsoft.com/office/powerpoint/2010/main" val="1322067794"/>
      </p:ext>
    </p:extLst>
  </p:cSld>
  <p:clrMapOvr>
    <a:masterClrMapping/>
  </p:clrMapOvr>
  <p:transition advClick="0">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交叉熵</a:t>
            </a:r>
            <a:r>
              <a:rPr lang="en-US" altLang="zh-TW" dirty="0"/>
              <a:t>(cross-entropy)</a:t>
            </a:r>
            <a:r>
              <a:rPr lang="zh-TW" altLang="zh-TW" dirty="0"/>
              <a:t>函數</a:t>
            </a:r>
            <a:endParaRPr lang="zh-TW" altLang="en-US" dirty="0"/>
          </a:p>
          <a:p>
            <a:pPr>
              <a:spcBef>
                <a:spcPts val="600"/>
              </a:spcBef>
            </a:pPr>
            <a:r>
              <a:rPr kumimoji="1" lang="zh-TW" altLang="zh-TW" sz="2400" b="0" dirty="0">
                <a:solidFill>
                  <a:schemeClr val="tx1"/>
                </a:solidFill>
                <a:latin typeface="Times New Roman" pitchFamily="18" charset="0"/>
                <a:ea typeface="標楷體" pitchFamily="65" charset="-120"/>
              </a:rPr>
              <a:t>交叉熵函數主要是評估輸出值和實際值是否差異很大</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交叉熵是針對機率的損失函數，因其能有效將預測機率和實際機率的落差進行量化，所以常在分類問題中使用</a:t>
            </a:r>
            <a:r>
              <a:rPr kumimoji="1" lang="zh-TW" altLang="en-US" sz="2400" b="0" dirty="0">
                <a:solidFill>
                  <a:schemeClr val="tx1"/>
                </a:solidFill>
                <a:latin typeface="Times New Roman" pitchFamily="18" charset="0"/>
                <a:ea typeface="標楷體" pitchFamily="65" charset="-120"/>
              </a:rPr>
              <a:t>。</a:t>
            </a:r>
          </a:p>
        </p:txBody>
      </p:sp>
      <mc:AlternateContent xmlns:mc="http://schemas.openxmlformats.org/markup-compatibility/2006" xmlns:a14="http://schemas.microsoft.com/office/drawing/2010/main">
        <mc:Choice Requires="a14">
          <p:sp>
            <p:nvSpPr>
              <p:cNvPr id="4" name="內容版面配置區 1"/>
              <p:cNvSpPr txBox="1">
                <a:spLocks/>
              </p:cNvSpPr>
              <p:nvPr/>
            </p:nvSpPr>
            <p:spPr bwMode="auto">
              <a:xfrm>
                <a:off x="3275856" y="4149080"/>
                <a:ext cx="1782198" cy="4860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folHlink"/>
                  </a:buClr>
                  <a:buSzPct val="90000"/>
                  <a:buFont typeface="Wingdings" pitchFamily="2" charset="2"/>
                  <a:buChar char="n"/>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75000"/>
                  <a:buFont typeface="Wingdings" pitchFamily="2" charset="2"/>
                  <a:buChar char="n"/>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kumimoji="1" sz="1600">
                    <a:solidFill>
                      <a:schemeClr val="tx1"/>
                    </a:solidFill>
                    <a:latin typeface="+mn-lt"/>
                    <a:ea typeface="+mn-ea"/>
                  </a:defRPr>
                </a:lvl3pPr>
                <a:lvl4pPr marL="1600200" indent="-228600" algn="l" rtl="0" eaLnBrk="1" fontAlgn="base" hangingPunct="1">
                  <a:spcBef>
                    <a:spcPct val="20000"/>
                  </a:spcBef>
                  <a:spcAft>
                    <a:spcPct val="0"/>
                  </a:spcAft>
                  <a:buClr>
                    <a:schemeClr val="accent1"/>
                  </a:buClr>
                  <a:buFont typeface="Wingdings" pitchFamily="2" charset="2"/>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accent1"/>
                  </a:buClr>
                  <a:buFont typeface="Wingdings" pitchFamily="2" charset="2"/>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accent1"/>
                  </a:buClr>
                  <a:buFont typeface="Wingdings" pitchFamily="2" charset="2"/>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Font typeface="Wingdings" pitchFamily="2" charset="2"/>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Font typeface="Wingdings" pitchFamily="2" charset="2"/>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Font typeface="Wingdings" pitchFamily="2" charset="2"/>
                  <a:buChar char="§"/>
                  <a:defRPr kumimoji="1" sz="2000">
                    <a:solidFill>
                      <a:schemeClr val="tx1"/>
                    </a:solidFill>
                    <a:latin typeface="+mn-lt"/>
                    <a:ea typeface="+mn-ea"/>
                  </a:defRPr>
                </a:lvl9pPr>
              </a:lstStyle>
              <a:p>
                <a:pPr marL="0" indent="0">
                  <a:buNone/>
                </a:pPr>
                <a:r>
                  <a:rPr lang="en-US" altLang="zh-TW" kern="0" dirty="0"/>
                  <a:t>-</a:t>
                </a:r>
                <a14:m>
                  <m:oMath xmlns:m="http://schemas.openxmlformats.org/officeDocument/2006/math">
                    <m:nary>
                      <m:naryPr>
                        <m:chr m:val="∑"/>
                        <m:ctrlPr>
                          <a:rPr lang="zh-TW" altLang="en-US" i="1" kern="0">
                            <a:latin typeface="Cambria Math" panose="02040503050406030204" pitchFamily="18" charset="0"/>
                          </a:rPr>
                        </m:ctrlPr>
                      </m:naryPr>
                      <m:sub>
                        <m:r>
                          <m:rPr>
                            <m:brk m:alnAt="23"/>
                          </m:rPr>
                          <a:rPr lang="en-US" altLang="zh-TW" i="1" kern="0">
                            <a:latin typeface="Cambria Math"/>
                          </a:rPr>
                          <m:t>𝑖</m:t>
                        </m:r>
                      </m:sub>
                      <m:sup>
                        <m:r>
                          <a:rPr lang="en-US" altLang="zh-TW" i="1" kern="0">
                            <a:latin typeface="Cambria Math"/>
                          </a:rPr>
                          <m:t> </m:t>
                        </m:r>
                      </m:sup>
                      <m:e>
                        <m:acc>
                          <m:accPr>
                            <m:chr m:val="̂"/>
                            <m:ctrlPr>
                              <a:rPr lang="zh-TW" altLang="en-US" i="1" kern="0">
                                <a:latin typeface="Cambria Math" panose="02040503050406030204" pitchFamily="18" charset="0"/>
                              </a:rPr>
                            </m:ctrlPr>
                          </m:accPr>
                          <m:e>
                            <m:sSub>
                              <m:sSubPr>
                                <m:ctrlPr>
                                  <a:rPr lang="zh-TW" altLang="en-US" i="1" kern="0">
                                    <a:latin typeface="Cambria Math" panose="02040503050406030204" pitchFamily="18" charset="0"/>
                                  </a:rPr>
                                </m:ctrlPr>
                              </m:sSubPr>
                              <m:e>
                                <m:r>
                                  <a:rPr lang="en-US" altLang="zh-TW" i="1" kern="0">
                                    <a:latin typeface="Cambria Math"/>
                                  </a:rPr>
                                  <m:t>𝑦</m:t>
                                </m:r>
                              </m:e>
                              <m:sub>
                                <m:r>
                                  <a:rPr lang="en-US" altLang="zh-TW" i="1" kern="0">
                                    <a:latin typeface="Cambria Math"/>
                                  </a:rPr>
                                  <m:t>𝑖</m:t>
                                </m:r>
                              </m:sub>
                            </m:sSub>
                          </m:e>
                        </m:acc>
                        <m:r>
                          <a:rPr lang="en-US" altLang="zh-TW" i="1" kern="0">
                            <a:latin typeface="Cambria Math"/>
                          </a:rPr>
                          <m:t>𝑙𝑛</m:t>
                        </m:r>
                        <m:r>
                          <a:rPr lang="en-US" altLang="zh-TW" kern="0">
                            <a:latin typeface="Cambria Math"/>
                          </a:rPr>
                          <m:t>(</m:t>
                        </m:r>
                        <m:sSub>
                          <m:sSubPr>
                            <m:ctrlPr>
                              <a:rPr lang="zh-TW" altLang="en-US" i="1" kern="0">
                                <a:latin typeface="Cambria Math" panose="02040503050406030204" pitchFamily="18" charset="0"/>
                              </a:rPr>
                            </m:ctrlPr>
                          </m:sSubPr>
                          <m:e>
                            <m:r>
                              <a:rPr lang="en-US" altLang="zh-TW" i="1" kern="0">
                                <a:latin typeface="Cambria Math"/>
                              </a:rPr>
                              <m:t>𝑦</m:t>
                            </m:r>
                          </m:e>
                          <m:sub>
                            <m:r>
                              <a:rPr lang="en-US" altLang="zh-TW" i="1" kern="0">
                                <a:latin typeface="Cambria Math"/>
                              </a:rPr>
                              <m:t>𝑖</m:t>
                            </m:r>
                          </m:sub>
                        </m:sSub>
                        <m:r>
                          <a:rPr lang="en-US" altLang="zh-TW" kern="0">
                            <a:latin typeface="Cambria Math"/>
                          </a:rPr>
                          <m:t>)</m:t>
                        </m:r>
                      </m:e>
                    </m:nary>
                  </m:oMath>
                </a14:m>
                <a:endParaRPr lang="zh-TW" altLang="en-US" kern="0" dirty="0"/>
              </a:p>
            </p:txBody>
          </p:sp>
        </mc:Choice>
        <mc:Fallback xmlns="">
          <p:sp>
            <p:nvSpPr>
              <p:cNvPr id="4" name="內容版面配置區 1"/>
              <p:cNvSpPr txBox="1">
                <a:spLocks noRot="1" noChangeAspect="1" noMove="1" noResize="1" noEditPoints="1" noAdjustHandles="1" noChangeArrowheads="1" noChangeShapeType="1" noTextEdit="1"/>
              </p:cNvSpPr>
              <p:nvPr/>
            </p:nvSpPr>
            <p:spPr bwMode="auto">
              <a:xfrm>
                <a:off x="3275856" y="4149080"/>
                <a:ext cx="1782198" cy="486053"/>
              </a:xfrm>
              <a:prstGeom prst="rect">
                <a:avLst/>
              </a:prstGeom>
              <a:blipFill rotWithShape="0">
                <a:blip r:embed="rId2"/>
                <a:stretch>
                  <a:fillRect l="-21843" t="-126582" b="-182278"/>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TW" altLang="en-US">
                    <a:noFill/>
                  </a:rPr>
                  <a:t> </a:t>
                </a:r>
              </a:p>
            </p:txBody>
          </p:sp>
        </mc:Fallback>
      </mc:AlternateContent>
    </p:spTree>
    <p:extLst>
      <p:ext uri="{BB962C8B-B14F-4D97-AF65-F5344CB8AC3E}">
        <p14:creationId xmlns:p14="http://schemas.microsoft.com/office/powerpoint/2010/main" val="1879451759"/>
      </p:ext>
    </p:extLst>
  </p:cSld>
  <p:clrMapOvr>
    <a:masterClrMapping/>
  </p:clrMapOvr>
  <p:transition advClick="0">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神經網路使用交叉熵當損失函數</a:t>
            </a:r>
            <a:endParaRPr lang="en-US" altLang="zh-TW" dirty="0"/>
          </a:p>
          <a:p>
            <a:pPr lvl="1" indent="0">
              <a:buNone/>
            </a:pPr>
            <a:r>
              <a:rPr lang="en-US" altLang="zh-TW" dirty="0"/>
              <a:t>	</a:t>
            </a:r>
            <a:r>
              <a:rPr lang="zh-TW" altLang="zh-TW" sz="2400" dirty="0"/>
              <a:t>以「分辨貓和老虎」為例；在訓練過程中，每當隨機輸入一張貓或老虎的照片時，神經網路會判斷輸入的照片裡，是「貓」的機率是多少，是「老虎」的機率又是多少</a:t>
            </a:r>
            <a:endParaRPr lang="zh-TW" altLang="en-US" sz="2400" dirty="0"/>
          </a:p>
        </p:txBody>
      </p:sp>
    </p:spTree>
    <p:extLst>
      <p:ext uri="{BB962C8B-B14F-4D97-AF65-F5344CB8AC3E}">
        <p14:creationId xmlns:p14="http://schemas.microsoft.com/office/powerpoint/2010/main" val="3208050191"/>
      </p:ext>
    </p:extLst>
  </p:cSld>
  <p:clrMapOvr>
    <a:masterClrMapping/>
  </p:clrMapOvr>
  <p:transition advClick="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r>
              <a:rPr lang="en-US" altLang="zh-TW" dirty="0"/>
              <a:t>activation function </a:t>
            </a:r>
            <a:r>
              <a:rPr lang="zh-TW" altLang="en-US" dirty="0"/>
              <a:t>的運作方式</a:t>
            </a:r>
          </a:p>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094" y="2060848"/>
            <a:ext cx="7632848" cy="4170055"/>
          </a:xfrm>
          <a:prstGeom prst="rect">
            <a:avLst/>
          </a:prstGeom>
        </p:spPr>
      </p:pic>
    </p:spTree>
    <p:extLst>
      <p:ext uri="{BB962C8B-B14F-4D97-AF65-F5344CB8AC3E}">
        <p14:creationId xmlns:p14="http://schemas.microsoft.com/office/powerpoint/2010/main" val="2541511181"/>
      </p:ext>
    </p:extLst>
  </p:cSld>
  <p:clrMapOvr>
    <a:masterClrMapping/>
  </p:clrMapOvr>
  <p:transition advClick="0">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7" name="內容版面配置區 6"/>
          <p:cNvSpPr>
            <a:spLocks noGrp="1"/>
          </p:cNvSpPr>
          <p:nvPr>
            <p:ph idx="1"/>
          </p:nvPr>
        </p:nvSpPr>
        <p:spPr/>
        <p:txBody>
          <a:bodyPr/>
          <a:lstStyle/>
          <a:p>
            <a:endParaRPr lang="zh-TW" altLang="en-US"/>
          </a:p>
        </p:txBody>
      </p:sp>
      <mc:AlternateContent xmlns:mc="http://schemas.openxmlformats.org/markup-compatibility/2006" xmlns:a14="http://schemas.microsoft.com/office/drawing/2010/main">
        <mc:Choice Requires="a14">
          <p:sp>
            <p:nvSpPr>
              <p:cNvPr id="5" name="矩形 4"/>
              <p:cNvSpPr/>
              <p:nvPr/>
            </p:nvSpPr>
            <p:spPr>
              <a:xfrm>
                <a:off x="1888226" y="5400491"/>
                <a:ext cx="4846848"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m:t>
                      </m:r>
                      <m:d>
                        <m:dPr>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a:latin typeface="Cambria Math"/>
                                </a:rPr>
                                <m:t>1×</m:t>
                              </m:r>
                              <m:r>
                                <m:rPr>
                                  <m:sty m:val="p"/>
                                </m:rPr>
                                <a:rPr lang="en-US" altLang="zh-TW" i="0">
                                  <a:latin typeface="Cambria Math"/>
                                </a:rPr>
                                <m:t>ln</m:t>
                              </m:r>
                              <m:r>
                                <a:rPr lang="en-US" altLang="zh-TW">
                                  <a:latin typeface="Cambria Math"/>
                                </a:rPr>
                                <m:t>0.3</m:t>
                              </m:r>
                            </m:e>
                          </m:d>
                          <m:r>
                            <a:rPr lang="en-US" altLang="zh-TW">
                              <a:latin typeface="Cambria Math"/>
                            </a:rPr>
                            <m:t>+</m:t>
                          </m:r>
                          <m:d>
                            <m:dPr>
                              <m:ctrlPr>
                                <a:rPr lang="zh-TW" altLang="zh-TW" i="1">
                                  <a:latin typeface="Cambria Math" panose="02040503050406030204" pitchFamily="18" charset="0"/>
                                </a:rPr>
                              </m:ctrlPr>
                            </m:dPr>
                            <m:e>
                              <m:r>
                                <a:rPr lang="en-US" altLang="zh-TW">
                                  <a:latin typeface="Cambria Math"/>
                                </a:rPr>
                                <m:t>0×</m:t>
                              </m:r>
                              <m:r>
                                <m:rPr>
                                  <m:sty m:val="p"/>
                                </m:rPr>
                                <a:rPr lang="en-US" altLang="zh-TW" i="0">
                                  <a:latin typeface="Cambria Math"/>
                                </a:rPr>
                                <m:t>ln</m:t>
                              </m:r>
                              <m:r>
                                <a:rPr lang="en-US" altLang="zh-TW">
                                  <a:latin typeface="Cambria Math"/>
                                </a:rPr>
                                <m:t>0.7</m:t>
                              </m:r>
                            </m:e>
                          </m:d>
                        </m:e>
                      </m:d>
                      <m:r>
                        <a:rPr lang="en-US" altLang="zh-TW">
                          <a:latin typeface="Cambria Math"/>
                        </a:rPr>
                        <m:t>=</m:t>
                      </m:r>
                      <m:r>
                        <a:rPr lang="en-US" altLang="zh-TW" i="1">
                          <a:latin typeface="Cambria Math"/>
                        </a:rPr>
                        <m:t>−</m:t>
                      </m:r>
                      <m:r>
                        <m:rPr>
                          <m:sty m:val="p"/>
                        </m:rPr>
                        <a:rPr lang="en-US" altLang="zh-TW" i="0">
                          <a:latin typeface="Cambria Math"/>
                        </a:rPr>
                        <m:t>ln</m:t>
                      </m:r>
                      <m:r>
                        <a:rPr lang="en-US" altLang="zh-TW" i="1">
                          <a:latin typeface="Cambria Math"/>
                        </a:rPr>
                        <m:t>0.3</m:t>
                      </m:r>
                      <m:r>
                        <a:rPr lang="en-US" altLang="zh-TW">
                          <a:latin typeface="Cambria Math"/>
                        </a:rPr>
                        <m:t>≒1.2</m:t>
                      </m:r>
                    </m:oMath>
                  </m:oMathPara>
                </a14:m>
                <a:endParaRPr lang="zh-TW" altLang="zh-TW" dirty="0"/>
              </a:p>
            </p:txBody>
          </p:sp>
        </mc:Choice>
        <mc:Fallback xmlns="">
          <p:sp>
            <p:nvSpPr>
              <p:cNvPr id="5" name="矩形 4"/>
              <p:cNvSpPr>
                <a:spLocks noRot="1" noChangeAspect="1" noMove="1" noResize="1" noEditPoints="1" noAdjustHandles="1" noChangeArrowheads="1" noChangeShapeType="1" noTextEdit="1"/>
              </p:cNvSpPr>
              <p:nvPr/>
            </p:nvSpPr>
            <p:spPr>
              <a:xfrm>
                <a:off x="1888226" y="5400491"/>
                <a:ext cx="4846848" cy="404983"/>
              </a:xfrm>
              <a:prstGeom prst="rect">
                <a:avLst/>
              </a:prstGeom>
              <a:blipFill rotWithShape="0">
                <a:blip r:embed="rId2"/>
                <a:stretch>
                  <a:fillRect/>
                </a:stretch>
              </a:blipFill>
            </p:spPr>
            <p:txBody>
              <a:bodyPr/>
              <a:lstStyle/>
              <a:p>
                <a:r>
                  <a:rPr lang="zh-TW" altLang="en-US">
                    <a:noFill/>
                  </a:rPr>
                  <a:t> </a:t>
                </a:r>
              </a:p>
            </p:txBody>
          </p:sp>
        </mc:Fallback>
      </mc:AlternateContent>
      <p:pic>
        <p:nvPicPr>
          <p:cNvPr id="6" name="圖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608" y="1844824"/>
            <a:ext cx="6352681" cy="3384376"/>
          </a:xfrm>
          <a:prstGeom prst="rect">
            <a:avLst/>
          </a:prstGeom>
        </p:spPr>
      </p:pic>
    </p:spTree>
    <p:extLst>
      <p:ext uri="{BB962C8B-B14F-4D97-AF65-F5344CB8AC3E}">
        <p14:creationId xmlns:p14="http://schemas.microsoft.com/office/powerpoint/2010/main" val="3986441236"/>
      </p:ext>
    </p:extLst>
  </p:cSld>
  <p:clrMapOvr>
    <a:masterClrMapping/>
  </p:clrMapOvr>
  <p:transition advClick="0">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zh-TW" dirty="0"/>
              <a:t>神經網路使用交叉熵當損失函數</a:t>
            </a:r>
            <a:endParaRPr lang="zh-TW" altLang="en-US" dirty="0"/>
          </a:p>
          <a:p>
            <a:endParaRPr lang="zh-TW" altLang="en-US" dirty="0"/>
          </a:p>
        </p:txBody>
      </p:sp>
      <mc:AlternateContent xmlns:mc="http://schemas.openxmlformats.org/markup-compatibility/2006" xmlns:a14="http://schemas.microsoft.com/office/drawing/2010/main">
        <mc:Choice Requires="a14">
          <p:sp>
            <p:nvSpPr>
              <p:cNvPr id="5" name="矩形 4"/>
              <p:cNvSpPr/>
              <p:nvPr/>
            </p:nvSpPr>
            <p:spPr>
              <a:xfrm>
                <a:off x="1917023" y="5733256"/>
                <a:ext cx="4846848"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m:t>
                      </m:r>
                      <m:d>
                        <m:dPr>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a:latin typeface="Cambria Math"/>
                                </a:rPr>
                                <m:t>0×</m:t>
                              </m:r>
                              <m:r>
                                <m:rPr>
                                  <m:sty m:val="p"/>
                                </m:rPr>
                                <a:rPr lang="en-US" altLang="zh-TW" i="0">
                                  <a:latin typeface="Cambria Math"/>
                                </a:rPr>
                                <m:t>ln</m:t>
                              </m:r>
                              <m:r>
                                <a:rPr lang="en-US" altLang="zh-TW">
                                  <a:latin typeface="Cambria Math"/>
                                </a:rPr>
                                <m:t>0.1</m:t>
                              </m:r>
                            </m:e>
                          </m:d>
                          <m:r>
                            <a:rPr lang="en-US" altLang="zh-TW">
                              <a:latin typeface="Cambria Math"/>
                            </a:rPr>
                            <m:t>+</m:t>
                          </m:r>
                          <m:d>
                            <m:dPr>
                              <m:ctrlPr>
                                <a:rPr lang="zh-TW" altLang="zh-TW" i="1">
                                  <a:latin typeface="Cambria Math" panose="02040503050406030204" pitchFamily="18" charset="0"/>
                                </a:rPr>
                              </m:ctrlPr>
                            </m:dPr>
                            <m:e>
                              <m:r>
                                <a:rPr lang="en-US" altLang="zh-TW">
                                  <a:latin typeface="Cambria Math"/>
                                </a:rPr>
                                <m:t>1×</m:t>
                              </m:r>
                              <m:r>
                                <m:rPr>
                                  <m:sty m:val="p"/>
                                </m:rPr>
                                <a:rPr lang="en-US" altLang="zh-TW" i="0">
                                  <a:latin typeface="Cambria Math"/>
                                </a:rPr>
                                <m:t>ln</m:t>
                              </m:r>
                              <m:r>
                                <a:rPr lang="en-US" altLang="zh-TW">
                                  <a:latin typeface="Cambria Math"/>
                                </a:rPr>
                                <m:t>0.9</m:t>
                              </m:r>
                            </m:e>
                          </m:d>
                        </m:e>
                      </m:d>
                      <m:r>
                        <a:rPr lang="en-US" altLang="zh-TW">
                          <a:latin typeface="Cambria Math"/>
                        </a:rPr>
                        <m:t>=</m:t>
                      </m:r>
                      <m:r>
                        <a:rPr lang="en-US" altLang="zh-TW" i="1">
                          <a:latin typeface="Cambria Math"/>
                        </a:rPr>
                        <m:t>−</m:t>
                      </m:r>
                      <m:r>
                        <m:rPr>
                          <m:sty m:val="p"/>
                        </m:rPr>
                        <a:rPr lang="en-US" altLang="zh-TW" i="0">
                          <a:latin typeface="Cambria Math"/>
                        </a:rPr>
                        <m:t>ln</m:t>
                      </m:r>
                      <m:r>
                        <a:rPr lang="en-US" altLang="zh-TW" i="1">
                          <a:latin typeface="Cambria Math"/>
                        </a:rPr>
                        <m:t>0.9</m:t>
                      </m:r>
                      <m:r>
                        <a:rPr lang="en-US" altLang="zh-TW">
                          <a:latin typeface="Cambria Math"/>
                        </a:rPr>
                        <m:t>≒0.1</m:t>
                      </m:r>
                    </m:oMath>
                  </m:oMathPara>
                </a14:m>
                <a:endParaRPr lang="zh-TW" altLang="zh-TW" dirty="0"/>
              </a:p>
            </p:txBody>
          </p:sp>
        </mc:Choice>
        <mc:Fallback xmlns="">
          <p:sp>
            <p:nvSpPr>
              <p:cNvPr id="5" name="矩形 4"/>
              <p:cNvSpPr>
                <a:spLocks noRot="1" noChangeAspect="1" noMove="1" noResize="1" noEditPoints="1" noAdjustHandles="1" noChangeArrowheads="1" noChangeShapeType="1" noTextEdit="1"/>
              </p:cNvSpPr>
              <p:nvPr/>
            </p:nvSpPr>
            <p:spPr>
              <a:xfrm>
                <a:off x="1917023" y="5733256"/>
                <a:ext cx="4846848" cy="404983"/>
              </a:xfrm>
              <a:prstGeom prst="rect">
                <a:avLst/>
              </a:prstGeom>
              <a:blipFill rotWithShape="0">
                <a:blip r:embed="rId2"/>
                <a:stretch>
                  <a:fillRect/>
                </a:stretch>
              </a:blipFill>
            </p:spPr>
            <p:txBody>
              <a:bodyPr/>
              <a:lstStyle/>
              <a:p>
                <a:r>
                  <a:rPr lang="zh-TW" altLang="en-US">
                    <a:noFill/>
                  </a:rPr>
                  <a:t> </a:t>
                </a:r>
              </a:p>
            </p:txBody>
          </p:sp>
        </mc:Fallback>
      </mc:AlternateContent>
      <p:pic>
        <p:nvPicPr>
          <p:cNvPr id="4" name="圖片 3"/>
          <p:cNvPicPr>
            <a:picLocks noChangeAspect="1"/>
          </p:cNvPicPr>
          <p:nvPr/>
        </p:nvPicPr>
        <p:blipFill>
          <a:blip r:embed="rId3" cstate="print">
            <a:clrChange>
              <a:clrFrom>
                <a:srgbClr val="FAF9FE"/>
              </a:clrFrom>
              <a:clrTo>
                <a:srgbClr val="FAF9FE">
                  <a:alpha val="0"/>
                </a:srgbClr>
              </a:clrTo>
            </a:clrChange>
            <a:extLst>
              <a:ext uri="{28A0092B-C50C-407E-A947-70E740481C1C}">
                <a14:useLocalDpi xmlns:a14="http://schemas.microsoft.com/office/drawing/2010/main" val="0"/>
              </a:ext>
            </a:extLst>
          </a:blip>
          <a:stretch>
            <a:fillRect/>
          </a:stretch>
        </p:blipFill>
        <p:spPr>
          <a:xfrm>
            <a:off x="467544" y="1912593"/>
            <a:ext cx="7344816" cy="3749225"/>
          </a:xfrm>
          <a:prstGeom prst="rect">
            <a:avLst/>
          </a:prstGeom>
        </p:spPr>
      </p:pic>
    </p:spTree>
    <p:extLst>
      <p:ext uri="{BB962C8B-B14F-4D97-AF65-F5344CB8AC3E}">
        <p14:creationId xmlns:p14="http://schemas.microsoft.com/office/powerpoint/2010/main" val="3761527536"/>
      </p:ext>
    </p:extLst>
  </p:cSld>
  <p:clrMapOvr>
    <a:masterClrMapping/>
  </p:clrMapOvr>
  <p:transition advClick="0">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4-3-2</a:t>
            </a:r>
            <a:r>
              <a:rPr lang="zh-TW" altLang="en-US" dirty="0"/>
              <a:t>　</a:t>
            </a:r>
            <a:r>
              <a:rPr lang="zh-TW" altLang="zh-TW" dirty="0"/>
              <a:t>損失函數與梯度下降的學習方法</a:t>
            </a:r>
          </a:p>
          <a:p>
            <a:pPr lvl="1" indent="0">
              <a:buNone/>
            </a:pPr>
            <a:r>
              <a:rPr lang="en-US" altLang="zh-TW" dirty="0"/>
              <a:t>	</a:t>
            </a:r>
            <a:r>
              <a:rPr lang="zh-TW" altLang="zh-TW" sz="2400" dirty="0"/>
              <a:t>介紹了分類問題中常見的損失函數，損失函數</a:t>
            </a:r>
            <a:r>
              <a:rPr lang="zh-TW" altLang="en-US" sz="2400" dirty="0"/>
              <a:t>的</a:t>
            </a:r>
            <a:r>
              <a:rPr lang="zh-TW" altLang="zh-TW" sz="2400" dirty="0"/>
              <a:t>用處不只是在於評斷模型的好壞，更是神經網路能夠自我學習的關鍵之一</a:t>
            </a:r>
            <a:r>
              <a:rPr lang="zh-TW" altLang="en-US" sz="2400" dirty="0"/>
              <a:t>。</a:t>
            </a:r>
            <a:endParaRPr lang="en-US" altLang="zh-TW" sz="2400" dirty="0"/>
          </a:p>
          <a:p>
            <a:pPr marL="0" indent="0">
              <a:buNone/>
            </a:pPr>
            <a:r>
              <a:rPr lang="en-US" altLang="zh-TW" sz="2400" dirty="0"/>
              <a:t>	</a:t>
            </a:r>
            <a:r>
              <a:rPr kumimoji="1" lang="zh-TW" altLang="zh-TW" sz="2400" b="0" dirty="0">
                <a:solidFill>
                  <a:schemeClr val="tx1"/>
                </a:solidFill>
                <a:latin typeface="Times New Roman" pitchFamily="18" charset="0"/>
                <a:ea typeface="標楷體" pitchFamily="65" charset="-120"/>
              </a:rPr>
              <a:t>當損失函數值高的時候，代表神經網路預測錯誤的機率很高，因此，神經網路可以透過調整自身的網路權重來使損失函數的值逐步降低，當損失函數越來越低時，代表著神經網路的預測準確度越來越高，這個過程就如同人類的學習一樣，可以讓神經網路從錯誤中學習。</a:t>
            </a:r>
          </a:p>
          <a:p>
            <a:endParaRPr lang="zh-TW" altLang="en-US" dirty="0"/>
          </a:p>
        </p:txBody>
      </p:sp>
    </p:spTree>
    <p:extLst>
      <p:ext uri="{BB962C8B-B14F-4D97-AF65-F5344CB8AC3E}">
        <p14:creationId xmlns:p14="http://schemas.microsoft.com/office/powerpoint/2010/main" val="1439397898"/>
      </p:ext>
    </p:extLst>
  </p:cSld>
  <p:clrMapOvr>
    <a:masterClrMapping/>
  </p:clrMapOvr>
  <p:transition advClick="0">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1"/>
          <p:cNvSpPr txBox="1">
            <a:spLocks/>
          </p:cNvSpPr>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2900" indent="-342900" algn="just" defTabSz="257175" rtl="0" eaLnBrk="0" fontAlgn="base" hangingPunct="0">
              <a:spcBef>
                <a:spcPts val="8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a:lstStyle>
          <a:p>
            <a:r>
              <a:rPr lang="zh-TW" altLang="en-US" kern="0" dirty="0"/>
              <a:t>損失函數</a:t>
            </a:r>
          </a:p>
        </p:txBody>
      </p:sp>
      <p:sp>
        <p:nvSpPr>
          <p:cNvPr id="2" name="標題 1"/>
          <p:cNvSpPr>
            <a:spLocks noGrp="1"/>
          </p:cNvSpPr>
          <p:nvPr>
            <p:ph type="title"/>
          </p:nvPr>
        </p:nvSpPr>
        <p:spPr/>
        <p:txBody>
          <a:bodyPr/>
          <a:lstStyle/>
          <a:p>
            <a:endParaRPr lang="zh-TW" altLang="en-US"/>
          </a:p>
        </p:txBody>
      </p:sp>
      <p:pic>
        <p:nvPicPr>
          <p:cNvPr id="10" name="內容版面配置區 9"/>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662" y="1643050"/>
            <a:ext cx="7128164" cy="3645131"/>
          </a:xfrm>
        </p:spPr>
      </p:pic>
      <mc:AlternateContent xmlns:mc="http://schemas.openxmlformats.org/markup-compatibility/2006" xmlns:a14="http://schemas.microsoft.com/office/drawing/2010/main">
        <mc:Choice Requires="a14">
          <p:sp>
            <p:nvSpPr>
              <p:cNvPr id="5" name="矩形 4"/>
              <p:cNvSpPr/>
              <p:nvPr/>
            </p:nvSpPr>
            <p:spPr>
              <a:xfrm>
                <a:off x="2339752" y="5143226"/>
                <a:ext cx="5832648" cy="9501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TW" sz="1350" i="1">
                          <a:latin typeface="Cambria Math"/>
                        </a:rPr>
                        <m:t>𝐿</m:t>
                      </m:r>
                      <m:d>
                        <m:dPr>
                          <m:ctrlPr>
                            <a:rPr lang="zh-TW" altLang="zh-TW" sz="1350" i="1">
                              <a:latin typeface="Cambria Math" panose="02040503050406030204" pitchFamily="18" charset="0"/>
                            </a:rPr>
                          </m:ctrlPr>
                        </m:dPr>
                        <m:e>
                          <m:d>
                            <m:dPr>
                              <m:ctrlPr>
                                <a:rPr lang="zh-TW" altLang="zh-TW" sz="1350" i="1">
                                  <a:latin typeface="Cambria Math" panose="02040503050406030204" pitchFamily="18" charset="0"/>
                                </a:rPr>
                              </m:ctrlPr>
                            </m:dPr>
                            <m:e>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1</m:t>
                                  </m:r>
                                </m:sub>
                              </m:sSub>
                              <m:r>
                                <a:rPr lang="en-US" altLang="zh-TW" sz="1350" i="1">
                                  <a:latin typeface="Cambria Math"/>
                                </a:rPr>
                                <m:t>,</m:t>
                              </m:r>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2</m:t>
                                  </m:r>
                                </m:sub>
                              </m:sSub>
                              <m:r>
                                <a:rPr lang="en-US" altLang="zh-TW" sz="1350" i="1">
                                  <a:latin typeface="Cambria Math"/>
                                </a:rPr>
                                <m:t>…,</m:t>
                              </m:r>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8</m:t>
                                  </m:r>
                                </m:sub>
                              </m:sSub>
                            </m:e>
                          </m:d>
                          <m:r>
                            <a:rPr lang="en-US" altLang="zh-TW" sz="1350" i="1">
                              <a:latin typeface="Cambria Math"/>
                            </a:rPr>
                            <m:t>,</m:t>
                          </m:r>
                          <m:acc>
                            <m:accPr>
                              <m:chr m:val="̂"/>
                              <m:ctrlPr>
                                <a:rPr lang="zh-TW" altLang="zh-TW" sz="1350" i="1">
                                  <a:latin typeface="Cambria Math" panose="02040503050406030204" pitchFamily="18" charset="0"/>
                                </a:rPr>
                              </m:ctrlPr>
                            </m:accPr>
                            <m:e>
                              <m:r>
                                <a:rPr lang="en-US" altLang="zh-TW" sz="1350" i="1">
                                  <a:latin typeface="Cambria Math"/>
                                </a:rPr>
                                <m:t>𝑦</m:t>
                              </m:r>
                            </m:e>
                          </m:acc>
                        </m:e>
                      </m:d>
                    </m:oMath>
                  </m:oMathPara>
                </a14:m>
                <a:endParaRPr lang="en-US" altLang="zh-TW" sz="1350" i="1" dirty="0"/>
              </a:p>
              <a:p>
                <a:pPr/>
                <a14:m>
                  <m:oMathPara xmlns:m="http://schemas.openxmlformats.org/officeDocument/2006/math">
                    <m:oMathParaPr>
                      <m:jc m:val="left"/>
                    </m:oMathParaPr>
                    <m:oMath xmlns:m="http://schemas.openxmlformats.org/officeDocument/2006/math">
                      <m:r>
                        <a:rPr lang="en-US" altLang="zh-TW" sz="1350" i="1">
                          <a:latin typeface="Cambria Math"/>
                        </a:rPr>
                        <m:t>=−(</m:t>
                      </m:r>
                      <m:sSub>
                        <m:sSubPr>
                          <m:ctrlPr>
                            <a:rPr lang="zh-TW" altLang="zh-TW" sz="1350" i="1">
                              <a:latin typeface="Cambria Math" panose="02040503050406030204" pitchFamily="18" charset="0"/>
                            </a:rPr>
                          </m:ctrlPr>
                        </m:sSubPr>
                        <m:e>
                          <m:acc>
                            <m:accPr>
                              <m:chr m:val="̂"/>
                              <m:ctrlPr>
                                <a:rPr lang="zh-TW" altLang="zh-TW" sz="1350" i="1">
                                  <a:latin typeface="Cambria Math" panose="02040503050406030204" pitchFamily="18" charset="0"/>
                                </a:rPr>
                              </m:ctrlPr>
                            </m:accPr>
                            <m:e>
                              <m:r>
                                <a:rPr lang="en-US" altLang="zh-TW" sz="1350" i="1">
                                  <a:latin typeface="Cambria Math"/>
                                </a:rPr>
                                <m:t>𝑦</m:t>
                              </m:r>
                            </m:e>
                          </m:acc>
                        </m:e>
                        <m:sub>
                          <m:r>
                            <a:rPr lang="en-US" altLang="zh-TW" sz="1350" i="1">
                              <a:latin typeface="Cambria Math"/>
                            </a:rPr>
                            <m:t>1</m:t>
                          </m:r>
                        </m:sub>
                      </m:sSub>
                      <m:r>
                        <a:rPr lang="en-US" altLang="zh-TW" sz="1350" i="1">
                          <a:latin typeface="Cambria Math"/>
                        </a:rPr>
                        <m:t>𝑙𝑛</m:t>
                      </m:r>
                      <m:r>
                        <a:rPr lang="en-US" altLang="zh-TW" sz="1350" i="1">
                          <a:latin typeface="Cambria Math"/>
                        </a:rPr>
                        <m:t> </m:t>
                      </m:r>
                      <m:sSub>
                        <m:sSubPr>
                          <m:ctrlPr>
                            <a:rPr lang="zh-TW" altLang="zh-TW" sz="1350" i="1">
                              <a:latin typeface="Cambria Math" panose="02040503050406030204" pitchFamily="18" charset="0"/>
                            </a:rPr>
                          </m:ctrlPr>
                        </m:sSubPr>
                        <m:e>
                          <m:r>
                            <a:rPr lang="en-US" altLang="zh-TW" sz="1350" i="1">
                              <a:latin typeface="Cambria Math"/>
                            </a:rPr>
                            <m:t>𝑦</m:t>
                          </m:r>
                        </m:e>
                        <m:sub>
                          <m:r>
                            <a:rPr lang="en-US" altLang="zh-TW" sz="1350" i="1">
                              <a:latin typeface="Cambria Math"/>
                            </a:rPr>
                            <m:t>1</m:t>
                          </m:r>
                        </m:sub>
                      </m:sSub>
                      <m:r>
                        <a:rPr lang="en-US" altLang="zh-TW" sz="1350" i="1">
                          <a:latin typeface="Cambria Math"/>
                        </a:rPr>
                        <m:t>+</m:t>
                      </m:r>
                      <m:sSub>
                        <m:sSubPr>
                          <m:ctrlPr>
                            <a:rPr lang="zh-TW" altLang="zh-TW" sz="1350" i="1">
                              <a:latin typeface="Cambria Math" panose="02040503050406030204" pitchFamily="18" charset="0"/>
                            </a:rPr>
                          </m:ctrlPr>
                        </m:sSubPr>
                        <m:e>
                          <m:acc>
                            <m:accPr>
                              <m:chr m:val="̂"/>
                              <m:ctrlPr>
                                <a:rPr lang="zh-TW" altLang="zh-TW" sz="1350" i="1">
                                  <a:latin typeface="Cambria Math" panose="02040503050406030204" pitchFamily="18" charset="0"/>
                                </a:rPr>
                              </m:ctrlPr>
                            </m:accPr>
                            <m:e>
                              <m:r>
                                <a:rPr lang="en-US" altLang="zh-TW" sz="1350" i="1">
                                  <a:latin typeface="Cambria Math"/>
                                </a:rPr>
                                <m:t>𝑦</m:t>
                              </m:r>
                            </m:e>
                          </m:acc>
                        </m:e>
                        <m:sub>
                          <m:r>
                            <a:rPr lang="en-US" altLang="zh-TW" sz="1350" i="1">
                              <a:latin typeface="Cambria Math"/>
                            </a:rPr>
                            <m:t>2</m:t>
                          </m:r>
                        </m:sub>
                      </m:sSub>
                      <m:r>
                        <a:rPr lang="en-US" altLang="zh-TW" sz="1350" i="1">
                          <a:latin typeface="Cambria Math"/>
                        </a:rPr>
                        <m:t>𝑙𝑛</m:t>
                      </m:r>
                      <m:sSub>
                        <m:sSubPr>
                          <m:ctrlPr>
                            <a:rPr lang="zh-TW" altLang="zh-TW" sz="1350" i="1">
                              <a:latin typeface="Cambria Math" panose="02040503050406030204" pitchFamily="18" charset="0"/>
                            </a:rPr>
                          </m:ctrlPr>
                        </m:sSubPr>
                        <m:e>
                          <m:r>
                            <a:rPr lang="en-US" altLang="zh-TW" sz="1350" i="1">
                              <a:latin typeface="Cambria Math"/>
                            </a:rPr>
                            <m:t> </m:t>
                          </m:r>
                          <m:r>
                            <a:rPr lang="en-US" altLang="zh-TW" sz="1350" i="1">
                              <a:latin typeface="Cambria Math"/>
                            </a:rPr>
                            <m:t>𝑦</m:t>
                          </m:r>
                        </m:e>
                        <m:sub>
                          <m:r>
                            <a:rPr lang="en-US" altLang="zh-TW" sz="1350" i="1">
                              <a:latin typeface="Cambria Math"/>
                            </a:rPr>
                            <m:t>2</m:t>
                          </m:r>
                        </m:sub>
                      </m:sSub>
                    </m:oMath>
                  </m:oMathPara>
                </a14:m>
                <a:endParaRPr lang="en-US" altLang="zh-TW" sz="1350" i="1" dirty="0"/>
              </a:p>
              <a:p>
                <a:pPr/>
                <a14:m>
                  <m:oMathPara xmlns:m="http://schemas.openxmlformats.org/officeDocument/2006/math">
                    <m:oMathParaPr>
                      <m:jc m:val="left"/>
                    </m:oMathParaPr>
                    <m:oMath xmlns:m="http://schemas.openxmlformats.org/officeDocument/2006/math">
                      <m:r>
                        <a:rPr lang="en-US" altLang="zh-TW" sz="1350" i="1">
                          <a:latin typeface="Cambria Math"/>
                        </a:rPr>
                        <m:t>=−(</m:t>
                      </m:r>
                      <m:sSub>
                        <m:sSubPr>
                          <m:ctrlPr>
                            <a:rPr lang="zh-TW" altLang="zh-TW" sz="1350" i="1">
                              <a:latin typeface="Cambria Math" panose="02040503050406030204" pitchFamily="18" charset="0"/>
                            </a:rPr>
                          </m:ctrlPr>
                        </m:sSubPr>
                        <m:e>
                          <m:acc>
                            <m:accPr>
                              <m:chr m:val="̂"/>
                              <m:ctrlPr>
                                <a:rPr lang="zh-TW" altLang="zh-TW" sz="1350" i="1">
                                  <a:latin typeface="Cambria Math" panose="02040503050406030204" pitchFamily="18" charset="0"/>
                                </a:rPr>
                              </m:ctrlPr>
                            </m:accPr>
                            <m:e>
                              <m:r>
                                <a:rPr lang="en-US" altLang="zh-TW" sz="1350" i="1">
                                  <a:latin typeface="Cambria Math"/>
                                </a:rPr>
                                <m:t>𝑦</m:t>
                              </m:r>
                            </m:e>
                          </m:acc>
                        </m:e>
                        <m:sub>
                          <m:r>
                            <a:rPr lang="en-US" altLang="zh-TW" sz="1350" i="1">
                              <a:latin typeface="Cambria Math"/>
                            </a:rPr>
                            <m:t>1</m:t>
                          </m:r>
                        </m:sub>
                      </m:sSub>
                      <m:r>
                        <a:rPr lang="en-US" altLang="zh-TW" sz="1350" i="1">
                          <a:latin typeface="Cambria Math"/>
                        </a:rPr>
                        <m:t>𝑙𝑛</m:t>
                      </m:r>
                      <m:r>
                        <a:rPr lang="en-US" altLang="zh-TW" sz="1350" i="1">
                          <a:latin typeface="Cambria Math"/>
                        </a:rPr>
                        <m:t>𝜎</m:t>
                      </m:r>
                      <m:d>
                        <m:dPr>
                          <m:ctrlPr>
                            <a:rPr lang="zh-TW" altLang="zh-TW" sz="1350" i="1">
                              <a:latin typeface="Cambria Math" panose="02040503050406030204" pitchFamily="18" charset="0"/>
                            </a:rPr>
                          </m:ctrlPr>
                        </m:dPr>
                        <m:e>
                          <m:r>
                            <a:rPr lang="en-US" altLang="zh-TW" sz="1350" i="1">
                              <a:latin typeface="Cambria Math"/>
                            </a:rPr>
                            <m:t>𝜎</m:t>
                          </m:r>
                          <m:d>
                            <m:dPr>
                              <m:ctrlPr>
                                <a:rPr lang="zh-TW" altLang="zh-TW" sz="1350" i="1">
                                  <a:latin typeface="Cambria Math" panose="02040503050406030204" pitchFamily="18" charset="0"/>
                                </a:rPr>
                              </m:ctrlPr>
                            </m:dPr>
                            <m:e>
                              <m:sSub>
                                <m:sSubPr>
                                  <m:ctrlPr>
                                    <a:rPr lang="zh-TW" altLang="zh-TW" sz="1350" i="1">
                                      <a:latin typeface="Cambria Math" panose="02040503050406030204" pitchFamily="18" charset="0"/>
                                    </a:rPr>
                                  </m:ctrlPr>
                                </m:sSubPr>
                                <m:e>
                                  <m:r>
                                    <a:rPr lang="en-US" altLang="zh-TW" sz="1350" i="1">
                                      <a:latin typeface="Cambria Math"/>
                                    </a:rPr>
                                    <m:t>𝑥</m:t>
                                  </m:r>
                                </m:e>
                                <m:sub>
                                  <m:r>
                                    <a:rPr lang="en-US" altLang="zh-TW" sz="1350" i="1">
                                      <a:latin typeface="Cambria Math"/>
                                    </a:rPr>
                                    <m:t>1</m:t>
                                  </m:r>
                                </m:sub>
                              </m:sSub>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1</m:t>
                                  </m:r>
                                </m:sub>
                              </m:sSub>
                              <m:r>
                                <a:rPr lang="en-US" altLang="zh-TW" sz="1350" i="1">
                                  <a:latin typeface="Cambria Math"/>
                                </a:rPr>
                                <m:t>+</m:t>
                              </m:r>
                              <m:sSub>
                                <m:sSubPr>
                                  <m:ctrlPr>
                                    <a:rPr lang="zh-TW" altLang="zh-TW" sz="1350" i="1">
                                      <a:latin typeface="Cambria Math" panose="02040503050406030204" pitchFamily="18" charset="0"/>
                                    </a:rPr>
                                  </m:ctrlPr>
                                </m:sSubPr>
                                <m:e>
                                  <m:r>
                                    <a:rPr lang="en-US" altLang="zh-TW" sz="1350" i="1">
                                      <a:latin typeface="Cambria Math"/>
                                    </a:rPr>
                                    <m:t>𝑥</m:t>
                                  </m:r>
                                </m:e>
                                <m:sub>
                                  <m:r>
                                    <a:rPr lang="en-US" altLang="zh-TW" sz="1350" i="1">
                                      <a:latin typeface="Cambria Math"/>
                                    </a:rPr>
                                    <m:t>2</m:t>
                                  </m:r>
                                </m:sub>
                              </m:sSub>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3</m:t>
                                  </m:r>
                                </m:sub>
                              </m:sSub>
                            </m:e>
                          </m:d>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5</m:t>
                              </m:r>
                            </m:sub>
                          </m:sSub>
                          <m:r>
                            <a:rPr lang="en-US" altLang="zh-TW" sz="1350" i="1">
                              <a:latin typeface="Cambria Math"/>
                            </a:rPr>
                            <m:t>+</m:t>
                          </m:r>
                          <m:r>
                            <a:rPr lang="en-US" altLang="zh-TW" sz="1350" i="1">
                              <a:latin typeface="Cambria Math"/>
                            </a:rPr>
                            <m:t>𝜎</m:t>
                          </m:r>
                          <m:d>
                            <m:dPr>
                              <m:ctrlPr>
                                <a:rPr lang="zh-TW" altLang="zh-TW" sz="1350" i="1">
                                  <a:latin typeface="Cambria Math" panose="02040503050406030204" pitchFamily="18" charset="0"/>
                                </a:rPr>
                              </m:ctrlPr>
                            </m:dPr>
                            <m:e>
                              <m:sSub>
                                <m:sSubPr>
                                  <m:ctrlPr>
                                    <a:rPr lang="zh-TW" altLang="zh-TW" sz="1350" i="1">
                                      <a:latin typeface="Cambria Math" panose="02040503050406030204" pitchFamily="18" charset="0"/>
                                    </a:rPr>
                                  </m:ctrlPr>
                                </m:sSubPr>
                                <m:e>
                                  <m:r>
                                    <a:rPr lang="en-US" altLang="zh-TW" sz="1350" i="1">
                                      <a:latin typeface="Cambria Math"/>
                                    </a:rPr>
                                    <m:t>𝑥</m:t>
                                  </m:r>
                                </m:e>
                                <m:sub>
                                  <m:r>
                                    <a:rPr lang="en-US" altLang="zh-TW" sz="1350" i="1">
                                      <a:latin typeface="Cambria Math"/>
                                    </a:rPr>
                                    <m:t>1</m:t>
                                  </m:r>
                                </m:sub>
                              </m:sSub>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2</m:t>
                                  </m:r>
                                </m:sub>
                              </m:sSub>
                              <m:r>
                                <a:rPr lang="en-US" altLang="zh-TW" sz="1350" i="1">
                                  <a:latin typeface="Cambria Math"/>
                                </a:rPr>
                                <m:t>+</m:t>
                              </m:r>
                              <m:sSub>
                                <m:sSubPr>
                                  <m:ctrlPr>
                                    <a:rPr lang="zh-TW" altLang="zh-TW" sz="1350" i="1">
                                      <a:latin typeface="Cambria Math" panose="02040503050406030204" pitchFamily="18" charset="0"/>
                                    </a:rPr>
                                  </m:ctrlPr>
                                </m:sSubPr>
                                <m:e>
                                  <m:r>
                                    <a:rPr lang="en-US" altLang="zh-TW" sz="1350" i="1">
                                      <a:latin typeface="Cambria Math"/>
                                    </a:rPr>
                                    <m:t>𝑥</m:t>
                                  </m:r>
                                </m:e>
                                <m:sub>
                                  <m:r>
                                    <a:rPr lang="en-US" altLang="zh-TW" sz="1350" i="1">
                                      <a:latin typeface="Cambria Math"/>
                                    </a:rPr>
                                    <m:t>2</m:t>
                                  </m:r>
                                </m:sub>
                              </m:sSub>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4</m:t>
                                  </m:r>
                                </m:sub>
                              </m:sSub>
                            </m:e>
                          </m:d>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7</m:t>
                              </m:r>
                            </m:sub>
                          </m:sSub>
                        </m:e>
                      </m:d>
                    </m:oMath>
                  </m:oMathPara>
                </a14:m>
                <a:endParaRPr lang="en-US" altLang="zh-TW" sz="1350" i="1" dirty="0"/>
              </a:p>
              <a:p>
                <a:pPr/>
                <a14:m>
                  <m:oMathPara xmlns:m="http://schemas.openxmlformats.org/officeDocument/2006/math">
                    <m:oMathParaPr>
                      <m:jc m:val="left"/>
                    </m:oMathParaPr>
                    <m:oMath xmlns:m="http://schemas.openxmlformats.org/officeDocument/2006/math">
                      <m:r>
                        <a:rPr lang="en-US" altLang="zh-TW" sz="1350" i="1">
                          <a:latin typeface="Cambria Math"/>
                        </a:rPr>
                        <m:t>+</m:t>
                      </m:r>
                      <m:sSub>
                        <m:sSubPr>
                          <m:ctrlPr>
                            <a:rPr lang="zh-TW" altLang="zh-TW" sz="1350" i="1">
                              <a:latin typeface="Cambria Math" panose="02040503050406030204" pitchFamily="18" charset="0"/>
                            </a:rPr>
                          </m:ctrlPr>
                        </m:sSubPr>
                        <m:e>
                          <m:acc>
                            <m:accPr>
                              <m:chr m:val="̂"/>
                              <m:ctrlPr>
                                <a:rPr lang="zh-TW" altLang="zh-TW" sz="1350" i="1">
                                  <a:latin typeface="Cambria Math" panose="02040503050406030204" pitchFamily="18" charset="0"/>
                                </a:rPr>
                              </m:ctrlPr>
                            </m:accPr>
                            <m:e>
                              <m:r>
                                <a:rPr lang="en-US" altLang="zh-TW" sz="1350" i="1">
                                  <a:latin typeface="Cambria Math"/>
                                </a:rPr>
                                <m:t>𝑦</m:t>
                              </m:r>
                            </m:e>
                          </m:acc>
                        </m:e>
                        <m:sub>
                          <m:r>
                            <a:rPr lang="en-US" altLang="zh-TW" sz="1350" i="1">
                              <a:latin typeface="Cambria Math"/>
                            </a:rPr>
                            <m:t>2</m:t>
                          </m:r>
                        </m:sub>
                      </m:sSub>
                      <m:r>
                        <a:rPr lang="en-US" altLang="zh-TW" sz="1350" i="1">
                          <a:latin typeface="Cambria Math"/>
                        </a:rPr>
                        <m:t>𝑙𝑛</m:t>
                      </m:r>
                      <m:r>
                        <a:rPr lang="en-US" altLang="zh-TW" sz="1350" i="1">
                          <a:latin typeface="Cambria Math"/>
                        </a:rPr>
                        <m:t>𝜎</m:t>
                      </m:r>
                      <m:r>
                        <a:rPr lang="en-US" altLang="zh-TW" sz="1350" i="1">
                          <a:latin typeface="Cambria Math"/>
                        </a:rPr>
                        <m:t>(</m:t>
                      </m:r>
                      <m:r>
                        <a:rPr lang="en-US" altLang="zh-TW" sz="1350" i="1">
                          <a:latin typeface="Cambria Math"/>
                        </a:rPr>
                        <m:t>𝜎</m:t>
                      </m:r>
                      <m:d>
                        <m:dPr>
                          <m:ctrlPr>
                            <a:rPr lang="zh-TW" altLang="zh-TW" sz="1350" i="1">
                              <a:latin typeface="Cambria Math" panose="02040503050406030204" pitchFamily="18" charset="0"/>
                            </a:rPr>
                          </m:ctrlPr>
                        </m:dPr>
                        <m:e>
                          <m:sSub>
                            <m:sSubPr>
                              <m:ctrlPr>
                                <a:rPr lang="zh-TW" altLang="zh-TW" sz="1350" i="1">
                                  <a:latin typeface="Cambria Math" panose="02040503050406030204" pitchFamily="18" charset="0"/>
                                </a:rPr>
                              </m:ctrlPr>
                            </m:sSubPr>
                            <m:e>
                              <m:r>
                                <a:rPr lang="en-US" altLang="zh-TW" sz="1350" i="1">
                                  <a:latin typeface="Cambria Math"/>
                                </a:rPr>
                                <m:t>𝑥</m:t>
                              </m:r>
                            </m:e>
                            <m:sub>
                              <m:r>
                                <a:rPr lang="en-US" altLang="zh-TW" sz="1350" i="1">
                                  <a:latin typeface="Cambria Math"/>
                                </a:rPr>
                                <m:t>1</m:t>
                              </m:r>
                            </m:sub>
                          </m:sSub>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1</m:t>
                              </m:r>
                            </m:sub>
                          </m:sSub>
                          <m:r>
                            <a:rPr lang="en-US" altLang="zh-TW" sz="1350" i="1">
                              <a:latin typeface="Cambria Math"/>
                            </a:rPr>
                            <m:t>+</m:t>
                          </m:r>
                          <m:sSub>
                            <m:sSubPr>
                              <m:ctrlPr>
                                <a:rPr lang="zh-TW" altLang="zh-TW" sz="1350" i="1">
                                  <a:latin typeface="Cambria Math" panose="02040503050406030204" pitchFamily="18" charset="0"/>
                                </a:rPr>
                              </m:ctrlPr>
                            </m:sSubPr>
                            <m:e>
                              <m:r>
                                <a:rPr lang="en-US" altLang="zh-TW" sz="1350" i="1">
                                  <a:latin typeface="Cambria Math"/>
                                </a:rPr>
                                <m:t>𝑥</m:t>
                              </m:r>
                            </m:e>
                            <m:sub>
                              <m:r>
                                <a:rPr lang="en-US" altLang="zh-TW" sz="1350" i="1">
                                  <a:latin typeface="Cambria Math"/>
                                </a:rPr>
                                <m:t>2</m:t>
                              </m:r>
                            </m:sub>
                          </m:sSub>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3</m:t>
                              </m:r>
                            </m:sub>
                          </m:sSub>
                        </m:e>
                      </m:d>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6</m:t>
                          </m:r>
                        </m:sub>
                      </m:sSub>
                      <m:r>
                        <a:rPr lang="en-US" altLang="zh-TW" sz="1350" i="1">
                          <a:latin typeface="Cambria Math"/>
                        </a:rPr>
                        <m:t>+</m:t>
                      </m:r>
                      <m:r>
                        <a:rPr lang="en-US" altLang="zh-TW" sz="1350" i="1">
                          <a:latin typeface="Cambria Math"/>
                        </a:rPr>
                        <m:t>𝜎</m:t>
                      </m:r>
                      <m:d>
                        <m:dPr>
                          <m:ctrlPr>
                            <a:rPr lang="zh-TW" altLang="zh-TW" sz="1350" i="1">
                              <a:latin typeface="Cambria Math" panose="02040503050406030204" pitchFamily="18" charset="0"/>
                            </a:rPr>
                          </m:ctrlPr>
                        </m:dPr>
                        <m:e>
                          <m:sSub>
                            <m:sSubPr>
                              <m:ctrlPr>
                                <a:rPr lang="zh-TW" altLang="zh-TW" sz="1350" i="1">
                                  <a:latin typeface="Cambria Math" panose="02040503050406030204" pitchFamily="18" charset="0"/>
                                </a:rPr>
                              </m:ctrlPr>
                            </m:sSubPr>
                            <m:e>
                              <m:r>
                                <a:rPr lang="en-US" altLang="zh-TW" sz="1350" i="1">
                                  <a:latin typeface="Cambria Math"/>
                                </a:rPr>
                                <m:t>𝑥</m:t>
                              </m:r>
                            </m:e>
                            <m:sub>
                              <m:r>
                                <a:rPr lang="en-US" altLang="zh-TW" sz="1350" i="1">
                                  <a:latin typeface="Cambria Math"/>
                                </a:rPr>
                                <m:t>1</m:t>
                              </m:r>
                            </m:sub>
                          </m:sSub>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2</m:t>
                              </m:r>
                            </m:sub>
                          </m:sSub>
                          <m:r>
                            <a:rPr lang="en-US" altLang="zh-TW" sz="1350" i="1">
                              <a:latin typeface="Cambria Math"/>
                            </a:rPr>
                            <m:t>+</m:t>
                          </m:r>
                          <m:sSub>
                            <m:sSubPr>
                              <m:ctrlPr>
                                <a:rPr lang="zh-TW" altLang="zh-TW" sz="1350" i="1">
                                  <a:latin typeface="Cambria Math" panose="02040503050406030204" pitchFamily="18" charset="0"/>
                                </a:rPr>
                              </m:ctrlPr>
                            </m:sSubPr>
                            <m:e>
                              <m:r>
                                <a:rPr lang="en-US" altLang="zh-TW" sz="1350" i="1">
                                  <a:latin typeface="Cambria Math"/>
                                </a:rPr>
                                <m:t>𝑥</m:t>
                              </m:r>
                            </m:e>
                            <m:sub>
                              <m:r>
                                <a:rPr lang="en-US" altLang="zh-TW" sz="1350" i="1">
                                  <a:latin typeface="Cambria Math"/>
                                </a:rPr>
                                <m:t>2</m:t>
                              </m:r>
                            </m:sub>
                          </m:sSub>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4</m:t>
                              </m:r>
                            </m:sub>
                          </m:sSub>
                        </m:e>
                      </m:d>
                      <m:sSub>
                        <m:sSubPr>
                          <m:ctrlPr>
                            <a:rPr lang="zh-TW" altLang="zh-TW" sz="1350" i="1">
                              <a:latin typeface="Cambria Math" panose="02040503050406030204" pitchFamily="18" charset="0"/>
                            </a:rPr>
                          </m:ctrlPr>
                        </m:sSubPr>
                        <m:e>
                          <m:r>
                            <a:rPr lang="en-US" altLang="zh-TW" sz="1350" i="1">
                              <a:latin typeface="Cambria Math"/>
                            </a:rPr>
                            <m:t>𝑤</m:t>
                          </m:r>
                        </m:e>
                        <m:sub>
                          <m:r>
                            <a:rPr lang="en-US" altLang="zh-TW" sz="1350" i="1">
                              <a:latin typeface="Cambria Math"/>
                            </a:rPr>
                            <m:t>8</m:t>
                          </m:r>
                        </m:sub>
                      </m:sSub>
                      <m:r>
                        <a:rPr lang="en-US" altLang="zh-TW" sz="1350" i="1">
                          <a:latin typeface="Cambria Math"/>
                        </a:rPr>
                        <m:t>))</m:t>
                      </m:r>
                    </m:oMath>
                  </m:oMathPara>
                </a14:m>
                <a:endParaRPr lang="zh-TW" altLang="zh-TW" sz="1350" dirty="0"/>
              </a:p>
            </p:txBody>
          </p:sp>
        </mc:Choice>
        <mc:Fallback xmlns="">
          <p:sp>
            <p:nvSpPr>
              <p:cNvPr id="5" name="矩形 4"/>
              <p:cNvSpPr>
                <a:spLocks noRot="1" noChangeAspect="1" noMove="1" noResize="1" noEditPoints="1" noAdjustHandles="1" noChangeArrowheads="1" noChangeShapeType="1" noTextEdit="1"/>
              </p:cNvSpPr>
              <p:nvPr/>
            </p:nvSpPr>
            <p:spPr>
              <a:xfrm>
                <a:off x="2339752" y="5143226"/>
                <a:ext cx="5832648" cy="950132"/>
              </a:xfrm>
              <a:prstGeom prst="rect">
                <a:avLst/>
              </a:prstGeom>
              <a:blipFill rotWithShape="0">
                <a:blip r:embed="rId3"/>
                <a:stretch>
                  <a:fillRect b="-2564"/>
                </a:stretch>
              </a:blipFill>
            </p:spPr>
            <p:txBody>
              <a:bodyPr/>
              <a:lstStyle/>
              <a:p>
                <a:r>
                  <a:rPr lang="zh-TW" altLang="en-US" dirty="0">
                    <a:noFill/>
                  </a:rPr>
                  <a:t> </a:t>
                </a:r>
              </a:p>
            </p:txBody>
          </p:sp>
        </mc:Fallback>
      </mc:AlternateContent>
    </p:spTree>
    <p:extLst>
      <p:ext uri="{BB962C8B-B14F-4D97-AF65-F5344CB8AC3E}">
        <p14:creationId xmlns:p14="http://schemas.microsoft.com/office/powerpoint/2010/main" val="3651736585"/>
      </p:ext>
    </p:extLst>
  </p:cSld>
  <p:clrMapOvr>
    <a:masterClrMapping/>
  </p:clrMapOvr>
  <p:transition advClick="0">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利用梯度下降修改權重</a:t>
            </a:r>
          </a:p>
          <a:p>
            <a:endParaRPr lang="zh-TW" altLang="en-US" dirty="0"/>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2488" y="1988840"/>
            <a:ext cx="4067944" cy="3595039"/>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010" y="2099594"/>
            <a:ext cx="4090682" cy="3559519"/>
          </a:xfrm>
          <a:prstGeom prst="rect">
            <a:avLst/>
          </a:prstGeom>
        </p:spPr>
      </p:pic>
    </p:spTree>
    <p:extLst>
      <p:ext uri="{BB962C8B-B14F-4D97-AF65-F5344CB8AC3E}">
        <p14:creationId xmlns:p14="http://schemas.microsoft.com/office/powerpoint/2010/main" val="2404680489"/>
      </p:ext>
    </p:extLst>
  </p:cSld>
  <p:clrMapOvr>
    <a:masterClrMapping/>
  </p:clrMapOvr>
  <p:transition advClick="0">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利用梯度下降修改權重配合學習率</a:t>
            </a:r>
          </a:p>
          <a:p>
            <a:endParaRPr lang="zh-TW" altLang="en-US" dirty="0"/>
          </a:p>
        </p:txBody>
      </p:sp>
      <p:pic>
        <p:nvPicPr>
          <p:cNvPr id="8" name="圖片 7"/>
          <p:cNvPicPr>
            <a:picLocks noChangeAspect="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55976" y="2276871"/>
            <a:ext cx="3851173" cy="3528393"/>
          </a:xfrm>
          <a:prstGeom prst="rect">
            <a:avLst/>
          </a:prstGeom>
        </p:spPr>
      </p:pic>
      <p:pic>
        <p:nvPicPr>
          <p:cNvPr id="9" name="圖片 8"/>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7504" y="2250185"/>
            <a:ext cx="4104456" cy="3676661"/>
          </a:xfrm>
          <a:prstGeom prst="rect">
            <a:avLst/>
          </a:prstGeom>
        </p:spPr>
      </p:pic>
    </p:spTree>
    <p:extLst>
      <p:ext uri="{BB962C8B-B14F-4D97-AF65-F5344CB8AC3E}">
        <p14:creationId xmlns:p14="http://schemas.microsoft.com/office/powerpoint/2010/main" val="3539428713"/>
      </p:ext>
    </p:extLst>
  </p:cSld>
  <p:clrMapOvr>
    <a:masterClrMapping/>
  </p:clrMapOvr>
  <p:transition advClick="0">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學習率產生的問題</a:t>
            </a:r>
          </a:p>
          <a:p>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6" y="2204865"/>
            <a:ext cx="4059268" cy="3430466"/>
          </a:xfrm>
          <a:prstGeom prst="rect">
            <a:avLst/>
          </a:prstGeom>
        </p:spPr>
      </p:pic>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7696" y="2132856"/>
            <a:ext cx="4176464" cy="3535756"/>
          </a:xfrm>
          <a:prstGeom prst="rect">
            <a:avLst/>
          </a:prstGeom>
        </p:spPr>
      </p:pic>
    </p:spTree>
    <p:extLst>
      <p:ext uri="{BB962C8B-B14F-4D97-AF65-F5344CB8AC3E}">
        <p14:creationId xmlns:p14="http://schemas.microsoft.com/office/powerpoint/2010/main" val="904589173"/>
      </p:ext>
    </p:extLst>
  </p:cSld>
  <p:clrMapOvr>
    <a:masterClrMapping/>
  </p:clrMapOvr>
  <p:transition advClick="0">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梯度下降公式</a:t>
            </a:r>
          </a:p>
          <a:p>
            <a:pPr>
              <a:spcBef>
                <a:spcPts val="600"/>
              </a:spcBef>
            </a:pPr>
            <a:r>
              <a:rPr kumimoji="1" lang="zh-TW" altLang="en-US" sz="2400" b="0" dirty="0">
                <a:solidFill>
                  <a:schemeClr val="tx1"/>
                </a:solidFill>
                <a:latin typeface="Times New Roman" pitchFamily="18" charset="0"/>
                <a:ea typeface="標楷體" pitchFamily="65" charset="-120"/>
              </a:rPr>
              <a:t>梯度下降透過微分和學習率的控制，使神經網路裡的每個權重都有效率且有規劃的一步一步使損失函數的值小化</a:t>
            </a:r>
          </a:p>
        </p:txBody>
      </p:sp>
      <mc:AlternateContent xmlns:mc="http://schemas.openxmlformats.org/markup-compatibility/2006" xmlns:a14="http://schemas.microsoft.com/office/drawing/2010/main">
        <mc:Choice Requires="a14">
          <p:sp>
            <p:nvSpPr>
              <p:cNvPr id="4" name="矩形 3"/>
              <p:cNvSpPr/>
              <p:nvPr/>
            </p:nvSpPr>
            <p:spPr>
              <a:xfrm>
                <a:off x="2195736" y="3645024"/>
                <a:ext cx="3510390" cy="8550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TW" altLang="zh-TW" sz="2400" i="1">
                              <a:latin typeface="Cambria Math" panose="02040503050406030204" pitchFamily="18" charset="0"/>
                            </a:rPr>
                          </m:ctrlPr>
                        </m:sSubSupPr>
                        <m:e>
                          <m:r>
                            <a:rPr lang="en-US" altLang="zh-TW" sz="2400" i="1">
                              <a:latin typeface="Cambria Math"/>
                            </a:rPr>
                            <m:t>𝑤</m:t>
                          </m:r>
                        </m:e>
                        <m:sub>
                          <m:r>
                            <a:rPr lang="en-US" altLang="zh-TW" sz="2400" i="1">
                              <a:latin typeface="Cambria Math"/>
                            </a:rPr>
                            <m:t>1</m:t>
                          </m:r>
                        </m:sub>
                        <m:sup>
                          <m:r>
                            <a:rPr lang="zh-TW" altLang="zh-TW" sz="2400">
                              <a:latin typeface="Cambria Math"/>
                            </a:rPr>
                            <m:t>新</m:t>
                          </m:r>
                        </m:sup>
                      </m:sSubSup>
                      <m:r>
                        <a:rPr lang="en-US" altLang="zh-TW" sz="2400">
                          <a:latin typeface="Cambria Math"/>
                        </a:rPr>
                        <m:t>=</m:t>
                      </m:r>
                      <m:sSubSup>
                        <m:sSubSupPr>
                          <m:ctrlPr>
                            <a:rPr lang="zh-TW" altLang="zh-TW" sz="2400" i="1">
                              <a:latin typeface="Cambria Math" panose="02040503050406030204" pitchFamily="18" charset="0"/>
                            </a:rPr>
                          </m:ctrlPr>
                        </m:sSubSupPr>
                        <m:e>
                          <m:r>
                            <a:rPr lang="en-US" altLang="zh-TW" sz="2400" i="1">
                              <a:latin typeface="Cambria Math"/>
                            </a:rPr>
                            <m:t>𝑤</m:t>
                          </m:r>
                        </m:e>
                        <m:sub>
                          <m:r>
                            <a:rPr lang="en-US" altLang="zh-TW" sz="2400" i="1">
                              <a:latin typeface="Cambria Math"/>
                            </a:rPr>
                            <m:t>1</m:t>
                          </m:r>
                        </m:sub>
                        <m:sup>
                          <m:r>
                            <a:rPr lang="zh-TW" altLang="zh-TW" sz="2400">
                              <a:latin typeface="Cambria Math"/>
                            </a:rPr>
                            <m:t>舊</m:t>
                          </m:r>
                        </m:sup>
                      </m:sSubSup>
                      <m:r>
                        <a:rPr lang="en-US" altLang="zh-TW" sz="2400" i="1">
                          <a:latin typeface="Cambria Math"/>
                        </a:rPr>
                        <m:t>−</m:t>
                      </m:r>
                      <m:r>
                        <a:rPr lang="en-US" altLang="zh-TW" sz="2400" i="1">
                          <a:latin typeface="Cambria Math"/>
                        </a:rPr>
                        <m:t>𝜂</m:t>
                      </m:r>
                      <m:f>
                        <m:fPr>
                          <m:ctrlPr>
                            <a:rPr lang="zh-TW" altLang="zh-TW" sz="2400" i="1">
                              <a:latin typeface="Cambria Math" panose="02040503050406030204" pitchFamily="18" charset="0"/>
                            </a:rPr>
                          </m:ctrlPr>
                        </m:fPr>
                        <m:num>
                          <m:r>
                            <a:rPr lang="en-US" altLang="zh-TW" sz="2400" i="1">
                              <a:latin typeface="Cambria Math"/>
                            </a:rPr>
                            <m:t>𝜕</m:t>
                          </m:r>
                          <m:r>
                            <a:rPr lang="en-US" altLang="zh-TW" sz="2400" i="1">
                              <a:latin typeface="Cambria Math"/>
                            </a:rPr>
                            <m:t>𝐿</m:t>
                          </m:r>
                        </m:num>
                        <m:den>
                          <m:r>
                            <a:rPr lang="en-US" altLang="zh-TW" sz="2400" i="1">
                              <a:latin typeface="Cambria Math"/>
                            </a:rPr>
                            <m:t>𝜕</m:t>
                          </m:r>
                          <m:sSub>
                            <m:sSubPr>
                              <m:ctrlPr>
                                <a:rPr lang="zh-TW" altLang="zh-TW" sz="2400" i="1">
                                  <a:latin typeface="Cambria Math" panose="02040503050406030204" pitchFamily="18" charset="0"/>
                                </a:rPr>
                              </m:ctrlPr>
                            </m:sSubPr>
                            <m:e>
                              <m:r>
                                <a:rPr lang="en-US" altLang="zh-TW" sz="2400" i="1">
                                  <a:latin typeface="Cambria Math"/>
                                </a:rPr>
                                <m:t>𝑤</m:t>
                              </m:r>
                            </m:e>
                            <m:sub>
                              <m:r>
                                <a:rPr lang="en-US" altLang="zh-TW" sz="2400" i="1">
                                  <a:latin typeface="Cambria Math"/>
                                </a:rPr>
                                <m:t>1</m:t>
                              </m:r>
                            </m:sub>
                          </m:sSub>
                        </m:den>
                      </m:f>
                    </m:oMath>
                  </m:oMathPara>
                </a14:m>
                <a:endParaRPr lang="zh-TW" altLang="zh-TW" sz="2400" dirty="0"/>
              </a:p>
            </p:txBody>
          </p:sp>
        </mc:Choice>
        <mc:Fallback xmlns="">
          <p:sp>
            <p:nvSpPr>
              <p:cNvPr id="4" name="矩形 3"/>
              <p:cNvSpPr>
                <a:spLocks noRot="1" noChangeAspect="1" noMove="1" noResize="1" noEditPoints="1" noAdjustHandles="1" noChangeArrowheads="1" noChangeShapeType="1" noTextEdit="1"/>
              </p:cNvSpPr>
              <p:nvPr/>
            </p:nvSpPr>
            <p:spPr>
              <a:xfrm>
                <a:off x="2195736" y="3645024"/>
                <a:ext cx="3510390" cy="855042"/>
              </a:xfrm>
              <a:prstGeom prst="rect">
                <a:avLst/>
              </a:prstGeom>
              <a:blipFill rotWithShape="0">
                <a:blip r:embed="rId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35450301"/>
      </p:ext>
    </p:extLst>
  </p:cSld>
  <p:clrMapOvr>
    <a:masterClrMapping/>
  </p:clrMapOvr>
  <p:transition advClick="0">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en-US" altLang="zh-TW" dirty="0"/>
              <a:t>4-3-3</a:t>
            </a:r>
            <a:r>
              <a:rPr lang="zh-TW" altLang="en-US" dirty="0"/>
              <a:t>　反向傳播的學習方法</a:t>
            </a:r>
          </a:p>
          <a:p>
            <a:pPr>
              <a:spcBef>
                <a:spcPts val="600"/>
              </a:spcBef>
            </a:pPr>
            <a:r>
              <a:rPr kumimoji="1" lang="zh-TW" altLang="en-US" sz="2400" b="0" dirty="0">
                <a:solidFill>
                  <a:schemeClr val="tx1"/>
                </a:solidFill>
                <a:latin typeface="Times New Roman" pitchFamily="18" charset="0"/>
                <a:ea typeface="標楷體" pitchFamily="65" charset="-120"/>
              </a:rPr>
              <a:t>反向傳播算法主要精神，是由神經網路的輸出開始，逐步往前計算梯度，達到「有效率的更新上百萬個權重」這一目標</a:t>
            </a:r>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en-US" sz="2400" b="0" dirty="0">
                <a:solidFill>
                  <a:schemeClr val="tx1"/>
                </a:solidFill>
                <a:latin typeface="Times New Roman" pitchFamily="18" charset="0"/>
                <a:ea typeface="標楷體" pitchFamily="65" charset="-120"/>
              </a:rPr>
              <a:t>為了能夠更清楚的講解反向傳播法，我們必須先了解微積分中的連鎖律；連鎖律是微積分中的重要法則之一，在反向傳播也扮演著不可或缺的角色</a:t>
            </a:r>
          </a:p>
        </p:txBody>
      </p:sp>
    </p:spTree>
    <p:extLst>
      <p:ext uri="{BB962C8B-B14F-4D97-AF65-F5344CB8AC3E}">
        <p14:creationId xmlns:p14="http://schemas.microsoft.com/office/powerpoint/2010/main" val="3123643022"/>
      </p:ext>
    </p:extLst>
  </p:cSld>
  <p:clrMapOvr>
    <a:masterClrMapping/>
  </p:clrMapOvr>
  <p:transition advClick="0">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r>
                  <a:rPr lang="zh-TW" altLang="en-US" dirty="0"/>
                  <a:t>第一連鎖率</a:t>
                </a:r>
              </a:p>
              <a:p>
                <a:pPr>
                  <a:spcBef>
                    <a:spcPts val="600"/>
                  </a:spcBef>
                </a:pPr>
                <a:r>
                  <a:rPr kumimoji="1" lang="zh-TW" altLang="zh-TW" sz="2400" b="0" dirty="0">
                    <a:solidFill>
                      <a:schemeClr val="tx1"/>
                    </a:solidFill>
                    <a:latin typeface="Times New Roman" pitchFamily="18" charset="0"/>
                    <a:ea typeface="標楷體" pitchFamily="65" charset="-120"/>
                  </a:rPr>
                  <a:t>設</a:t>
                </a:r>
                <a14:m>
                  <m:oMath xmlns:m="http://schemas.openxmlformats.org/officeDocument/2006/math">
                    <m:r>
                      <a:rPr kumimoji="1" lang="en-US" altLang="zh-TW" sz="2400" b="0">
                        <a:solidFill>
                          <a:schemeClr val="tx1"/>
                        </a:solidFill>
                        <a:latin typeface="Cambria Math" panose="02040503050406030204" pitchFamily="18" charset="0"/>
                        <a:ea typeface="標楷體" pitchFamily="65" charset="-120"/>
                      </a:rPr>
                      <m:t>𝑓</m:t>
                    </m:r>
                    <m:d>
                      <m:dPr>
                        <m:ctrlPr>
                          <a:rPr kumimoji="1" lang="zh-TW" altLang="zh-TW" sz="2400" b="0" i="1">
                            <a:solidFill>
                              <a:schemeClr val="tx1"/>
                            </a:solidFill>
                            <a:latin typeface="Cambria Math" panose="02040503050406030204" pitchFamily="18" charset="0"/>
                            <a:ea typeface="標楷體" pitchFamily="65" charset="-120"/>
                          </a:rPr>
                        </m:ctrlPr>
                      </m:dPr>
                      <m:e>
                        <m:r>
                          <a:rPr kumimoji="1" lang="en-US" altLang="zh-TW" sz="2400" b="0">
                            <a:solidFill>
                              <a:schemeClr val="tx1"/>
                            </a:solidFill>
                            <a:latin typeface="Cambria Math" panose="02040503050406030204" pitchFamily="18" charset="0"/>
                            <a:ea typeface="標楷體" pitchFamily="65" charset="-120"/>
                          </a:rPr>
                          <m:t>𝑥</m:t>
                        </m:r>
                      </m:e>
                    </m:d>
                    <m:r>
                      <a:rPr kumimoji="1" lang="zh-TW" altLang="zh-TW" sz="2400" b="0">
                        <a:solidFill>
                          <a:schemeClr val="tx1"/>
                        </a:solidFill>
                        <a:latin typeface="Cambria Math" panose="02040503050406030204" pitchFamily="18" charset="0"/>
                        <a:ea typeface="標楷體" pitchFamily="65" charset="-120"/>
                      </a:rPr>
                      <m:t>和</m:t>
                    </m:r>
                    <m:r>
                      <a:rPr kumimoji="1" lang="en-US" altLang="zh-TW" sz="2400" b="0">
                        <a:solidFill>
                          <a:schemeClr val="tx1"/>
                        </a:solidFill>
                        <a:latin typeface="Cambria Math" panose="02040503050406030204" pitchFamily="18" charset="0"/>
                        <a:ea typeface="標楷體" pitchFamily="65" charset="-120"/>
                      </a:rPr>
                      <m:t>𝑔</m:t>
                    </m:r>
                    <m:d>
                      <m:dPr>
                        <m:ctrlPr>
                          <a:rPr kumimoji="1" lang="zh-TW" altLang="zh-TW" sz="2400" b="0" i="1">
                            <a:solidFill>
                              <a:schemeClr val="tx1"/>
                            </a:solidFill>
                            <a:latin typeface="Cambria Math" panose="02040503050406030204" pitchFamily="18" charset="0"/>
                            <a:ea typeface="標楷體" pitchFamily="65" charset="-120"/>
                          </a:rPr>
                        </m:ctrlPr>
                      </m:dPr>
                      <m:e>
                        <m:r>
                          <a:rPr kumimoji="1" lang="en-US" altLang="zh-TW" sz="2400" b="0">
                            <a:solidFill>
                              <a:schemeClr val="tx1"/>
                            </a:solidFill>
                            <a:latin typeface="Cambria Math" panose="02040503050406030204" pitchFamily="18" charset="0"/>
                            <a:ea typeface="標楷體" pitchFamily="65" charset="-120"/>
                          </a:rPr>
                          <m:t>𝑦</m:t>
                        </m:r>
                      </m:e>
                    </m:d>
                    <m:r>
                      <a:rPr kumimoji="1" lang="zh-TW" altLang="zh-TW" sz="2400" b="0">
                        <a:solidFill>
                          <a:schemeClr val="tx1"/>
                        </a:solidFill>
                        <a:latin typeface="Cambria Math" panose="02040503050406030204" pitchFamily="18" charset="0"/>
                        <a:ea typeface="標楷體" pitchFamily="65" charset="-120"/>
                      </a:rPr>
                      <m:t>是可微函數，且</m:t>
                    </m:r>
                    <m:r>
                      <a:rPr kumimoji="1" lang="en-US" altLang="zh-TW" sz="2400" b="0">
                        <a:solidFill>
                          <a:schemeClr val="tx1"/>
                        </a:solidFill>
                        <a:latin typeface="Cambria Math" panose="02040503050406030204" pitchFamily="18" charset="0"/>
                        <a:ea typeface="標楷體" pitchFamily="65" charset="-120"/>
                      </a:rPr>
                      <m:t>𝑓</m:t>
                    </m:r>
                    <m:d>
                      <m:dPr>
                        <m:ctrlPr>
                          <a:rPr kumimoji="1" lang="zh-TW" altLang="zh-TW" sz="2400" b="0" i="1">
                            <a:solidFill>
                              <a:schemeClr val="tx1"/>
                            </a:solidFill>
                            <a:latin typeface="Cambria Math" panose="02040503050406030204" pitchFamily="18" charset="0"/>
                            <a:ea typeface="標楷體" pitchFamily="65" charset="-120"/>
                          </a:rPr>
                        </m:ctrlPr>
                      </m:dPr>
                      <m:e>
                        <m:r>
                          <a:rPr kumimoji="1" lang="en-US" altLang="zh-TW" sz="2400" b="0">
                            <a:solidFill>
                              <a:schemeClr val="tx1"/>
                            </a:solidFill>
                            <a:latin typeface="Cambria Math" panose="02040503050406030204" pitchFamily="18" charset="0"/>
                            <a:ea typeface="標楷體" pitchFamily="65" charset="-120"/>
                          </a:rPr>
                          <m:t>𝑥</m:t>
                        </m:r>
                      </m:e>
                    </m:d>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𝑦</m:t>
                    </m:r>
                    <m:r>
                      <a:rPr kumimoji="1" lang="en-US" altLang="zh-TW" sz="2400" b="0">
                        <a:solidFill>
                          <a:schemeClr val="tx1"/>
                        </a:solidFill>
                        <a:latin typeface="Cambria Math" panose="02040503050406030204" pitchFamily="18" charset="0"/>
                        <a:ea typeface="標楷體" pitchFamily="65" charset="-120"/>
                      </a:rPr>
                      <m:t>, </m:t>
                    </m:r>
                    <m:r>
                      <a:rPr kumimoji="1" lang="en-US" altLang="zh-TW" sz="2400" b="0">
                        <a:solidFill>
                          <a:schemeClr val="tx1"/>
                        </a:solidFill>
                        <a:latin typeface="Cambria Math" panose="02040503050406030204" pitchFamily="18" charset="0"/>
                        <a:ea typeface="標楷體" pitchFamily="65" charset="-120"/>
                      </a:rPr>
                      <m:t>𝑔</m:t>
                    </m:r>
                    <m:d>
                      <m:dPr>
                        <m:ctrlPr>
                          <a:rPr kumimoji="1" lang="en-US" altLang="zh-TW" sz="2400" b="0" i="1">
                            <a:solidFill>
                              <a:schemeClr val="tx1"/>
                            </a:solidFill>
                            <a:latin typeface="Cambria Math" panose="02040503050406030204" pitchFamily="18" charset="0"/>
                            <a:ea typeface="標楷體" pitchFamily="65" charset="-120"/>
                          </a:rPr>
                        </m:ctrlPr>
                      </m:dPr>
                      <m:e>
                        <m:r>
                          <a:rPr kumimoji="1" lang="en-US" altLang="zh-TW" sz="2400" b="0">
                            <a:solidFill>
                              <a:schemeClr val="tx1"/>
                            </a:solidFill>
                            <a:latin typeface="Cambria Math" panose="02040503050406030204" pitchFamily="18" charset="0"/>
                            <a:ea typeface="標楷體" pitchFamily="65" charset="-120"/>
                          </a:rPr>
                          <m:t>𝑦</m:t>
                        </m:r>
                      </m:e>
                    </m:d>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𝑧</m:t>
                    </m:r>
                  </m:oMath>
                </a14:m>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在第一連鎖律中，</a:t>
                </a:r>
                <a:r>
                  <a:rPr kumimoji="1" lang="en-US" altLang="zh-TW" sz="2400" b="0" dirty="0">
                    <a:solidFill>
                      <a:schemeClr val="tx1"/>
                    </a:solidFill>
                    <a:latin typeface="Times New Roman" pitchFamily="18" charset="0"/>
                    <a:ea typeface="標楷體" pitchFamily="65" charset="-120"/>
                  </a:rPr>
                  <a:t>x</a:t>
                </a:r>
                <a:r>
                  <a:rPr kumimoji="1" lang="zh-TW" altLang="zh-TW" sz="2400" b="0" dirty="0">
                    <a:solidFill>
                      <a:schemeClr val="tx1"/>
                    </a:solidFill>
                    <a:latin typeface="Times New Roman" pitchFamily="18" charset="0"/>
                    <a:ea typeface="標楷體" pitchFamily="65" charset="-120"/>
                  </a:rPr>
                  <a:t>作為參數輸入進函數</a:t>
                </a:r>
                <a:r>
                  <a:rPr kumimoji="1" lang="en-US" altLang="zh-TW" sz="2400" b="0" dirty="0">
                    <a:solidFill>
                      <a:schemeClr val="tx1"/>
                    </a:solidFill>
                    <a:latin typeface="Times New Roman" pitchFamily="18" charset="0"/>
                    <a:ea typeface="標楷體" pitchFamily="65" charset="-120"/>
                  </a:rPr>
                  <a:t>f</a:t>
                </a:r>
                <a:r>
                  <a:rPr kumimoji="1" lang="zh-TW" altLang="zh-TW" sz="2400" b="0" dirty="0">
                    <a:solidFill>
                      <a:schemeClr val="tx1"/>
                    </a:solidFill>
                    <a:latin typeface="Times New Roman" pitchFamily="18" charset="0"/>
                    <a:ea typeface="標楷體" pitchFamily="65" charset="-120"/>
                  </a:rPr>
                  <a:t>，並且輸出</a:t>
                </a:r>
                <a:r>
                  <a:rPr kumimoji="1" lang="en-US" altLang="zh-TW" sz="2400" b="0" dirty="0">
                    <a:solidFill>
                      <a:schemeClr val="tx1"/>
                    </a:solidFill>
                    <a:latin typeface="Times New Roman" pitchFamily="18" charset="0"/>
                    <a:ea typeface="標楷體" pitchFamily="65" charset="-120"/>
                  </a:rPr>
                  <a:t>y</a:t>
                </a:r>
                <a:r>
                  <a:rPr kumimoji="1" lang="zh-TW" altLang="zh-TW"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y</a:t>
                </a:r>
                <a:r>
                  <a:rPr kumimoji="1" lang="zh-TW" altLang="zh-TW" sz="2400" b="0" dirty="0">
                    <a:solidFill>
                      <a:schemeClr val="tx1"/>
                    </a:solidFill>
                    <a:latin typeface="Times New Roman" pitchFamily="18" charset="0"/>
                    <a:ea typeface="標楷體" pitchFamily="65" charset="-120"/>
                  </a:rPr>
                  <a:t>又另作參數輸入進函數</a:t>
                </a:r>
                <a:r>
                  <a:rPr kumimoji="1" lang="en-US" altLang="zh-TW" sz="2400" b="0" dirty="0">
                    <a:solidFill>
                      <a:schemeClr val="tx1"/>
                    </a:solidFill>
                    <a:latin typeface="Times New Roman" pitchFamily="18" charset="0"/>
                    <a:ea typeface="標楷體" pitchFamily="65" charset="-120"/>
                  </a:rPr>
                  <a:t>g</a:t>
                </a:r>
                <a:r>
                  <a:rPr kumimoji="1" lang="zh-TW" altLang="zh-TW" sz="2400" b="0" dirty="0">
                    <a:solidFill>
                      <a:schemeClr val="tx1"/>
                    </a:solidFill>
                    <a:latin typeface="Times New Roman" pitchFamily="18" charset="0"/>
                    <a:ea typeface="標楷體" pitchFamily="65" charset="-120"/>
                  </a:rPr>
                  <a:t>，輸出</a:t>
                </a:r>
                <a:r>
                  <a:rPr kumimoji="1" lang="en-US" altLang="zh-TW" sz="2400" b="0" dirty="0">
                    <a:solidFill>
                      <a:schemeClr val="tx1"/>
                    </a:solidFill>
                    <a:latin typeface="Times New Roman" pitchFamily="18" charset="0"/>
                    <a:ea typeface="標楷體" pitchFamily="65" charset="-120"/>
                  </a:rPr>
                  <a:t>z</a:t>
                </a:r>
                <a:r>
                  <a:rPr kumimoji="1" lang="zh-TW" altLang="zh-TW" sz="2400" b="0" dirty="0">
                    <a:solidFill>
                      <a:schemeClr val="tx1"/>
                    </a:solidFill>
                    <a:latin typeface="Times New Roman" pitchFamily="18" charset="0"/>
                    <a:ea typeface="標楷體" pitchFamily="65" charset="-120"/>
                  </a:rPr>
                  <a:t>；因此，若參數</a:t>
                </a:r>
                <a:r>
                  <a:rPr kumimoji="1" lang="en-US" altLang="zh-TW" sz="2400" b="0" dirty="0">
                    <a:solidFill>
                      <a:schemeClr val="tx1"/>
                    </a:solidFill>
                    <a:latin typeface="Times New Roman" pitchFamily="18" charset="0"/>
                    <a:ea typeface="標楷體" pitchFamily="65" charset="-120"/>
                  </a:rPr>
                  <a:t>x</a:t>
                </a:r>
                <a:r>
                  <a:rPr kumimoji="1" lang="zh-TW" altLang="zh-TW" sz="2400" b="0" dirty="0">
                    <a:solidFill>
                      <a:schemeClr val="tx1"/>
                    </a:solidFill>
                    <a:latin typeface="Times New Roman" pitchFamily="18" charset="0"/>
                    <a:ea typeface="標楷體" pitchFamily="65" charset="-120"/>
                  </a:rPr>
                  <a:t>發生了變化，將會影響到參數</a:t>
                </a:r>
                <a:r>
                  <a:rPr kumimoji="1" lang="en-US" altLang="zh-TW" sz="2400" b="0" dirty="0">
                    <a:solidFill>
                      <a:schemeClr val="tx1"/>
                    </a:solidFill>
                    <a:latin typeface="Times New Roman" pitchFamily="18" charset="0"/>
                    <a:ea typeface="標楷體" pitchFamily="65" charset="-120"/>
                  </a:rPr>
                  <a:t>z</a:t>
                </a:r>
                <a:r>
                  <a:rPr kumimoji="1" lang="zh-TW" altLang="zh-TW" sz="2400" b="0" dirty="0">
                    <a:solidFill>
                      <a:schemeClr val="tx1"/>
                    </a:solidFill>
                    <a:latin typeface="Times New Roman" pitchFamily="18" charset="0"/>
                    <a:ea typeface="標楷體" pitchFamily="65" charset="-120"/>
                  </a:rPr>
                  <a:t>；若參數</a:t>
                </a:r>
                <a:r>
                  <a:rPr kumimoji="1" lang="en-US" altLang="zh-TW" sz="2400" b="0" dirty="0">
                    <a:solidFill>
                      <a:schemeClr val="tx1"/>
                    </a:solidFill>
                    <a:latin typeface="Times New Roman" pitchFamily="18" charset="0"/>
                    <a:ea typeface="標楷體" pitchFamily="65" charset="-120"/>
                  </a:rPr>
                  <a:t>x</a:t>
                </a:r>
                <a:r>
                  <a:rPr kumimoji="1" lang="zh-TW" altLang="zh-TW" sz="2400" b="0" dirty="0">
                    <a:solidFill>
                      <a:schemeClr val="tx1"/>
                    </a:solidFill>
                    <a:latin typeface="Times New Roman" pitchFamily="18" charset="0"/>
                    <a:ea typeface="標楷體" pitchFamily="65" charset="-120"/>
                  </a:rPr>
                  <a:t>對參數</a:t>
                </a:r>
                <a:r>
                  <a:rPr kumimoji="1" lang="en-US" altLang="zh-TW" sz="2400" b="0" dirty="0">
                    <a:solidFill>
                      <a:schemeClr val="tx1"/>
                    </a:solidFill>
                    <a:latin typeface="Times New Roman" pitchFamily="18" charset="0"/>
                    <a:ea typeface="標楷體" pitchFamily="65" charset="-120"/>
                  </a:rPr>
                  <a:t>z</a:t>
                </a:r>
                <a:r>
                  <a:rPr kumimoji="1" lang="zh-TW" altLang="zh-TW" sz="2400" b="0" dirty="0">
                    <a:solidFill>
                      <a:schemeClr val="tx1"/>
                    </a:solidFill>
                    <a:latin typeface="Times New Roman" pitchFamily="18" charset="0"/>
                    <a:ea typeface="標楷體" pitchFamily="65" charset="-120"/>
                  </a:rPr>
                  <a:t>微分</a:t>
                </a:r>
                <a:endParaRPr kumimoji="1" lang="en-US" altLang="zh-TW" sz="2400" b="0" dirty="0">
                  <a:solidFill>
                    <a:schemeClr val="tx1"/>
                  </a:solidFill>
                  <a:latin typeface="Times New Roman" pitchFamily="18" charset="0"/>
                  <a:ea typeface="標楷體" pitchFamily="65" charset="-120"/>
                </a:endParaRPr>
              </a:p>
              <a:p>
                <a:pPr marL="0" indent="0">
                  <a:buNone/>
                </a:pPr>
                <a:endParaRPr lang="en-US" altLang="zh-TW" dirty="0"/>
              </a:p>
              <a:p>
                <a:pPr marL="0" indent="0">
                  <a:buNone/>
                </a:pPr>
                <a:endParaRPr lang="en-US" altLang="zh-TW" dirty="0"/>
              </a:p>
              <a:p>
                <a:pPr marL="0" indent="0">
                  <a:buNone/>
                </a:pPr>
                <a:endParaRPr lang="zh-TW" altLang="en-US"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t="-1088" r="-1180"/>
                </a:stretch>
              </a:blipFill>
            </p:spPr>
            <p:txBody>
              <a:bodyPr/>
              <a:lstStyle/>
              <a:p>
                <a:r>
                  <a:rPr lang="zh-TW" altLang="en-US">
                    <a:noFill/>
                  </a:rPr>
                  <a:t> </a:t>
                </a:r>
              </a:p>
            </p:txBody>
          </p:sp>
        </mc:Fallback>
      </mc:AlternateContent>
      <p:pic>
        <p:nvPicPr>
          <p:cNvPr id="4" name="圖片 3"/>
          <p:cNvPicPr/>
          <p:nvPr/>
        </p:nvPicPr>
        <p:blipFill>
          <a:blip r:embed="rId3">
            <a:extLst>
              <a:ext uri="{28A0092B-C50C-407E-A947-70E740481C1C}">
                <a14:useLocalDpi xmlns:a14="http://schemas.microsoft.com/office/drawing/2010/main" val="0"/>
              </a:ext>
            </a:extLst>
          </a:blip>
          <a:srcRect/>
          <a:stretch>
            <a:fillRect/>
          </a:stretch>
        </p:blipFill>
        <p:spPr bwMode="auto">
          <a:xfrm>
            <a:off x="2195736" y="5085184"/>
            <a:ext cx="4929128" cy="864096"/>
          </a:xfrm>
          <a:prstGeom prst="rect">
            <a:avLst/>
          </a:prstGeom>
          <a:noFill/>
        </p:spPr>
      </p:pic>
      <mc:AlternateContent xmlns:mc="http://schemas.openxmlformats.org/markup-compatibility/2006" xmlns:a14="http://schemas.microsoft.com/office/drawing/2010/main">
        <mc:Choice Requires="a14">
          <p:sp>
            <p:nvSpPr>
              <p:cNvPr id="5" name="矩形 4"/>
              <p:cNvSpPr/>
              <p:nvPr/>
            </p:nvSpPr>
            <p:spPr>
              <a:xfrm>
                <a:off x="3347864" y="3920679"/>
                <a:ext cx="2376264" cy="7612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TW" altLang="zh-TW" sz="2100" i="1">
                              <a:latin typeface="Cambria Math" panose="02040503050406030204" pitchFamily="18" charset="0"/>
                            </a:rPr>
                          </m:ctrlPr>
                        </m:fPr>
                        <m:num>
                          <m:r>
                            <a:rPr lang="en-US" altLang="zh-TW" sz="2100" i="1">
                              <a:latin typeface="Cambria Math"/>
                            </a:rPr>
                            <m:t>𝑑𝑧</m:t>
                          </m:r>
                        </m:num>
                        <m:den>
                          <m:r>
                            <a:rPr lang="en-US" altLang="zh-TW" sz="2100" i="1">
                              <a:latin typeface="Cambria Math"/>
                            </a:rPr>
                            <m:t>𝑑𝑥</m:t>
                          </m:r>
                        </m:den>
                      </m:f>
                      <m:r>
                        <a:rPr lang="en-US" altLang="zh-TW" sz="2100">
                          <a:latin typeface="Cambria Math"/>
                        </a:rPr>
                        <m:t>=</m:t>
                      </m:r>
                      <m:f>
                        <m:fPr>
                          <m:ctrlPr>
                            <a:rPr lang="zh-TW" altLang="zh-TW" sz="2100" i="1">
                              <a:latin typeface="Cambria Math" panose="02040503050406030204" pitchFamily="18" charset="0"/>
                            </a:rPr>
                          </m:ctrlPr>
                        </m:fPr>
                        <m:num>
                          <m:r>
                            <a:rPr lang="en-US" altLang="zh-TW" sz="2100" i="1">
                              <a:latin typeface="Cambria Math"/>
                            </a:rPr>
                            <m:t>𝑑𝑦</m:t>
                          </m:r>
                        </m:num>
                        <m:den>
                          <m:r>
                            <a:rPr lang="en-US" altLang="zh-TW" sz="2100" i="1">
                              <a:latin typeface="Cambria Math"/>
                            </a:rPr>
                            <m:t>𝑑𝑥</m:t>
                          </m:r>
                        </m:den>
                      </m:f>
                      <m:f>
                        <m:fPr>
                          <m:ctrlPr>
                            <a:rPr lang="zh-TW" altLang="zh-TW" sz="2100" i="1">
                              <a:latin typeface="Cambria Math" panose="02040503050406030204" pitchFamily="18" charset="0"/>
                            </a:rPr>
                          </m:ctrlPr>
                        </m:fPr>
                        <m:num>
                          <m:r>
                            <a:rPr lang="en-US" altLang="zh-TW" sz="2100" i="1">
                              <a:latin typeface="Cambria Math"/>
                            </a:rPr>
                            <m:t>𝑑𝑧</m:t>
                          </m:r>
                        </m:num>
                        <m:den>
                          <m:r>
                            <a:rPr lang="en-US" altLang="zh-TW" sz="2100" i="1">
                              <a:latin typeface="Cambria Math"/>
                            </a:rPr>
                            <m:t>𝑑𝑦</m:t>
                          </m:r>
                        </m:den>
                      </m:f>
                    </m:oMath>
                  </m:oMathPara>
                </a14:m>
                <a:endParaRPr lang="zh-TW" altLang="en-US" sz="2100" dirty="0"/>
              </a:p>
            </p:txBody>
          </p:sp>
        </mc:Choice>
        <mc:Fallback xmlns="">
          <p:sp>
            <p:nvSpPr>
              <p:cNvPr id="5" name="矩形 4"/>
              <p:cNvSpPr>
                <a:spLocks noRot="1" noChangeAspect="1" noMove="1" noResize="1" noEditPoints="1" noAdjustHandles="1" noChangeArrowheads="1" noChangeShapeType="1" noTextEdit="1"/>
              </p:cNvSpPr>
              <p:nvPr/>
            </p:nvSpPr>
            <p:spPr>
              <a:xfrm>
                <a:off x="3347864" y="3920679"/>
                <a:ext cx="2376264" cy="761234"/>
              </a:xfrm>
              <a:prstGeom prst="rect">
                <a:avLst/>
              </a:prstGeom>
              <a:blipFill rotWithShape="0">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47448190"/>
      </p:ext>
    </p:extLst>
  </p:cSld>
  <p:clrMapOvr>
    <a:masterClrMapping/>
  </p:clrMapOvr>
  <p:transition advClick="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r>
              <a:rPr lang="zh-TW" altLang="en-US" dirty="0"/>
              <a:t>啟動函數</a:t>
            </a:r>
            <a:endParaRPr lang="en-US" altLang="zh-TW" dirty="0"/>
          </a:p>
          <a:p>
            <a:r>
              <a:rPr kumimoji="1" lang="zh-TW" altLang="en-US" sz="2400" b="0" dirty="0">
                <a:solidFill>
                  <a:schemeClr val="tx1"/>
                </a:solidFill>
                <a:latin typeface="Times New Roman" pitchFamily="18" charset="0"/>
                <a:ea typeface="標楷體" pitchFamily="65" charset="-120"/>
              </a:rPr>
              <a:t>感知器</a:t>
            </a:r>
            <a:endParaRPr kumimoji="1" lang="en-US" altLang="zh-TW" sz="2400" b="0" dirty="0">
              <a:solidFill>
                <a:schemeClr val="tx1"/>
              </a:solidFill>
              <a:latin typeface="Times New Roman" pitchFamily="18" charset="0"/>
              <a:ea typeface="標楷體" pitchFamily="65" charset="-120"/>
            </a:endParaRPr>
          </a:p>
          <a:p>
            <a:r>
              <a:rPr kumimoji="1" lang="en-US" altLang="zh-TW" sz="2400" b="0" dirty="0">
                <a:solidFill>
                  <a:schemeClr val="tx1"/>
                </a:solidFill>
                <a:latin typeface="Times New Roman" pitchFamily="18" charset="0"/>
                <a:ea typeface="標楷體" pitchFamily="65" charset="-120"/>
              </a:rPr>
              <a:t>Sigmoid</a:t>
            </a:r>
            <a:r>
              <a:rPr kumimoji="1" lang="zh-TW" altLang="en-US" sz="2400" b="0" dirty="0">
                <a:solidFill>
                  <a:schemeClr val="tx1"/>
                </a:solidFill>
                <a:latin typeface="Times New Roman" pitchFamily="18" charset="0"/>
                <a:ea typeface="標楷體" pitchFamily="65" charset="-120"/>
              </a:rPr>
              <a:t>函數</a:t>
            </a:r>
            <a:endParaRPr kumimoji="1" lang="en-US" altLang="zh-TW" sz="2400" b="0" dirty="0">
              <a:solidFill>
                <a:schemeClr val="tx1"/>
              </a:solidFill>
              <a:latin typeface="Times New Roman" pitchFamily="18" charset="0"/>
              <a:ea typeface="標楷體" pitchFamily="65" charset="-120"/>
            </a:endParaRPr>
          </a:p>
          <a:p>
            <a:r>
              <a:rPr kumimoji="1" lang="en-US" altLang="zh-TW" sz="2400" b="0" dirty="0" err="1">
                <a:solidFill>
                  <a:schemeClr val="tx1"/>
                </a:solidFill>
                <a:latin typeface="Times New Roman" pitchFamily="18" charset="0"/>
                <a:ea typeface="標楷體" pitchFamily="65" charset="-120"/>
              </a:rPr>
              <a:t>Tanh</a:t>
            </a:r>
            <a:r>
              <a:rPr kumimoji="1" lang="zh-TW" altLang="en-US" sz="2400" b="0" dirty="0">
                <a:solidFill>
                  <a:schemeClr val="tx1"/>
                </a:solidFill>
                <a:latin typeface="Times New Roman" pitchFamily="18" charset="0"/>
                <a:ea typeface="標楷體" pitchFamily="65" charset="-120"/>
              </a:rPr>
              <a:t>函數</a:t>
            </a:r>
            <a:endParaRPr kumimoji="1" lang="en-US" altLang="zh-TW" sz="2400" b="0" dirty="0">
              <a:solidFill>
                <a:schemeClr val="tx1"/>
              </a:solidFill>
              <a:latin typeface="Times New Roman" pitchFamily="18" charset="0"/>
              <a:ea typeface="標楷體" pitchFamily="65" charset="-120"/>
            </a:endParaRPr>
          </a:p>
          <a:p>
            <a:r>
              <a:rPr kumimoji="1" lang="en-US" altLang="zh-TW" sz="2400" b="0" dirty="0" err="1">
                <a:solidFill>
                  <a:schemeClr val="tx1"/>
                </a:solidFill>
                <a:latin typeface="Times New Roman" pitchFamily="18" charset="0"/>
                <a:ea typeface="標楷體" pitchFamily="65" charset="-120"/>
              </a:rPr>
              <a:t>Softmax</a:t>
            </a:r>
            <a:r>
              <a:rPr kumimoji="1" lang="zh-TW" altLang="en-US" sz="2400" b="0" dirty="0">
                <a:solidFill>
                  <a:schemeClr val="tx1"/>
                </a:solidFill>
                <a:latin typeface="Times New Roman" pitchFamily="18" charset="0"/>
                <a:ea typeface="標楷體" pitchFamily="65" charset="-120"/>
              </a:rPr>
              <a:t>函數</a:t>
            </a:r>
            <a:endParaRPr kumimoji="1" lang="en-US" altLang="zh-TW" sz="2400" b="0" dirty="0">
              <a:solidFill>
                <a:schemeClr val="tx1"/>
              </a:solidFill>
              <a:latin typeface="Times New Roman" pitchFamily="18" charset="0"/>
              <a:ea typeface="標楷體" pitchFamily="65" charset="-120"/>
            </a:endParaRPr>
          </a:p>
          <a:p>
            <a:r>
              <a:rPr kumimoji="1" lang="en-US" altLang="zh-TW" sz="2400" b="0" dirty="0" err="1">
                <a:solidFill>
                  <a:schemeClr val="tx1"/>
                </a:solidFill>
                <a:latin typeface="Times New Roman" pitchFamily="18" charset="0"/>
                <a:ea typeface="標楷體" pitchFamily="65" charset="-120"/>
              </a:rPr>
              <a:t>ReLU</a:t>
            </a:r>
            <a:r>
              <a:rPr kumimoji="1" lang="zh-TW" altLang="en-US" sz="2400" b="0" dirty="0">
                <a:solidFill>
                  <a:schemeClr val="tx1"/>
                </a:solidFill>
                <a:latin typeface="Times New Roman" pitchFamily="18" charset="0"/>
                <a:ea typeface="標楷體" pitchFamily="65" charset="-120"/>
              </a:rPr>
              <a:t>函數</a:t>
            </a:r>
          </a:p>
        </p:txBody>
      </p:sp>
    </p:spTree>
    <p:extLst>
      <p:ext uri="{BB962C8B-B14F-4D97-AF65-F5344CB8AC3E}">
        <p14:creationId xmlns:p14="http://schemas.microsoft.com/office/powerpoint/2010/main" val="1946565688"/>
      </p:ext>
    </p:extLst>
  </p:cSld>
  <p:clrMapOvr>
    <a:masterClrMapping/>
  </p:clrMapOvr>
  <p:transition advClick="0">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r>
                  <a:rPr lang="zh-TW" altLang="en-US" dirty="0"/>
                  <a:t>第二連鎖率</a:t>
                </a:r>
              </a:p>
              <a:p>
                <a:pPr>
                  <a:spcBef>
                    <a:spcPts val="600"/>
                  </a:spcBef>
                </a:pPr>
                <a:r>
                  <a:rPr kumimoji="1" lang="zh-TW" altLang="en-US" sz="2400" b="0" dirty="0">
                    <a:solidFill>
                      <a:schemeClr val="tx1"/>
                    </a:solidFill>
                    <a:latin typeface="Times New Roman" pitchFamily="18" charset="0"/>
                    <a:ea typeface="標楷體" pitchFamily="65" charset="-120"/>
                  </a:rPr>
                  <a:t>設</a:t>
                </a:r>
                <a14:m>
                  <m:oMath xmlns:m="http://schemas.openxmlformats.org/officeDocument/2006/math">
                    <m:r>
                      <a:rPr kumimoji="1" lang="en-US" altLang="zh-TW" sz="2400" b="0">
                        <a:solidFill>
                          <a:schemeClr val="tx1"/>
                        </a:solidFill>
                        <a:latin typeface="Cambria Math" panose="02040503050406030204" pitchFamily="18" charset="0"/>
                        <a:ea typeface="標楷體" pitchFamily="65" charset="-120"/>
                      </a:rPr>
                      <m:t>𝑔</m:t>
                    </m:r>
                    <m:d>
                      <m:dPr>
                        <m:ctrlPr>
                          <a:rPr kumimoji="1" lang="zh-TW" altLang="zh-TW" sz="2400" b="0" i="1">
                            <a:solidFill>
                              <a:schemeClr val="tx1"/>
                            </a:solidFill>
                            <a:latin typeface="Cambria Math" panose="02040503050406030204" pitchFamily="18" charset="0"/>
                            <a:ea typeface="標楷體" pitchFamily="65" charset="-120"/>
                          </a:rPr>
                        </m:ctrlPr>
                      </m:dPr>
                      <m:e>
                        <m:r>
                          <a:rPr kumimoji="1" lang="en-US" altLang="zh-TW" sz="2400" b="0">
                            <a:solidFill>
                              <a:schemeClr val="tx1"/>
                            </a:solidFill>
                            <a:latin typeface="Cambria Math" panose="02040503050406030204" pitchFamily="18" charset="0"/>
                            <a:ea typeface="標楷體" pitchFamily="65" charset="-120"/>
                          </a:rPr>
                          <m:t>𝛼</m:t>
                        </m:r>
                      </m:e>
                    </m:d>
                    <m:r>
                      <a:rPr kumimoji="1" lang="zh-TW" altLang="zh-TW" sz="2400" b="0">
                        <a:solidFill>
                          <a:schemeClr val="tx1"/>
                        </a:solidFill>
                        <a:latin typeface="Cambria Math" panose="02040503050406030204" pitchFamily="18" charset="0"/>
                        <a:ea typeface="標楷體" pitchFamily="65" charset="-120"/>
                      </a:rPr>
                      <m:t>和</m:t>
                    </m:r>
                    <m:r>
                      <a:rPr kumimoji="1" lang="en-US" altLang="zh-TW" sz="2400" b="0">
                        <a:solidFill>
                          <a:schemeClr val="tx1"/>
                        </a:solidFill>
                        <a:latin typeface="Cambria Math" panose="02040503050406030204" pitchFamily="18" charset="0"/>
                        <a:ea typeface="標楷體" pitchFamily="65" charset="-120"/>
                      </a:rPr>
                      <m:t>𝑟</m:t>
                    </m:r>
                    <m:d>
                      <m:dPr>
                        <m:ctrlPr>
                          <a:rPr kumimoji="1" lang="zh-TW" altLang="zh-TW" sz="2400" b="0" i="1">
                            <a:solidFill>
                              <a:schemeClr val="tx1"/>
                            </a:solidFill>
                            <a:latin typeface="Cambria Math" panose="02040503050406030204" pitchFamily="18" charset="0"/>
                            <a:ea typeface="標楷體" pitchFamily="65" charset="-120"/>
                          </a:rPr>
                        </m:ctrlPr>
                      </m:dPr>
                      <m:e>
                        <m:r>
                          <a:rPr kumimoji="1" lang="en-US" altLang="zh-TW" sz="2400" b="0">
                            <a:solidFill>
                              <a:schemeClr val="tx1"/>
                            </a:solidFill>
                            <a:latin typeface="Cambria Math" panose="02040503050406030204" pitchFamily="18" charset="0"/>
                            <a:ea typeface="標楷體" pitchFamily="65" charset="-120"/>
                          </a:rPr>
                          <m:t>𝛼</m:t>
                        </m:r>
                      </m:e>
                    </m:d>
                    <m:r>
                      <a:rPr kumimoji="1" lang="zh-TW" altLang="zh-TW" sz="2400" b="0">
                        <a:solidFill>
                          <a:schemeClr val="tx1"/>
                        </a:solidFill>
                        <a:latin typeface="Cambria Math" panose="02040503050406030204" pitchFamily="18" charset="0"/>
                        <a:ea typeface="標楷體" pitchFamily="65" charset="-120"/>
                      </a:rPr>
                      <m:t>是可微函數，且</m:t>
                    </m:r>
                    <m:r>
                      <a:rPr kumimoji="1" lang="en-US" altLang="zh-TW" sz="2400" b="0">
                        <a:solidFill>
                          <a:schemeClr val="tx1"/>
                        </a:solidFill>
                        <a:latin typeface="Cambria Math" panose="02040503050406030204" pitchFamily="18" charset="0"/>
                        <a:ea typeface="標楷體" pitchFamily="65" charset="-120"/>
                      </a:rPr>
                      <m:t>𝑔</m:t>
                    </m:r>
                    <m:d>
                      <m:dPr>
                        <m:ctrlPr>
                          <a:rPr kumimoji="1" lang="zh-TW" altLang="zh-TW" sz="2400" b="0" i="1">
                            <a:solidFill>
                              <a:schemeClr val="tx1"/>
                            </a:solidFill>
                            <a:latin typeface="Cambria Math" panose="02040503050406030204" pitchFamily="18" charset="0"/>
                            <a:ea typeface="標楷體" pitchFamily="65" charset="-120"/>
                          </a:rPr>
                        </m:ctrlPr>
                      </m:dPr>
                      <m:e>
                        <m:r>
                          <a:rPr kumimoji="1" lang="en-US" altLang="zh-TW" sz="2400" b="0">
                            <a:solidFill>
                              <a:schemeClr val="tx1"/>
                            </a:solidFill>
                            <a:latin typeface="Cambria Math" panose="02040503050406030204" pitchFamily="18" charset="0"/>
                            <a:ea typeface="標楷體" pitchFamily="65" charset="-120"/>
                          </a:rPr>
                          <m:t>𝛼</m:t>
                        </m:r>
                      </m:e>
                    </m:d>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𝑥</m:t>
                    </m:r>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𝑟</m:t>
                    </m:r>
                    <m:d>
                      <m:dPr>
                        <m:ctrlPr>
                          <a:rPr kumimoji="1" lang="zh-TW" altLang="zh-TW" sz="2400" b="0" i="1">
                            <a:solidFill>
                              <a:schemeClr val="tx1"/>
                            </a:solidFill>
                            <a:latin typeface="Cambria Math" panose="02040503050406030204" pitchFamily="18" charset="0"/>
                            <a:ea typeface="標楷體" pitchFamily="65" charset="-120"/>
                          </a:rPr>
                        </m:ctrlPr>
                      </m:dPr>
                      <m:e>
                        <m:r>
                          <a:rPr kumimoji="1" lang="en-US" altLang="zh-TW" sz="2400" b="0">
                            <a:solidFill>
                              <a:schemeClr val="tx1"/>
                            </a:solidFill>
                            <a:latin typeface="Cambria Math" panose="02040503050406030204" pitchFamily="18" charset="0"/>
                            <a:ea typeface="標楷體" pitchFamily="65" charset="-120"/>
                          </a:rPr>
                          <m:t>𝛼</m:t>
                        </m:r>
                      </m:e>
                    </m:d>
                    <m:r>
                      <a:rPr kumimoji="1" lang="en-US" altLang="zh-TW" sz="2400" b="0">
                        <a:solidFill>
                          <a:schemeClr val="tx1"/>
                        </a:solidFill>
                        <a:latin typeface="Cambria Math" panose="02040503050406030204" pitchFamily="18" charset="0"/>
                        <a:ea typeface="標楷體" pitchFamily="65" charset="-120"/>
                      </a:rPr>
                      <m:t>𝑦</m:t>
                    </m:r>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𝑓</m:t>
                    </m:r>
                    <m:d>
                      <m:dPr>
                        <m:ctrlPr>
                          <a:rPr kumimoji="1" lang="en-US" altLang="zh-TW" sz="2400" b="0" i="1">
                            <a:solidFill>
                              <a:schemeClr val="tx1"/>
                            </a:solidFill>
                            <a:latin typeface="Cambria Math" panose="02040503050406030204" pitchFamily="18" charset="0"/>
                            <a:ea typeface="標楷體" pitchFamily="65" charset="-120"/>
                          </a:rPr>
                        </m:ctrlPr>
                      </m:dPr>
                      <m:e>
                        <m:r>
                          <a:rPr kumimoji="1" lang="en-US" altLang="zh-TW" sz="2400" b="0">
                            <a:solidFill>
                              <a:schemeClr val="tx1"/>
                            </a:solidFill>
                            <a:latin typeface="Cambria Math" panose="02040503050406030204" pitchFamily="18" charset="0"/>
                            <a:ea typeface="標楷體" pitchFamily="65" charset="-120"/>
                          </a:rPr>
                          <m:t>𝑥</m:t>
                        </m:r>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𝑦</m:t>
                        </m:r>
                      </m:e>
                    </m:d>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𝛽</m:t>
                    </m:r>
                  </m:oMath>
                </a14:m>
                <a:endParaRPr kumimoji="1" lang="en-US" altLang="zh-TW" sz="2400" b="0" dirty="0">
                  <a:solidFill>
                    <a:schemeClr val="tx1"/>
                  </a:solidFill>
                  <a:latin typeface="Times New Roman" pitchFamily="18" charset="0"/>
                  <a:ea typeface="標楷體" pitchFamily="65" charset="-120"/>
                </a:endParaRPr>
              </a:p>
              <a:p>
                <a:pPr>
                  <a:spcBef>
                    <a:spcPts val="600"/>
                  </a:spcBef>
                </a:pPr>
                <a:r>
                  <a:rPr kumimoji="1" lang="zh-TW" altLang="zh-TW" sz="2400" b="0" dirty="0">
                    <a:solidFill>
                      <a:schemeClr val="tx1"/>
                    </a:solidFill>
                    <a:latin typeface="Times New Roman" pitchFamily="18" charset="0"/>
                    <a:ea typeface="標楷體" pitchFamily="65" charset="-120"/>
                  </a:rPr>
                  <a:t>在第二連鎖律中，參數</a:t>
                </a:r>
                <a14:m>
                  <m:oMath xmlns:m="http://schemas.openxmlformats.org/officeDocument/2006/math">
                    <m:r>
                      <a:rPr kumimoji="1" lang="en-US" altLang="zh-TW" sz="2400" b="0">
                        <a:solidFill>
                          <a:schemeClr val="tx1"/>
                        </a:solidFill>
                        <a:latin typeface="Cambria Math" panose="02040503050406030204" pitchFamily="18" charset="0"/>
                        <a:ea typeface="標楷體" pitchFamily="65" charset="-120"/>
                      </a:rPr>
                      <m:t>𝛼</m:t>
                    </m:r>
                  </m:oMath>
                </a14:m>
                <a:r>
                  <a:rPr kumimoji="1" lang="zh-TW" altLang="zh-TW" sz="2400" b="0" dirty="0">
                    <a:solidFill>
                      <a:schemeClr val="tx1"/>
                    </a:solidFill>
                    <a:latin typeface="Times New Roman" pitchFamily="18" charset="0"/>
                    <a:ea typeface="標楷體" pitchFamily="65" charset="-120"/>
                  </a:rPr>
                  <a:t>輸入進函數</a:t>
                </a:r>
                <a:r>
                  <a:rPr kumimoji="1" lang="en-US" altLang="zh-TW" sz="2400" b="0" dirty="0">
                    <a:solidFill>
                      <a:schemeClr val="tx1"/>
                    </a:solidFill>
                    <a:latin typeface="Times New Roman" pitchFamily="18" charset="0"/>
                    <a:ea typeface="標楷體" pitchFamily="65" charset="-120"/>
                  </a:rPr>
                  <a:t>g</a:t>
                </a:r>
                <a:r>
                  <a:rPr kumimoji="1" lang="zh-TW" altLang="zh-TW" sz="2400" b="0" dirty="0">
                    <a:solidFill>
                      <a:schemeClr val="tx1"/>
                    </a:solidFill>
                    <a:latin typeface="Times New Roman" pitchFamily="18" charset="0"/>
                    <a:ea typeface="標楷體" pitchFamily="65" charset="-120"/>
                  </a:rPr>
                  <a:t>和函數</a:t>
                </a:r>
                <a:r>
                  <a:rPr kumimoji="1" lang="en-US" altLang="zh-TW" sz="2400" b="0" dirty="0">
                    <a:solidFill>
                      <a:schemeClr val="tx1"/>
                    </a:solidFill>
                    <a:latin typeface="Times New Roman" pitchFamily="18" charset="0"/>
                    <a:ea typeface="標楷體" pitchFamily="65" charset="-120"/>
                  </a:rPr>
                  <a:t>r</a:t>
                </a:r>
                <a:r>
                  <a:rPr kumimoji="1" lang="zh-TW" altLang="zh-TW" sz="2400" b="0" dirty="0">
                    <a:solidFill>
                      <a:schemeClr val="tx1"/>
                    </a:solidFill>
                    <a:latin typeface="Times New Roman" pitchFamily="18" charset="0"/>
                    <a:ea typeface="標楷體" pitchFamily="65" charset="-120"/>
                  </a:rPr>
                  <a:t>，各自輸出了參數</a:t>
                </a:r>
                <a:r>
                  <a:rPr kumimoji="1" lang="en-US" altLang="zh-TW" sz="2400" b="0" dirty="0">
                    <a:solidFill>
                      <a:schemeClr val="tx1"/>
                    </a:solidFill>
                    <a:latin typeface="Times New Roman" pitchFamily="18" charset="0"/>
                    <a:ea typeface="標楷體" pitchFamily="65" charset="-120"/>
                  </a:rPr>
                  <a:t>x</a:t>
                </a:r>
                <a:r>
                  <a:rPr kumimoji="1" lang="zh-TW" altLang="zh-TW"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y</a:t>
                </a:r>
                <a:r>
                  <a:rPr kumimoji="1" lang="zh-TW" altLang="zh-TW" sz="2400" b="0" dirty="0">
                    <a:solidFill>
                      <a:schemeClr val="tx1"/>
                    </a:solidFill>
                    <a:latin typeface="Times New Roman" pitchFamily="18" charset="0"/>
                    <a:ea typeface="標楷體" pitchFamily="65" charset="-120"/>
                  </a:rPr>
                  <a:t>，再將</a:t>
                </a:r>
                <a:r>
                  <a:rPr kumimoji="1" lang="en-US" altLang="zh-TW" sz="2400" b="0" dirty="0">
                    <a:solidFill>
                      <a:schemeClr val="tx1"/>
                    </a:solidFill>
                    <a:latin typeface="Times New Roman" pitchFamily="18" charset="0"/>
                    <a:ea typeface="標楷體" pitchFamily="65" charset="-120"/>
                  </a:rPr>
                  <a:t>x</a:t>
                </a:r>
                <a:r>
                  <a:rPr kumimoji="1" lang="zh-TW" altLang="zh-TW"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y</a:t>
                </a:r>
                <a:r>
                  <a:rPr kumimoji="1" lang="zh-TW" altLang="zh-TW" sz="2400" b="0" dirty="0">
                    <a:solidFill>
                      <a:schemeClr val="tx1"/>
                    </a:solidFill>
                    <a:latin typeface="Times New Roman" pitchFamily="18" charset="0"/>
                    <a:ea typeface="標楷體" pitchFamily="65" charset="-120"/>
                  </a:rPr>
                  <a:t>同時輸入函數</a:t>
                </a:r>
                <a:r>
                  <a:rPr kumimoji="1" lang="en-US" altLang="zh-TW" sz="2400" b="0" dirty="0">
                    <a:solidFill>
                      <a:schemeClr val="tx1"/>
                    </a:solidFill>
                    <a:latin typeface="Times New Roman" pitchFamily="18" charset="0"/>
                    <a:ea typeface="標楷體" pitchFamily="65" charset="-120"/>
                  </a:rPr>
                  <a:t>f</a:t>
                </a:r>
                <a:r>
                  <a:rPr kumimoji="1" lang="zh-TW" altLang="zh-TW" sz="2400" b="0" dirty="0">
                    <a:solidFill>
                      <a:schemeClr val="tx1"/>
                    </a:solidFill>
                    <a:latin typeface="Times New Roman" pitchFamily="18" charset="0"/>
                    <a:ea typeface="標楷體" pitchFamily="65" charset="-120"/>
                  </a:rPr>
                  <a:t>，最後輸出參數</a:t>
                </a:r>
                <a14:m>
                  <m:oMath xmlns:m="http://schemas.openxmlformats.org/officeDocument/2006/math">
                    <m:r>
                      <a:rPr kumimoji="1" lang="en-US" altLang="zh-TW" sz="2400" b="0">
                        <a:solidFill>
                          <a:schemeClr val="tx1"/>
                        </a:solidFill>
                        <a:latin typeface="Cambria Math" panose="02040503050406030204" pitchFamily="18" charset="0"/>
                        <a:ea typeface="標楷體" pitchFamily="65" charset="-120"/>
                      </a:rPr>
                      <m:t>𝛽</m:t>
                    </m:r>
                  </m:oMath>
                </a14:m>
                <a:r>
                  <a:rPr kumimoji="1" lang="zh-TW" altLang="zh-TW" sz="2400" b="0" dirty="0">
                    <a:solidFill>
                      <a:schemeClr val="tx1"/>
                    </a:solidFill>
                    <a:latin typeface="Times New Roman" pitchFamily="18" charset="0"/>
                    <a:ea typeface="標楷體" pitchFamily="65" charset="-120"/>
                  </a:rPr>
                  <a:t>；以這個關係可得知，</a:t>
                </a:r>
                <a14:m>
                  <m:oMath xmlns:m="http://schemas.openxmlformats.org/officeDocument/2006/math">
                    <m:r>
                      <m:rPr>
                        <m:sty m:val="p"/>
                      </m:rPr>
                      <a:rPr kumimoji="1" lang="en-US" altLang="zh-TW" sz="2400" b="0">
                        <a:solidFill>
                          <a:schemeClr val="tx1"/>
                        </a:solidFill>
                        <a:latin typeface="Cambria Math" panose="02040503050406030204" pitchFamily="18" charset="0"/>
                        <a:ea typeface="標楷體" pitchFamily="65" charset="-120"/>
                      </a:rPr>
                      <m:t>α</m:t>
                    </m:r>
                  </m:oMath>
                </a14:m>
                <a:r>
                  <a:rPr kumimoji="1" lang="zh-TW" altLang="zh-TW" sz="2400" b="0" dirty="0">
                    <a:solidFill>
                      <a:schemeClr val="tx1"/>
                    </a:solidFill>
                    <a:latin typeface="Times New Roman" pitchFamily="18" charset="0"/>
                    <a:ea typeface="標楷體" pitchFamily="65" charset="-120"/>
                  </a:rPr>
                  <a:t>的變化將隨著各自的函數，影響到最終的參數</a:t>
                </a:r>
                <a14:m>
                  <m:oMath xmlns:m="http://schemas.openxmlformats.org/officeDocument/2006/math">
                    <m:r>
                      <a:rPr kumimoji="1" lang="en-US" altLang="zh-TW" sz="2400" b="0">
                        <a:solidFill>
                          <a:schemeClr val="tx1"/>
                        </a:solidFill>
                        <a:latin typeface="Cambria Math" panose="02040503050406030204" pitchFamily="18" charset="0"/>
                        <a:ea typeface="標楷體" pitchFamily="65" charset="-120"/>
                      </a:rPr>
                      <m:t>𝛽</m:t>
                    </m:r>
                  </m:oMath>
                </a14:m>
                <a:r>
                  <a:rPr kumimoji="1" lang="zh-TW" altLang="zh-TW" sz="2400" b="0" dirty="0">
                    <a:solidFill>
                      <a:schemeClr val="tx1"/>
                    </a:solidFill>
                    <a:latin typeface="Times New Roman" pitchFamily="18" charset="0"/>
                    <a:ea typeface="標楷體" pitchFamily="65" charset="-120"/>
                  </a:rPr>
                  <a:t>，因此</a:t>
                </a:r>
                <a14:m>
                  <m:oMath xmlns:m="http://schemas.openxmlformats.org/officeDocument/2006/math">
                    <m:r>
                      <a:rPr kumimoji="1" lang="zh-TW" altLang="zh-TW" sz="2400" b="0">
                        <a:solidFill>
                          <a:schemeClr val="tx1"/>
                        </a:solidFill>
                        <a:latin typeface="Cambria Math" panose="02040503050406030204" pitchFamily="18" charset="0"/>
                        <a:ea typeface="標楷體" pitchFamily="65" charset="-120"/>
                      </a:rPr>
                      <m:t>若</m:t>
                    </m:r>
                    <m:r>
                      <m:rPr>
                        <m:sty m:val="p"/>
                      </m:rPr>
                      <a:rPr kumimoji="1" lang="en-US" altLang="zh-TW" sz="2400" b="0">
                        <a:solidFill>
                          <a:schemeClr val="tx1"/>
                        </a:solidFill>
                        <a:latin typeface="Cambria Math" panose="02040503050406030204" pitchFamily="18" charset="0"/>
                        <a:ea typeface="標楷體" pitchFamily="65" charset="-120"/>
                      </a:rPr>
                      <m:t>α</m:t>
                    </m:r>
                  </m:oMath>
                </a14:m>
                <a:r>
                  <a:rPr kumimoji="1" lang="zh-TW" altLang="zh-TW" sz="2400" b="0" dirty="0">
                    <a:solidFill>
                      <a:schemeClr val="tx1"/>
                    </a:solidFill>
                    <a:latin typeface="Times New Roman" pitchFamily="18" charset="0"/>
                    <a:ea typeface="標楷體" pitchFamily="65" charset="-120"/>
                  </a:rPr>
                  <a:t>對</a:t>
                </a:r>
                <a14:m>
                  <m:oMath xmlns:m="http://schemas.openxmlformats.org/officeDocument/2006/math">
                    <m:r>
                      <a:rPr kumimoji="1" lang="en-US" altLang="zh-TW" sz="2400" b="0">
                        <a:solidFill>
                          <a:schemeClr val="tx1"/>
                        </a:solidFill>
                        <a:latin typeface="Cambria Math" panose="02040503050406030204" pitchFamily="18" charset="0"/>
                        <a:ea typeface="標楷體" pitchFamily="65" charset="-120"/>
                      </a:rPr>
                      <m:t>𝛽</m:t>
                    </m:r>
                  </m:oMath>
                </a14:m>
                <a:r>
                  <a:rPr kumimoji="1" lang="zh-TW" altLang="zh-TW" sz="2400" b="0" dirty="0">
                    <a:solidFill>
                      <a:schemeClr val="tx1"/>
                    </a:solidFill>
                    <a:latin typeface="Times New Roman" pitchFamily="18" charset="0"/>
                    <a:ea typeface="標楷體" pitchFamily="65" charset="-120"/>
                  </a:rPr>
                  <a:t>的微分</a:t>
                </a:r>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t="-1088" r="-118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06082" y="4657045"/>
                <a:ext cx="3075129" cy="7613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TW" altLang="zh-TW" sz="2100" i="1">
                              <a:latin typeface="Cambria Math" panose="02040503050406030204" pitchFamily="18" charset="0"/>
                            </a:rPr>
                          </m:ctrlPr>
                        </m:fPr>
                        <m:num>
                          <m:r>
                            <a:rPr lang="en-US" altLang="zh-TW" sz="2100" i="1">
                              <a:latin typeface="Cambria Math"/>
                            </a:rPr>
                            <m:t>𝑑</m:t>
                          </m:r>
                          <m:r>
                            <a:rPr lang="en-US" altLang="zh-TW" sz="2100" i="1">
                              <a:latin typeface="Cambria Math"/>
                            </a:rPr>
                            <m:t>𝛽</m:t>
                          </m:r>
                        </m:num>
                        <m:den>
                          <m:r>
                            <a:rPr lang="en-US" altLang="zh-TW" sz="2100" i="1">
                              <a:latin typeface="Cambria Math"/>
                            </a:rPr>
                            <m:t>𝑑</m:t>
                          </m:r>
                          <m:r>
                            <a:rPr lang="en-US" altLang="zh-TW" sz="2100" i="1">
                              <a:latin typeface="Cambria Math"/>
                            </a:rPr>
                            <m:t>𝛼</m:t>
                          </m:r>
                        </m:den>
                      </m:f>
                      <m:r>
                        <a:rPr lang="en-US" altLang="zh-TW" sz="2100" i="1">
                          <a:latin typeface="Cambria Math"/>
                        </a:rPr>
                        <m:t>=</m:t>
                      </m:r>
                      <m:f>
                        <m:fPr>
                          <m:ctrlPr>
                            <a:rPr lang="zh-TW" altLang="zh-TW" sz="2100" i="1">
                              <a:latin typeface="Cambria Math" panose="02040503050406030204" pitchFamily="18" charset="0"/>
                            </a:rPr>
                          </m:ctrlPr>
                        </m:fPr>
                        <m:num>
                          <m:r>
                            <a:rPr lang="en-US" altLang="zh-TW" sz="2100" i="1">
                              <a:latin typeface="Cambria Math"/>
                            </a:rPr>
                            <m:t>𝑑𝑥</m:t>
                          </m:r>
                        </m:num>
                        <m:den>
                          <m:r>
                            <a:rPr lang="en-US" altLang="zh-TW" sz="2100" i="1">
                              <a:latin typeface="Cambria Math"/>
                            </a:rPr>
                            <m:t>𝑑</m:t>
                          </m:r>
                          <m:r>
                            <a:rPr lang="en-US" altLang="zh-TW" sz="2100" i="1">
                              <a:latin typeface="Cambria Math"/>
                            </a:rPr>
                            <m:t>𝛼</m:t>
                          </m:r>
                        </m:den>
                      </m:f>
                      <m:f>
                        <m:fPr>
                          <m:ctrlPr>
                            <a:rPr lang="zh-TW" altLang="zh-TW" sz="2100" i="1">
                              <a:latin typeface="Cambria Math" panose="02040503050406030204" pitchFamily="18" charset="0"/>
                            </a:rPr>
                          </m:ctrlPr>
                        </m:fPr>
                        <m:num>
                          <m:r>
                            <a:rPr lang="en-US" altLang="zh-TW" sz="2100" i="1">
                              <a:latin typeface="Cambria Math"/>
                            </a:rPr>
                            <m:t>𝑑</m:t>
                          </m:r>
                          <m:r>
                            <a:rPr lang="en-US" altLang="zh-TW" sz="2100" i="1">
                              <a:latin typeface="Cambria Math"/>
                            </a:rPr>
                            <m:t>𝛽</m:t>
                          </m:r>
                        </m:num>
                        <m:den>
                          <m:r>
                            <a:rPr lang="en-US" altLang="zh-TW" sz="2100" i="1">
                              <a:latin typeface="Cambria Math"/>
                            </a:rPr>
                            <m:t>𝑑𝑥</m:t>
                          </m:r>
                        </m:den>
                      </m:f>
                      <m:r>
                        <a:rPr lang="en-US" altLang="zh-TW" sz="2100" i="1">
                          <a:latin typeface="Cambria Math"/>
                        </a:rPr>
                        <m:t>+</m:t>
                      </m:r>
                      <m:f>
                        <m:fPr>
                          <m:ctrlPr>
                            <a:rPr lang="zh-TW" altLang="zh-TW" sz="2100" i="1">
                              <a:latin typeface="Cambria Math" panose="02040503050406030204" pitchFamily="18" charset="0"/>
                            </a:rPr>
                          </m:ctrlPr>
                        </m:fPr>
                        <m:num>
                          <m:r>
                            <a:rPr lang="en-US" altLang="zh-TW" sz="2100" i="1">
                              <a:latin typeface="Cambria Math"/>
                            </a:rPr>
                            <m:t>𝑑𝑦</m:t>
                          </m:r>
                        </m:num>
                        <m:den>
                          <m:r>
                            <a:rPr lang="en-US" altLang="zh-TW" sz="2100" i="1">
                              <a:latin typeface="Cambria Math"/>
                            </a:rPr>
                            <m:t>𝑑</m:t>
                          </m:r>
                          <m:r>
                            <a:rPr lang="en-US" altLang="zh-TW" sz="2100" i="1">
                              <a:latin typeface="Cambria Math"/>
                            </a:rPr>
                            <m:t>𝛼</m:t>
                          </m:r>
                        </m:den>
                      </m:f>
                      <m:f>
                        <m:fPr>
                          <m:ctrlPr>
                            <a:rPr lang="zh-TW" altLang="zh-TW" sz="2100" i="1">
                              <a:latin typeface="Cambria Math" panose="02040503050406030204" pitchFamily="18" charset="0"/>
                            </a:rPr>
                          </m:ctrlPr>
                        </m:fPr>
                        <m:num>
                          <m:r>
                            <a:rPr lang="en-US" altLang="zh-TW" sz="2100" i="1">
                              <a:latin typeface="Cambria Math"/>
                            </a:rPr>
                            <m:t>𝑑</m:t>
                          </m:r>
                          <m:r>
                            <a:rPr lang="en-US" altLang="zh-TW" sz="2100" i="1">
                              <a:latin typeface="Cambria Math"/>
                            </a:rPr>
                            <m:t>𝛽</m:t>
                          </m:r>
                        </m:num>
                        <m:den>
                          <m:r>
                            <a:rPr lang="en-US" altLang="zh-TW" sz="2100" i="1">
                              <a:latin typeface="Cambria Math"/>
                            </a:rPr>
                            <m:t>𝑑𝑦</m:t>
                          </m:r>
                        </m:den>
                      </m:f>
                    </m:oMath>
                  </m:oMathPara>
                </a14:m>
                <a:endParaRPr lang="zh-TW" altLang="en-US" sz="2100" dirty="0"/>
              </a:p>
            </p:txBody>
          </p:sp>
        </mc:Choice>
        <mc:Fallback xmlns="">
          <p:sp>
            <p:nvSpPr>
              <p:cNvPr id="4" name="矩形 3"/>
              <p:cNvSpPr>
                <a:spLocks noRot="1" noChangeAspect="1" noMove="1" noResize="1" noEditPoints="1" noAdjustHandles="1" noChangeArrowheads="1" noChangeShapeType="1" noTextEdit="1"/>
              </p:cNvSpPr>
              <p:nvPr/>
            </p:nvSpPr>
            <p:spPr>
              <a:xfrm>
                <a:off x="406082" y="4657045"/>
                <a:ext cx="3075129" cy="761362"/>
              </a:xfrm>
              <a:prstGeom prst="rect">
                <a:avLst/>
              </a:prstGeom>
              <a:blipFill rotWithShape="0">
                <a:blip r:embed="rId3"/>
                <a:stretch>
                  <a:fillRect/>
                </a:stretch>
              </a:blipFill>
            </p:spPr>
            <p:txBody>
              <a:bodyPr/>
              <a:lstStyle/>
              <a:p>
                <a:r>
                  <a:rPr lang="zh-TW" altLang="en-US">
                    <a:noFill/>
                  </a:rPr>
                  <a:t> </a:t>
                </a:r>
              </a:p>
            </p:txBody>
          </p:sp>
        </mc:Fallback>
      </mc:AlternateContent>
      <p:pic>
        <p:nvPicPr>
          <p:cNvPr id="5" name="圖片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6030" y="4040014"/>
            <a:ext cx="5144577" cy="1693242"/>
          </a:xfrm>
          <a:prstGeom prst="rect">
            <a:avLst/>
          </a:prstGeom>
          <a:noFill/>
        </p:spPr>
      </p:pic>
    </p:spTree>
    <p:extLst>
      <p:ext uri="{BB962C8B-B14F-4D97-AF65-F5344CB8AC3E}">
        <p14:creationId xmlns:p14="http://schemas.microsoft.com/office/powerpoint/2010/main" val="1088562714"/>
      </p:ext>
    </p:extLst>
  </p:cSld>
  <p:clrMapOvr>
    <a:masterClrMapping/>
  </p:clrMapOvr>
  <p:transition advClick="0">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交叉熵範例運算</a:t>
            </a:r>
          </a:p>
          <a:p>
            <a:endParaRPr lang="zh-TW" altLang="en-US" dirty="0"/>
          </a:p>
        </p:txBody>
      </p:sp>
      <mc:AlternateContent xmlns:mc="http://schemas.openxmlformats.org/markup-compatibility/2006" xmlns:a14="http://schemas.microsoft.com/office/drawing/2010/main">
        <mc:Choice Requires="a14">
          <p:sp>
            <p:nvSpPr>
              <p:cNvPr id="5" name="矩形 4"/>
              <p:cNvSpPr/>
              <p:nvPr/>
            </p:nvSpPr>
            <p:spPr>
              <a:xfrm>
                <a:off x="427654" y="5418508"/>
                <a:ext cx="8369812" cy="4001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TW" sz="2000" i="1">
                          <a:latin typeface="Cambria Math"/>
                        </a:rPr>
                        <m:t>𝐿</m:t>
                      </m:r>
                      <m:r>
                        <a:rPr lang="en-US" altLang="zh-TW" sz="2000" i="1">
                          <a:latin typeface="Cambria Math"/>
                        </a:rPr>
                        <m:t>=−(</m:t>
                      </m:r>
                      <m:sSub>
                        <m:sSubPr>
                          <m:ctrlPr>
                            <a:rPr lang="zh-TW" altLang="zh-TW" sz="2000" i="1">
                              <a:latin typeface="Cambria Math" panose="02040503050406030204" pitchFamily="18" charset="0"/>
                            </a:rPr>
                          </m:ctrlPr>
                        </m:sSubPr>
                        <m:e>
                          <m:acc>
                            <m:accPr>
                              <m:chr m:val="̂"/>
                              <m:ctrlPr>
                                <a:rPr lang="zh-TW" altLang="zh-TW" sz="2000" i="1">
                                  <a:latin typeface="Cambria Math" panose="02040503050406030204" pitchFamily="18" charset="0"/>
                                </a:rPr>
                              </m:ctrlPr>
                            </m:accPr>
                            <m:e>
                              <m:r>
                                <a:rPr lang="en-US" altLang="zh-TW" sz="2000" i="1">
                                  <a:latin typeface="Cambria Math"/>
                                </a:rPr>
                                <m:t>𝑦</m:t>
                              </m:r>
                            </m:e>
                          </m:acc>
                        </m:e>
                        <m:sub>
                          <m:r>
                            <a:rPr lang="en-US" altLang="zh-TW" sz="2000" i="1">
                              <a:latin typeface="Cambria Math"/>
                            </a:rPr>
                            <m:t>1</m:t>
                          </m:r>
                        </m:sub>
                      </m:sSub>
                      <m:r>
                        <a:rPr lang="en-US" altLang="zh-TW" sz="2000" i="1">
                          <a:latin typeface="Cambria Math"/>
                        </a:rPr>
                        <m:t>𝑙𝑛</m:t>
                      </m:r>
                      <m:r>
                        <a:rPr lang="en-US" altLang="zh-TW" sz="2000" i="1">
                          <a:latin typeface="Cambria Math"/>
                        </a:rPr>
                        <m:t>𝜎</m:t>
                      </m:r>
                      <m:d>
                        <m:dPr>
                          <m:ctrlPr>
                            <a:rPr lang="zh-TW" altLang="zh-TW" sz="2000" i="1">
                              <a:latin typeface="Cambria Math" panose="02040503050406030204" pitchFamily="18" charset="0"/>
                            </a:rPr>
                          </m:ctrlPr>
                        </m:dPr>
                        <m:e>
                          <m:r>
                            <a:rPr lang="en-US" altLang="zh-TW" sz="2000" i="1">
                              <a:latin typeface="Cambria Math"/>
                            </a:rPr>
                            <m:t>𝜎</m:t>
                          </m:r>
                          <m:d>
                            <m:dPr>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i="1">
                                      <a:latin typeface="Cambria Math"/>
                                    </a:rPr>
                                    <m:t>𝑧</m:t>
                                  </m:r>
                                </m:e>
                                <m:sub>
                                  <m:r>
                                    <a:rPr lang="en-US" altLang="zh-TW" sz="2000" i="1">
                                      <a:latin typeface="Cambria Math"/>
                                    </a:rPr>
                                    <m:t>0</m:t>
                                  </m:r>
                                </m:sub>
                              </m:sSub>
                            </m:e>
                          </m:d>
                          <m:sSub>
                            <m:sSubPr>
                              <m:ctrlPr>
                                <a:rPr lang="zh-TW" altLang="zh-TW" sz="2000" i="1">
                                  <a:latin typeface="Cambria Math" panose="02040503050406030204" pitchFamily="18" charset="0"/>
                                </a:rPr>
                              </m:ctrlPr>
                            </m:sSubPr>
                            <m:e>
                              <m:r>
                                <a:rPr lang="en-US" altLang="zh-TW" sz="2000" i="1">
                                  <a:latin typeface="Cambria Math"/>
                                </a:rPr>
                                <m:t>𝑤</m:t>
                              </m:r>
                            </m:e>
                            <m:sub>
                              <m:r>
                                <a:rPr lang="en-US" altLang="zh-TW" sz="2000" i="1">
                                  <a:latin typeface="Cambria Math"/>
                                </a:rPr>
                                <m:t>5</m:t>
                              </m:r>
                            </m:sub>
                          </m:sSub>
                          <m:r>
                            <a:rPr lang="en-US" altLang="zh-TW" sz="2000" i="1">
                              <a:latin typeface="Cambria Math"/>
                            </a:rPr>
                            <m:t>+</m:t>
                          </m:r>
                          <m:r>
                            <a:rPr lang="en-US" altLang="zh-TW" sz="2000" i="1">
                              <a:latin typeface="Cambria Math"/>
                            </a:rPr>
                            <m:t>𝜎</m:t>
                          </m:r>
                          <m:d>
                            <m:dPr>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i="1">
                                      <a:latin typeface="Cambria Math"/>
                                    </a:rPr>
                                    <m:t>𝑧</m:t>
                                  </m:r>
                                </m:e>
                                <m:sub>
                                  <m:r>
                                    <a:rPr lang="en-US" altLang="zh-TW" sz="2000" i="1">
                                      <a:latin typeface="Cambria Math"/>
                                    </a:rPr>
                                    <m:t>1</m:t>
                                  </m:r>
                                </m:sub>
                              </m:sSub>
                            </m:e>
                          </m:d>
                          <m:sSub>
                            <m:sSubPr>
                              <m:ctrlPr>
                                <a:rPr lang="zh-TW" altLang="zh-TW" sz="2000" i="1">
                                  <a:latin typeface="Cambria Math" panose="02040503050406030204" pitchFamily="18" charset="0"/>
                                </a:rPr>
                              </m:ctrlPr>
                            </m:sSubPr>
                            <m:e>
                              <m:r>
                                <a:rPr lang="en-US" altLang="zh-TW" sz="2000" i="1">
                                  <a:latin typeface="Cambria Math"/>
                                </a:rPr>
                                <m:t>𝑤</m:t>
                              </m:r>
                            </m:e>
                            <m:sub>
                              <m:r>
                                <a:rPr lang="en-US" altLang="zh-TW" sz="2000" i="1">
                                  <a:latin typeface="Cambria Math"/>
                                </a:rPr>
                                <m:t>7</m:t>
                              </m:r>
                            </m:sub>
                          </m:sSub>
                          <m:r>
                            <a:rPr lang="en-US" altLang="zh-TW" sz="2000" i="1">
                              <a:latin typeface="Cambria Math"/>
                            </a:rPr>
                            <m:t>+</m:t>
                          </m:r>
                          <m:sSub>
                            <m:sSubPr>
                              <m:ctrlPr>
                                <a:rPr lang="zh-TW" altLang="zh-TW" sz="2000" i="1">
                                  <a:latin typeface="Cambria Math" panose="02040503050406030204" pitchFamily="18" charset="0"/>
                                </a:rPr>
                              </m:ctrlPr>
                            </m:sSubPr>
                            <m:e>
                              <m:r>
                                <a:rPr lang="en-US" altLang="zh-TW" sz="2000" i="1">
                                  <a:latin typeface="Cambria Math"/>
                                </a:rPr>
                                <m:t>𝑏</m:t>
                              </m:r>
                            </m:e>
                            <m:sub>
                              <m:r>
                                <a:rPr lang="en-US" altLang="zh-TW" sz="2000" i="1">
                                  <a:latin typeface="Cambria Math"/>
                                </a:rPr>
                                <m:t>3</m:t>
                              </m:r>
                            </m:sub>
                          </m:sSub>
                        </m:e>
                      </m:d>
                      <m:r>
                        <a:rPr lang="en-US" altLang="zh-TW" sz="2000" i="1">
                          <a:latin typeface="Cambria Math"/>
                        </a:rPr>
                        <m:t>+</m:t>
                      </m:r>
                      <m:sSub>
                        <m:sSubPr>
                          <m:ctrlPr>
                            <a:rPr lang="zh-TW" altLang="zh-TW" sz="2000" i="1">
                              <a:latin typeface="Cambria Math" panose="02040503050406030204" pitchFamily="18" charset="0"/>
                            </a:rPr>
                          </m:ctrlPr>
                        </m:sSubPr>
                        <m:e>
                          <m:acc>
                            <m:accPr>
                              <m:chr m:val="̂"/>
                              <m:ctrlPr>
                                <a:rPr lang="zh-TW" altLang="zh-TW" sz="2000" i="1">
                                  <a:latin typeface="Cambria Math" panose="02040503050406030204" pitchFamily="18" charset="0"/>
                                </a:rPr>
                              </m:ctrlPr>
                            </m:accPr>
                            <m:e>
                              <m:r>
                                <a:rPr lang="en-US" altLang="zh-TW" sz="2000" i="1">
                                  <a:latin typeface="Cambria Math"/>
                                </a:rPr>
                                <m:t>𝑦</m:t>
                              </m:r>
                            </m:e>
                          </m:acc>
                        </m:e>
                        <m:sub>
                          <m:r>
                            <a:rPr lang="en-US" altLang="zh-TW" sz="2000" i="1">
                              <a:latin typeface="Cambria Math"/>
                            </a:rPr>
                            <m:t>2</m:t>
                          </m:r>
                        </m:sub>
                      </m:sSub>
                      <m:r>
                        <a:rPr lang="en-US" altLang="zh-TW" sz="2000" i="1">
                          <a:latin typeface="Cambria Math"/>
                        </a:rPr>
                        <m:t>𝑙𝑛</m:t>
                      </m:r>
                      <m:r>
                        <a:rPr lang="en-US" altLang="zh-TW" sz="2000" i="1">
                          <a:latin typeface="Cambria Math"/>
                        </a:rPr>
                        <m:t>𝜎</m:t>
                      </m:r>
                      <m:d>
                        <m:dPr>
                          <m:ctrlPr>
                            <a:rPr lang="zh-TW" altLang="zh-TW" sz="2000" i="1">
                              <a:latin typeface="Cambria Math" panose="02040503050406030204" pitchFamily="18" charset="0"/>
                            </a:rPr>
                          </m:ctrlPr>
                        </m:dPr>
                        <m:e>
                          <m:r>
                            <a:rPr lang="en-US" altLang="zh-TW" sz="2000" i="1">
                              <a:latin typeface="Cambria Math"/>
                            </a:rPr>
                            <m:t>𝜎</m:t>
                          </m:r>
                          <m:d>
                            <m:dPr>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i="1">
                                      <a:latin typeface="Cambria Math"/>
                                    </a:rPr>
                                    <m:t>𝑧</m:t>
                                  </m:r>
                                </m:e>
                                <m:sub>
                                  <m:r>
                                    <a:rPr lang="en-US" altLang="zh-TW" sz="2000" i="1">
                                      <a:latin typeface="Cambria Math"/>
                                    </a:rPr>
                                    <m:t>0</m:t>
                                  </m:r>
                                </m:sub>
                              </m:sSub>
                            </m:e>
                          </m:d>
                          <m:sSub>
                            <m:sSubPr>
                              <m:ctrlPr>
                                <a:rPr lang="zh-TW" altLang="zh-TW" sz="2000" i="1">
                                  <a:latin typeface="Cambria Math" panose="02040503050406030204" pitchFamily="18" charset="0"/>
                                </a:rPr>
                              </m:ctrlPr>
                            </m:sSubPr>
                            <m:e>
                              <m:r>
                                <a:rPr lang="en-US" altLang="zh-TW" sz="2000" i="1">
                                  <a:latin typeface="Cambria Math"/>
                                </a:rPr>
                                <m:t>𝑤</m:t>
                              </m:r>
                            </m:e>
                            <m:sub>
                              <m:r>
                                <a:rPr lang="en-US" altLang="zh-TW" sz="2000" i="1">
                                  <a:latin typeface="Cambria Math"/>
                                </a:rPr>
                                <m:t>6</m:t>
                              </m:r>
                            </m:sub>
                          </m:sSub>
                          <m:r>
                            <a:rPr lang="en-US" altLang="zh-TW" sz="2000" i="1">
                              <a:latin typeface="Cambria Math"/>
                            </a:rPr>
                            <m:t>+</m:t>
                          </m:r>
                          <m:r>
                            <a:rPr lang="en-US" altLang="zh-TW" sz="2000" i="1">
                              <a:latin typeface="Cambria Math"/>
                            </a:rPr>
                            <m:t>𝜎</m:t>
                          </m:r>
                          <m:d>
                            <m:dPr>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i="1">
                                      <a:latin typeface="Cambria Math"/>
                                    </a:rPr>
                                    <m:t>𝑧</m:t>
                                  </m:r>
                                </m:e>
                                <m:sub>
                                  <m:r>
                                    <a:rPr lang="en-US" altLang="zh-TW" sz="2000" i="1">
                                      <a:latin typeface="Cambria Math"/>
                                    </a:rPr>
                                    <m:t>1</m:t>
                                  </m:r>
                                </m:sub>
                              </m:sSub>
                            </m:e>
                          </m:d>
                          <m:sSub>
                            <m:sSubPr>
                              <m:ctrlPr>
                                <a:rPr lang="zh-TW" altLang="zh-TW" sz="2000" i="1">
                                  <a:latin typeface="Cambria Math" panose="02040503050406030204" pitchFamily="18" charset="0"/>
                                </a:rPr>
                              </m:ctrlPr>
                            </m:sSubPr>
                            <m:e>
                              <m:r>
                                <a:rPr lang="en-US" altLang="zh-TW" sz="2000" i="1">
                                  <a:latin typeface="Cambria Math"/>
                                </a:rPr>
                                <m:t>𝑤</m:t>
                              </m:r>
                            </m:e>
                            <m:sub>
                              <m:r>
                                <a:rPr lang="en-US" altLang="zh-TW" sz="2000" i="1">
                                  <a:latin typeface="Cambria Math"/>
                                </a:rPr>
                                <m:t>8</m:t>
                              </m:r>
                            </m:sub>
                          </m:sSub>
                          <m:r>
                            <a:rPr lang="en-US" altLang="zh-TW" sz="2000" i="1">
                              <a:latin typeface="Cambria Math"/>
                            </a:rPr>
                            <m:t>+</m:t>
                          </m:r>
                          <m:sSub>
                            <m:sSubPr>
                              <m:ctrlPr>
                                <a:rPr lang="zh-TW" altLang="zh-TW" sz="2000" i="1">
                                  <a:latin typeface="Cambria Math" panose="02040503050406030204" pitchFamily="18" charset="0"/>
                                </a:rPr>
                              </m:ctrlPr>
                            </m:sSubPr>
                            <m:e>
                              <m:r>
                                <a:rPr lang="en-US" altLang="zh-TW" sz="2000" i="1">
                                  <a:latin typeface="Cambria Math"/>
                                </a:rPr>
                                <m:t>𝑏</m:t>
                              </m:r>
                            </m:e>
                            <m:sub>
                              <m:r>
                                <a:rPr lang="en-US" altLang="zh-TW" sz="2000" i="1">
                                  <a:latin typeface="Cambria Math"/>
                                </a:rPr>
                                <m:t>4</m:t>
                              </m:r>
                            </m:sub>
                          </m:sSub>
                        </m:e>
                      </m:d>
                      <m:r>
                        <a:rPr lang="en-US" altLang="zh-TW" sz="2000" i="1">
                          <a:latin typeface="Cambria Math"/>
                        </a:rPr>
                        <m:t>)</m:t>
                      </m:r>
                    </m:oMath>
                  </m:oMathPara>
                </a14:m>
                <a:endParaRPr lang="zh-TW" altLang="en-US" sz="2000" dirty="0"/>
              </a:p>
            </p:txBody>
          </p:sp>
        </mc:Choice>
        <mc:Fallback xmlns="">
          <p:sp>
            <p:nvSpPr>
              <p:cNvPr id="5" name="矩形 4"/>
              <p:cNvSpPr>
                <a:spLocks noRot="1" noChangeAspect="1" noMove="1" noResize="1" noEditPoints="1" noAdjustHandles="1" noChangeArrowheads="1" noChangeShapeType="1" noTextEdit="1"/>
              </p:cNvSpPr>
              <p:nvPr/>
            </p:nvSpPr>
            <p:spPr>
              <a:xfrm>
                <a:off x="427654" y="5418508"/>
                <a:ext cx="8369812" cy="400110"/>
              </a:xfrm>
              <a:prstGeom prst="rect">
                <a:avLst/>
              </a:prstGeom>
              <a:blipFill rotWithShape="0">
                <a:blip r:embed="rId2"/>
                <a:stretch>
                  <a:fillRect t="-3077" b="-18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491880" y="1882999"/>
                <a:ext cx="1913985" cy="400302"/>
              </a:xfrm>
              <a:prstGeom prst="rect">
                <a:avLst/>
              </a:prstGeom>
            </p:spPr>
            <p:txBody>
              <a:bodyPr wrap="none">
                <a:spAutoFit/>
              </a:bodyPr>
              <a:lstStyle/>
              <a:p>
                <a:r>
                  <a:rPr lang="en-US" altLang="zh-TW" sz="2000" i="1" dirty="0"/>
                  <a:t>L</a:t>
                </a:r>
                <a:r>
                  <a:rPr lang="en-US" altLang="zh-TW" sz="2000" dirty="0"/>
                  <a:t>=</a:t>
                </a:r>
                <a14:m>
                  <m:oMath xmlns:m="http://schemas.openxmlformats.org/officeDocument/2006/math">
                    <m:r>
                      <a:rPr lang="en-US" altLang="zh-TW" sz="2000" i="1">
                        <a:latin typeface="Cambria Math"/>
                      </a:rPr>
                      <m:t>−</m:t>
                    </m:r>
                    <m:nary>
                      <m:naryPr>
                        <m:chr m:val="∑"/>
                        <m:limLoc m:val="undOvr"/>
                        <m:supHide m:val="on"/>
                        <m:ctrlPr>
                          <a:rPr lang="zh-TW" altLang="zh-TW" sz="2000" i="1">
                            <a:latin typeface="Cambria Math" panose="02040503050406030204" pitchFamily="18" charset="0"/>
                          </a:rPr>
                        </m:ctrlPr>
                      </m:naryPr>
                      <m:sub>
                        <m:r>
                          <a:rPr lang="en-US" altLang="zh-TW" sz="2000" i="1">
                            <a:latin typeface="Cambria Math"/>
                          </a:rPr>
                          <m:t>𝑖</m:t>
                        </m:r>
                      </m:sub>
                      <m:sup/>
                      <m:e>
                        <m:acc>
                          <m:accPr>
                            <m:chr m:val="̂"/>
                            <m:ctrlPr>
                              <a:rPr lang="zh-TW" altLang="zh-TW" sz="2000" i="1">
                                <a:latin typeface="Cambria Math" panose="02040503050406030204" pitchFamily="18" charset="0"/>
                              </a:rPr>
                            </m:ctrlPr>
                          </m:accPr>
                          <m:e>
                            <m:sSub>
                              <m:sSubPr>
                                <m:ctrlPr>
                                  <a:rPr lang="zh-TW" altLang="zh-TW" sz="2000" i="1">
                                    <a:latin typeface="Cambria Math" panose="02040503050406030204" pitchFamily="18" charset="0"/>
                                  </a:rPr>
                                </m:ctrlPr>
                              </m:sSubPr>
                              <m:e>
                                <m:r>
                                  <a:rPr lang="en-US" altLang="zh-TW" sz="2000" i="1">
                                    <a:latin typeface="Cambria Math"/>
                                  </a:rPr>
                                  <m:t>𝑦</m:t>
                                </m:r>
                              </m:e>
                              <m:sub>
                                <m:r>
                                  <a:rPr lang="en-US" altLang="zh-TW" sz="2000" i="1">
                                    <a:latin typeface="Cambria Math"/>
                                  </a:rPr>
                                  <m:t>𝑖</m:t>
                                </m:r>
                              </m:sub>
                            </m:sSub>
                          </m:e>
                        </m:acc>
                        <m:func>
                          <m:funcPr>
                            <m:ctrlPr>
                              <a:rPr lang="zh-TW" altLang="zh-TW" sz="2000" i="1">
                                <a:latin typeface="Cambria Math" panose="02040503050406030204" pitchFamily="18" charset="0"/>
                              </a:rPr>
                            </m:ctrlPr>
                          </m:funcPr>
                          <m:fName>
                            <m:r>
                              <m:rPr>
                                <m:sty m:val="p"/>
                              </m:rPr>
                              <a:rPr lang="en-US" altLang="zh-TW" sz="2000">
                                <a:latin typeface="Cambria Math"/>
                              </a:rPr>
                              <m:t>ln</m:t>
                            </m:r>
                          </m:fName>
                          <m:e>
                            <m:d>
                              <m:dPr>
                                <m:ctrlPr>
                                  <a:rPr lang="zh-TW" altLang="zh-TW" sz="2000" i="1">
                                    <a:latin typeface="Cambria Math" panose="02040503050406030204" pitchFamily="18" charset="0"/>
                                  </a:rPr>
                                </m:ctrlPr>
                              </m:dPr>
                              <m:e>
                                <m:sSub>
                                  <m:sSubPr>
                                    <m:ctrlPr>
                                      <a:rPr lang="zh-TW" altLang="zh-TW" sz="2000" i="1">
                                        <a:latin typeface="Cambria Math" panose="02040503050406030204" pitchFamily="18" charset="0"/>
                                      </a:rPr>
                                    </m:ctrlPr>
                                  </m:sSubPr>
                                  <m:e>
                                    <m:r>
                                      <a:rPr lang="en-US" altLang="zh-TW" sz="2000" i="1">
                                        <a:latin typeface="Cambria Math"/>
                                      </a:rPr>
                                      <m:t>𝑦</m:t>
                                    </m:r>
                                  </m:e>
                                  <m:sub>
                                    <m:r>
                                      <a:rPr lang="en-US" altLang="zh-TW" sz="2000" i="1">
                                        <a:latin typeface="Cambria Math"/>
                                      </a:rPr>
                                      <m:t>𝑖</m:t>
                                    </m:r>
                                  </m:sub>
                                </m:sSub>
                              </m:e>
                            </m:d>
                          </m:e>
                        </m:func>
                      </m:e>
                    </m:nary>
                  </m:oMath>
                </a14:m>
                <a:endParaRPr lang="zh-TW"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3491880" y="1882999"/>
                <a:ext cx="1913985" cy="400302"/>
              </a:xfrm>
              <a:prstGeom prst="rect">
                <a:avLst/>
              </a:prstGeom>
              <a:blipFill rotWithShape="0">
                <a:blip r:embed="rId3"/>
                <a:stretch>
                  <a:fillRect l="-3503" t="-121212" b="-183333"/>
                </a:stretch>
              </a:blipFill>
            </p:spPr>
            <p:txBody>
              <a:bodyPr/>
              <a:lstStyle/>
              <a:p>
                <a:r>
                  <a:rPr lang="zh-TW" altLang="en-US">
                    <a:noFill/>
                  </a:rPr>
                  <a:t> </a:t>
                </a:r>
              </a:p>
            </p:txBody>
          </p:sp>
        </mc:Fallback>
      </mc:AlternateContent>
      <p:pic>
        <p:nvPicPr>
          <p:cNvPr id="7" name="圖片 6"/>
          <p:cNvPicPr>
            <a:picLocks noChangeAspect="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470918" y="2380624"/>
            <a:ext cx="7965456" cy="2961940"/>
          </a:xfrm>
          <a:prstGeom prst="rect">
            <a:avLst/>
          </a:prstGeom>
        </p:spPr>
      </p:pic>
    </p:spTree>
    <p:extLst>
      <p:ext uri="{BB962C8B-B14F-4D97-AF65-F5344CB8AC3E}">
        <p14:creationId xmlns:p14="http://schemas.microsoft.com/office/powerpoint/2010/main" val="3667432828"/>
      </p:ext>
    </p:extLst>
  </p:cSld>
  <p:clrMapOvr>
    <a:masterClrMapping/>
  </p:clrMapOvr>
  <p:transition advClick="0">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r>
                  <a:rPr lang="zh-TW" altLang="en-US" dirty="0"/>
                  <a:t>權重更新運算</a:t>
                </a:r>
              </a:p>
              <a:p>
                <a:pPr>
                  <a:spcBef>
                    <a:spcPts val="600"/>
                  </a:spcBef>
                </a:pPr>
                <a:r>
                  <a:rPr kumimoji="1" lang="zh-TW" altLang="zh-TW" sz="2400" b="0" dirty="0">
                    <a:solidFill>
                      <a:schemeClr val="tx1"/>
                    </a:solidFill>
                    <a:latin typeface="Times New Roman" pitchFamily="18" charset="0"/>
                    <a:ea typeface="標楷體" pitchFamily="65" charset="-120"/>
                  </a:rPr>
                  <a:t>從</a:t>
                </a:r>
                <a:r>
                  <a:rPr kumimoji="1" lang="zh-TW" altLang="en-US" sz="2400" b="0" dirty="0">
                    <a:solidFill>
                      <a:schemeClr val="tx1"/>
                    </a:solidFill>
                    <a:latin typeface="Times New Roman" pitchFamily="18" charset="0"/>
                    <a:ea typeface="標楷體" pitchFamily="65" charset="-120"/>
                  </a:rPr>
                  <a:t>圖中</a:t>
                </a:r>
                <a:r>
                  <a:rPr kumimoji="1" lang="zh-TW" altLang="zh-TW" sz="2400" b="0" dirty="0">
                    <a:solidFill>
                      <a:schemeClr val="tx1"/>
                    </a:solidFill>
                    <a:latin typeface="Times New Roman" pitchFamily="18" charset="0"/>
                    <a:ea typeface="標楷體" pitchFamily="65" charset="-120"/>
                  </a:rPr>
                  <a:t>的例子，我們可以發現，假設需要更新</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1</m:t>
                        </m:r>
                      </m:sub>
                    </m:sSub>
                  </m:oMath>
                </a14:m>
                <a:r>
                  <a:rPr kumimoji="1" lang="zh-TW" altLang="zh-TW" sz="2400" b="0" dirty="0">
                    <a:solidFill>
                      <a:schemeClr val="tx1"/>
                    </a:solidFill>
                    <a:latin typeface="Times New Roman" pitchFamily="18" charset="0"/>
                    <a:ea typeface="標楷體" pitchFamily="65" charset="-120"/>
                  </a:rPr>
                  <a:t>，則根據梯度下降法，需要計算</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1</m:t>
                        </m:r>
                      </m:sub>
                    </m:sSub>
                  </m:oMath>
                </a14:m>
                <a:r>
                  <a:rPr kumimoji="1" lang="zh-TW" altLang="zh-TW" sz="2400" b="0" dirty="0">
                    <a:solidFill>
                      <a:schemeClr val="tx1"/>
                    </a:solidFill>
                    <a:latin typeface="Times New Roman" pitchFamily="18" charset="0"/>
                    <a:ea typeface="標楷體" pitchFamily="65" charset="-120"/>
                  </a:rPr>
                  <a:t>對損失函數</a:t>
                </a:r>
                <a:r>
                  <a:rPr kumimoji="1" lang="en-US" altLang="zh-TW" sz="2400" b="0" dirty="0">
                    <a:solidFill>
                      <a:schemeClr val="tx1"/>
                    </a:solidFill>
                    <a:latin typeface="Times New Roman" pitchFamily="18" charset="0"/>
                    <a:ea typeface="標楷體" pitchFamily="65" charset="-120"/>
                  </a:rPr>
                  <a:t>L</a:t>
                </a:r>
                <a:r>
                  <a:rPr kumimoji="1" lang="zh-TW" altLang="zh-TW" sz="2400" b="0" dirty="0">
                    <a:solidFill>
                      <a:schemeClr val="tx1"/>
                    </a:solidFill>
                    <a:latin typeface="Times New Roman" pitchFamily="18" charset="0"/>
                    <a:ea typeface="標楷體" pitchFamily="65" charset="-120"/>
                  </a:rPr>
                  <a:t>的偏微分，則可以求出</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1</m:t>
                        </m:r>
                      </m:sub>
                    </m:sSub>
                  </m:oMath>
                </a14:m>
                <a:r>
                  <a:rPr kumimoji="1" lang="zh-TW" altLang="zh-TW" sz="2400" b="0" dirty="0">
                    <a:solidFill>
                      <a:schemeClr val="tx1"/>
                    </a:solidFill>
                    <a:latin typeface="Times New Roman" pitchFamily="18" charset="0"/>
                    <a:ea typeface="標楷體" pitchFamily="65" charset="-120"/>
                  </a:rPr>
                  <a:t>對損失函數</a:t>
                </a:r>
                <a:r>
                  <a:rPr kumimoji="1" lang="en-US" altLang="zh-TW" sz="2400" b="0" dirty="0">
                    <a:solidFill>
                      <a:schemeClr val="tx1"/>
                    </a:solidFill>
                    <a:latin typeface="Times New Roman" pitchFamily="18" charset="0"/>
                    <a:ea typeface="標楷體" pitchFamily="65" charset="-120"/>
                  </a:rPr>
                  <a:t>L</a:t>
                </a:r>
                <a:r>
                  <a:rPr kumimoji="1" lang="zh-TW" altLang="zh-TW" sz="2400" b="0" dirty="0">
                    <a:solidFill>
                      <a:schemeClr val="tx1"/>
                    </a:solidFill>
                    <a:latin typeface="Times New Roman" pitchFamily="18" charset="0"/>
                    <a:ea typeface="標楷體" pitchFamily="65" charset="-120"/>
                  </a:rPr>
                  <a:t>的梯度</a:t>
                </a:r>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t="-1088" r="-1180"/>
                </a:stretch>
              </a:blipFill>
            </p:spPr>
            <p:txBody>
              <a:bodyPr/>
              <a:lstStyle/>
              <a:p>
                <a:r>
                  <a:rPr lang="zh-TW" altLang="en-US">
                    <a:noFill/>
                  </a:rPr>
                  <a:t> </a:t>
                </a:r>
              </a:p>
            </p:txBody>
          </p:sp>
        </mc:Fallback>
      </mc:AlternateContent>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479" y="3216674"/>
            <a:ext cx="7002351" cy="2261690"/>
          </a:xfrm>
          <a:prstGeom prst="rect">
            <a:avLst/>
          </a:prstGeom>
          <a:noFill/>
        </p:spPr>
      </p:pic>
      <mc:AlternateContent xmlns:mc="http://schemas.openxmlformats.org/markup-compatibility/2006" xmlns:a14="http://schemas.microsoft.com/office/drawing/2010/main">
        <mc:Choice Requires="a14">
          <p:sp>
            <p:nvSpPr>
              <p:cNvPr id="5" name="矩形 4"/>
              <p:cNvSpPr/>
              <p:nvPr/>
            </p:nvSpPr>
            <p:spPr>
              <a:xfrm>
                <a:off x="-468560" y="5552984"/>
                <a:ext cx="9990431" cy="64075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TW" altLang="zh-TW" sz="1600" i="1">
                              <a:latin typeface="Cambria Math" panose="02040503050406030204" pitchFamily="18" charset="0"/>
                            </a:rPr>
                          </m:ctrlPr>
                        </m:fPr>
                        <m:num>
                          <m:r>
                            <a:rPr lang="en-US" altLang="zh-TW" sz="1600" i="1">
                              <a:latin typeface="Cambria Math"/>
                            </a:rPr>
                            <m:t>𝜕</m:t>
                          </m:r>
                          <m:r>
                            <a:rPr lang="en-US" altLang="zh-TW" sz="1600" i="1">
                              <a:latin typeface="Cambria Math"/>
                            </a:rPr>
                            <m:t>𝐿</m:t>
                          </m:r>
                        </m:num>
                        <m:den>
                          <m:r>
                            <a:rPr lang="en-US" altLang="zh-TW" sz="1600" i="1">
                              <a:latin typeface="Cambria Math"/>
                            </a:rPr>
                            <m:t>𝜕</m:t>
                          </m:r>
                          <m:sSub>
                            <m:sSubPr>
                              <m:ctrlPr>
                                <a:rPr lang="zh-TW" altLang="zh-TW" sz="1600" i="1">
                                  <a:latin typeface="Cambria Math" panose="02040503050406030204" pitchFamily="18" charset="0"/>
                                </a:rPr>
                              </m:ctrlPr>
                            </m:sSubPr>
                            <m:e>
                              <m:r>
                                <a:rPr lang="en-US" altLang="zh-TW" sz="1600" i="1">
                                  <a:latin typeface="Cambria Math"/>
                                </a:rPr>
                                <m:t>𝑤</m:t>
                              </m:r>
                            </m:e>
                            <m:sub>
                              <m:r>
                                <a:rPr lang="en-US" altLang="zh-TW" sz="1600" i="1">
                                  <a:latin typeface="Cambria Math"/>
                                </a:rPr>
                                <m:t>1</m:t>
                              </m:r>
                            </m:sub>
                          </m:sSub>
                        </m:den>
                      </m:f>
                      <m:r>
                        <a:rPr lang="en-US" altLang="zh-TW" sz="1600" i="1">
                          <a:latin typeface="Cambria Math"/>
                        </a:rPr>
                        <m:t>=</m:t>
                      </m:r>
                      <m:f>
                        <m:fPr>
                          <m:ctrlPr>
                            <a:rPr lang="zh-TW" altLang="zh-TW" sz="1600" i="1">
                              <a:latin typeface="Cambria Math" panose="02040503050406030204" pitchFamily="18" charset="0"/>
                            </a:rPr>
                          </m:ctrlPr>
                        </m:fPr>
                        <m:num>
                          <m:r>
                            <a:rPr lang="en-US" altLang="zh-TW" sz="1600" i="1">
                              <a:latin typeface="Cambria Math"/>
                            </a:rPr>
                            <m:t>𝜕</m:t>
                          </m:r>
                          <m:r>
                            <a:rPr lang="en-US" altLang="zh-TW" sz="1600" i="1">
                              <a:latin typeface="Cambria Math"/>
                            </a:rPr>
                            <m:t>(−</m:t>
                          </m:r>
                          <m:d>
                            <m:dPr>
                              <m:ctrlPr>
                                <a:rPr lang="zh-TW" altLang="zh-TW" sz="1600" i="1">
                                  <a:latin typeface="Cambria Math" panose="02040503050406030204" pitchFamily="18" charset="0"/>
                                </a:rPr>
                              </m:ctrlPr>
                            </m:dPr>
                            <m:e>
                              <m:sSub>
                                <m:sSubPr>
                                  <m:ctrlPr>
                                    <a:rPr lang="zh-TW" altLang="zh-TW" sz="1600" i="1">
                                      <a:latin typeface="Cambria Math" panose="02040503050406030204" pitchFamily="18" charset="0"/>
                                    </a:rPr>
                                  </m:ctrlPr>
                                </m:sSubPr>
                                <m:e>
                                  <m:acc>
                                    <m:accPr>
                                      <m:chr m:val="̂"/>
                                      <m:ctrlPr>
                                        <a:rPr lang="zh-TW" altLang="zh-TW" sz="1600" i="1">
                                          <a:latin typeface="Cambria Math" panose="02040503050406030204" pitchFamily="18" charset="0"/>
                                        </a:rPr>
                                      </m:ctrlPr>
                                    </m:accPr>
                                    <m:e>
                                      <m:r>
                                        <a:rPr lang="en-US" altLang="zh-TW" sz="1600" i="1">
                                          <a:latin typeface="Cambria Math"/>
                                        </a:rPr>
                                        <m:t>𝑦</m:t>
                                      </m:r>
                                    </m:e>
                                  </m:acc>
                                </m:e>
                                <m:sub>
                                  <m:r>
                                    <a:rPr lang="en-US" altLang="zh-TW" sz="1600" i="1">
                                      <a:latin typeface="Cambria Math"/>
                                    </a:rPr>
                                    <m:t>1</m:t>
                                  </m:r>
                                </m:sub>
                              </m:sSub>
                              <m:r>
                                <a:rPr lang="en-US" altLang="zh-TW" sz="1600" i="1">
                                  <a:latin typeface="Cambria Math"/>
                                </a:rPr>
                                <m:t>𝑙𝑛</m:t>
                              </m:r>
                              <m:r>
                                <a:rPr lang="en-US" altLang="zh-TW" sz="1600" i="1">
                                  <a:latin typeface="Cambria Math"/>
                                </a:rPr>
                                <m:t>𝜎</m:t>
                              </m:r>
                              <m:d>
                                <m:dPr>
                                  <m:ctrlPr>
                                    <a:rPr lang="zh-TW" altLang="zh-TW" sz="1600" i="1">
                                      <a:latin typeface="Cambria Math" panose="02040503050406030204" pitchFamily="18" charset="0"/>
                                    </a:rPr>
                                  </m:ctrlPr>
                                </m:dPr>
                                <m:e>
                                  <m:r>
                                    <a:rPr lang="en-US" altLang="zh-TW" sz="1600" i="1">
                                      <a:latin typeface="Cambria Math"/>
                                    </a:rPr>
                                    <m:t>𝜎</m:t>
                                  </m:r>
                                  <m:d>
                                    <m:dPr>
                                      <m:ctrlPr>
                                        <a:rPr lang="zh-TW" altLang="zh-TW" sz="1600" i="1">
                                          <a:latin typeface="Cambria Math" panose="02040503050406030204" pitchFamily="18" charset="0"/>
                                        </a:rPr>
                                      </m:ctrlPr>
                                    </m:dPr>
                                    <m:e>
                                      <m:sSub>
                                        <m:sSubPr>
                                          <m:ctrlPr>
                                            <a:rPr lang="zh-TW" altLang="zh-TW" sz="1600" i="1">
                                              <a:latin typeface="Cambria Math" panose="02040503050406030204" pitchFamily="18" charset="0"/>
                                            </a:rPr>
                                          </m:ctrlPr>
                                        </m:sSubPr>
                                        <m:e>
                                          <m:r>
                                            <a:rPr lang="en-US" altLang="zh-TW" sz="1600" i="1">
                                              <a:latin typeface="Cambria Math"/>
                                            </a:rPr>
                                            <m:t>𝑧</m:t>
                                          </m:r>
                                        </m:e>
                                        <m:sub>
                                          <m:r>
                                            <a:rPr lang="en-US" altLang="zh-TW" sz="1600" i="1">
                                              <a:latin typeface="Cambria Math"/>
                                            </a:rPr>
                                            <m:t>0</m:t>
                                          </m:r>
                                        </m:sub>
                                      </m:sSub>
                                    </m:e>
                                  </m:d>
                                  <m:sSub>
                                    <m:sSubPr>
                                      <m:ctrlPr>
                                        <a:rPr lang="zh-TW" altLang="zh-TW" sz="1600" i="1">
                                          <a:latin typeface="Cambria Math" panose="02040503050406030204" pitchFamily="18" charset="0"/>
                                        </a:rPr>
                                      </m:ctrlPr>
                                    </m:sSubPr>
                                    <m:e>
                                      <m:r>
                                        <a:rPr lang="en-US" altLang="zh-TW" sz="1600" i="1">
                                          <a:latin typeface="Cambria Math"/>
                                        </a:rPr>
                                        <m:t>𝑤</m:t>
                                      </m:r>
                                    </m:e>
                                    <m:sub>
                                      <m:r>
                                        <a:rPr lang="en-US" altLang="zh-TW" sz="1600" i="1">
                                          <a:latin typeface="Cambria Math"/>
                                        </a:rPr>
                                        <m:t>5</m:t>
                                      </m:r>
                                    </m:sub>
                                  </m:sSub>
                                  <m:r>
                                    <a:rPr lang="en-US" altLang="zh-TW" sz="1600" i="1">
                                      <a:latin typeface="Cambria Math"/>
                                    </a:rPr>
                                    <m:t>+</m:t>
                                  </m:r>
                                  <m:r>
                                    <a:rPr lang="en-US" altLang="zh-TW" sz="1600" i="1">
                                      <a:latin typeface="Cambria Math"/>
                                    </a:rPr>
                                    <m:t>𝜎</m:t>
                                  </m:r>
                                  <m:d>
                                    <m:dPr>
                                      <m:ctrlPr>
                                        <a:rPr lang="zh-TW" altLang="zh-TW" sz="1600" i="1">
                                          <a:latin typeface="Cambria Math" panose="02040503050406030204" pitchFamily="18" charset="0"/>
                                        </a:rPr>
                                      </m:ctrlPr>
                                    </m:dPr>
                                    <m:e>
                                      <m:sSub>
                                        <m:sSubPr>
                                          <m:ctrlPr>
                                            <a:rPr lang="zh-TW" altLang="zh-TW" sz="1600" i="1">
                                              <a:latin typeface="Cambria Math" panose="02040503050406030204" pitchFamily="18" charset="0"/>
                                            </a:rPr>
                                          </m:ctrlPr>
                                        </m:sSubPr>
                                        <m:e>
                                          <m:r>
                                            <a:rPr lang="en-US" altLang="zh-TW" sz="1600" i="1">
                                              <a:latin typeface="Cambria Math"/>
                                            </a:rPr>
                                            <m:t>𝑧</m:t>
                                          </m:r>
                                        </m:e>
                                        <m:sub>
                                          <m:r>
                                            <a:rPr lang="en-US" altLang="zh-TW" sz="1600" i="1">
                                              <a:latin typeface="Cambria Math"/>
                                            </a:rPr>
                                            <m:t>1</m:t>
                                          </m:r>
                                        </m:sub>
                                      </m:sSub>
                                    </m:e>
                                  </m:d>
                                  <m:sSub>
                                    <m:sSubPr>
                                      <m:ctrlPr>
                                        <a:rPr lang="zh-TW" altLang="zh-TW" sz="1600" i="1">
                                          <a:latin typeface="Cambria Math" panose="02040503050406030204" pitchFamily="18" charset="0"/>
                                        </a:rPr>
                                      </m:ctrlPr>
                                    </m:sSubPr>
                                    <m:e>
                                      <m:r>
                                        <a:rPr lang="en-US" altLang="zh-TW" sz="1600" i="1">
                                          <a:latin typeface="Cambria Math"/>
                                        </a:rPr>
                                        <m:t>𝑤</m:t>
                                      </m:r>
                                    </m:e>
                                    <m:sub>
                                      <m:r>
                                        <a:rPr lang="en-US" altLang="zh-TW" sz="1600" i="1">
                                          <a:latin typeface="Cambria Math"/>
                                        </a:rPr>
                                        <m:t>7</m:t>
                                      </m:r>
                                    </m:sub>
                                  </m:sSub>
                                  <m:r>
                                    <a:rPr lang="en-US" altLang="zh-TW" sz="1600" i="1">
                                      <a:latin typeface="Cambria Math"/>
                                    </a:rPr>
                                    <m:t>+</m:t>
                                  </m:r>
                                  <m:sSub>
                                    <m:sSubPr>
                                      <m:ctrlPr>
                                        <a:rPr lang="zh-TW" altLang="zh-TW" sz="1600" i="1">
                                          <a:latin typeface="Cambria Math" panose="02040503050406030204" pitchFamily="18" charset="0"/>
                                        </a:rPr>
                                      </m:ctrlPr>
                                    </m:sSubPr>
                                    <m:e>
                                      <m:r>
                                        <a:rPr lang="en-US" altLang="zh-TW" sz="1600" i="1">
                                          <a:latin typeface="Cambria Math"/>
                                        </a:rPr>
                                        <m:t>𝑏</m:t>
                                      </m:r>
                                    </m:e>
                                    <m:sub>
                                      <m:r>
                                        <a:rPr lang="en-US" altLang="zh-TW" sz="1600" i="1">
                                          <a:latin typeface="Cambria Math"/>
                                        </a:rPr>
                                        <m:t>3</m:t>
                                      </m:r>
                                    </m:sub>
                                  </m:sSub>
                                </m:e>
                              </m:d>
                              <m:r>
                                <a:rPr lang="en-US" altLang="zh-TW" sz="1600" i="1">
                                  <a:latin typeface="Cambria Math"/>
                                </a:rPr>
                                <m:t>+</m:t>
                              </m:r>
                              <m:sSub>
                                <m:sSubPr>
                                  <m:ctrlPr>
                                    <a:rPr lang="zh-TW" altLang="zh-TW" sz="1600" i="1">
                                      <a:latin typeface="Cambria Math" panose="02040503050406030204" pitchFamily="18" charset="0"/>
                                    </a:rPr>
                                  </m:ctrlPr>
                                </m:sSubPr>
                                <m:e>
                                  <m:acc>
                                    <m:accPr>
                                      <m:chr m:val="̂"/>
                                      <m:ctrlPr>
                                        <a:rPr lang="zh-TW" altLang="zh-TW" sz="1600" i="1">
                                          <a:latin typeface="Cambria Math" panose="02040503050406030204" pitchFamily="18" charset="0"/>
                                        </a:rPr>
                                      </m:ctrlPr>
                                    </m:accPr>
                                    <m:e>
                                      <m:r>
                                        <a:rPr lang="en-US" altLang="zh-TW" sz="1600" i="1">
                                          <a:latin typeface="Cambria Math"/>
                                        </a:rPr>
                                        <m:t>𝑦</m:t>
                                      </m:r>
                                    </m:e>
                                  </m:acc>
                                </m:e>
                                <m:sub>
                                  <m:r>
                                    <a:rPr lang="en-US" altLang="zh-TW" sz="1600" i="1">
                                      <a:latin typeface="Cambria Math"/>
                                    </a:rPr>
                                    <m:t>2</m:t>
                                  </m:r>
                                </m:sub>
                              </m:sSub>
                              <m:r>
                                <a:rPr lang="en-US" altLang="zh-TW" sz="1600" i="1">
                                  <a:latin typeface="Cambria Math"/>
                                </a:rPr>
                                <m:t>𝑙𝑛</m:t>
                              </m:r>
                              <m:r>
                                <a:rPr lang="en-US" altLang="zh-TW" sz="1600" i="1">
                                  <a:latin typeface="Cambria Math"/>
                                </a:rPr>
                                <m:t>𝜎</m:t>
                              </m:r>
                              <m:d>
                                <m:dPr>
                                  <m:ctrlPr>
                                    <a:rPr lang="zh-TW" altLang="zh-TW" sz="1600" i="1">
                                      <a:latin typeface="Cambria Math" panose="02040503050406030204" pitchFamily="18" charset="0"/>
                                    </a:rPr>
                                  </m:ctrlPr>
                                </m:dPr>
                                <m:e>
                                  <m:r>
                                    <a:rPr lang="en-US" altLang="zh-TW" sz="1600" i="1">
                                      <a:latin typeface="Cambria Math"/>
                                    </a:rPr>
                                    <m:t>𝜎</m:t>
                                  </m:r>
                                  <m:d>
                                    <m:dPr>
                                      <m:ctrlPr>
                                        <a:rPr lang="zh-TW" altLang="zh-TW" sz="1600" i="1">
                                          <a:latin typeface="Cambria Math" panose="02040503050406030204" pitchFamily="18" charset="0"/>
                                        </a:rPr>
                                      </m:ctrlPr>
                                    </m:dPr>
                                    <m:e>
                                      <m:sSub>
                                        <m:sSubPr>
                                          <m:ctrlPr>
                                            <a:rPr lang="zh-TW" altLang="zh-TW" sz="1600" i="1">
                                              <a:latin typeface="Cambria Math" panose="02040503050406030204" pitchFamily="18" charset="0"/>
                                            </a:rPr>
                                          </m:ctrlPr>
                                        </m:sSubPr>
                                        <m:e>
                                          <m:r>
                                            <a:rPr lang="en-US" altLang="zh-TW" sz="1600" i="1">
                                              <a:latin typeface="Cambria Math"/>
                                            </a:rPr>
                                            <m:t>𝑧</m:t>
                                          </m:r>
                                        </m:e>
                                        <m:sub>
                                          <m:r>
                                            <a:rPr lang="en-US" altLang="zh-TW" sz="1600" i="1">
                                              <a:latin typeface="Cambria Math"/>
                                            </a:rPr>
                                            <m:t>0</m:t>
                                          </m:r>
                                        </m:sub>
                                      </m:sSub>
                                    </m:e>
                                  </m:d>
                                  <m:sSub>
                                    <m:sSubPr>
                                      <m:ctrlPr>
                                        <a:rPr lang="zh-TW" altLang="zh-TW" sz="1600" i="1">
                                          <a:latin typeface="Cambria Math" panose="02040503050406030204" pitchFamily="18" charset="0"/>
                                        </a:rPr>
                                      </m:ctrlPr>
                                    </m:sSubPr>
                                    <m:e>
                                      <m:r>
                                        <a:rPr lang="en-US" altLang="zh-TW" sz="1600" i="1">
                                          <a:latin typeface="Cambria Math"/>
                                        </a:rPr>
                                        <m:t>𝑤</m:t>
                                      </m:r>
                                    </m:e>
                                    <m:sub>
                                      <m:r>
                                        <a:rPr lang="en-US" altLang="zh-TW" sz="1600" i="1">
                                          <a:latin typeface="Cambria Math"/>
                                        </a:rPr>
                                        <m:t>6</m:t>
                                      </m:r>
                                    </m:sub>
                                  </m:sSub>
                                  <m:r>
                                    <a:rPr lang="en-US" altLang="zh-TW" sz="1600" i="1">
                                      <a:latin typeface="Cambria Math"/>
                                    </a:rPr>
                                    <m:t>+</m:t>
                                  </m:r>
                                  <m:r>
                                    <a:rPr lang="en-US" altLang="zh-TW" sz="1600" i="1">
                                      <a:latin typeface="Cambria Math"/>
                                    </a:rPr>
                                    <m:t>𝜎</m:t>
                                  </m:r>
                                  <m:d>
                                    <m:dPr>
                                      <m:ctrlPr>
                                        <a:rPr lang="zh-TW" altLang="zh-TW" sz="1600" i="1">
                                          <a:latin typeface="Cambria Math" panose="02040503050406030204" pitchFamily="18" charset="0"/>
                                        </a:rPr>
                                      </m:ctrlPr>
                                    </m:dPr>
                                    <m:e>
                                      <m:sSub>
                                        <m:sSubPr>
                                          <m:ctrlPr>
                                            <a:rPr lang="zh-TW" altLang="zh-TW" sz="1600" i="1">
                                              <a:latin typeface="Cambria Math" panose="02040503050406030204" pitchFamily="18" charset="0"/>
                                            </a:rPr>
                                          </m:ctrlPr>
                                        </m:sSubPr>
                                        <m:e>
                                          <m:r>
                                            <a:rPr lang="en-US" altLang="zh-TW" sz="1600" i="1">
                                              <a:latin typeface="Cambria Math"/>
                                            </a:rPr>
                                            <m:t>𝑧</m:t>
                                          </m:r>
                                        </m:e>
                                        <m:sub>
                                          <m:r>
                                            <a:rPr lang="en-US" altLang="zh-TW" sz="1600" i="1">
                                              <a:latin typeface="Cambria Math"/>
                                            </a:rPr>
                                            <m:t>1</m:t>
                                          </m:r>
                                        </m:sub>
                                      </m:sSub>
                                    </m:e>
                                  </m:d>
                                  <m:sSub>
                                    <m:sSubPr>
                                      <m:ctrlPr>
                                        <a:rPr lang="zh-TW" altLang="zh-TW" sz="1600" i="1">
                                          <a:latin typeface="Cambria Math" panose="02040503050406030204" pitchFamily="18" charset="0"/>
                                        </a:rPr>
                                      </m:ctrlPr>
                                    </m:sSubPr>
                                    <m:e>
                                      <m:r>
                                        <a:rPr lang="en-US" altLang="zh-TW" sz="1600" i="1">
                                          <a:latin typeface="Cambria Math"/>
                                        </a:rPr>
                                        <m:t>𝑤</m:t>
                                      </m:r>
                                    </m:e>
                                    <m:sub>
                                      <m:r>
                                        <a:rPr lang="en-US" altLang="zh-TW" sz="1600" i="1">
                                          <a:latin typeface="Cambria Math"/>
                                        </a:rPr>
                                        <m:t>8</m:t>
                                      </m:r>
                                    </m:sub>
                                  </m:sSub>
                                  <m:r>
                                    <a:rPr lang="en-US" altLang="zh-TW" sz="1600" i="1">
                                      <a:latin typeface="Cambria Math"/>
                                    </a:rPr>
                                    <m:t>+</m:t>
                                  </m:r>
                                  <m:sSub>
                                    <m:sSubPr>
                                      <m:ctrlPr>
                                        <a:rPr lang="zh-TW" altLang="zh-TW" sz="1600" i="1">
                                          <a:latin typeface="Cambria Math" panose="02040503050406030204" pitchFamily="18" charset="0"/>
                                        </a:rPr>
                                      </m:ctrlPr>
                                    </m:sSubPr>
                                    <m:e>
                                      <m:r>
                                        <a:rPr lang="en-US" altLang="zh-TW" sz="1600" i="1">
                                          <a:latin typeface="Cambria Math"/>
                                        </a:rPr>
                                        <m:t>𝑏</m:t>
                                      </m:r>
                                    </m:e>
                                    <m:sub>
                                      <m:r>
                                        <a:rPr lang="en-US" altLang="zh-TW" sz="1600" i="1">
                                          <a:latin typeface="Cambria Math"/>
                                        </a:rPr>
                                        <m:t>4</m:t>
                                      </m:r>
                                    </m:sub>
                                  </m:sSub>
                                </m:e>
                              </m:d>
                            </m:e>
                          </m:d>
                          <m:r>
                            <a:rPr lang="en-US" altLang="zh-TW" sz="1600" i="1">
                              <a:latin typeface="Cambria Math"/>
                            </a:rPr>
                            <m:t>)</m:t>
                          </m:r>
                        </m:num>
                        <m:den>
                          <m:r>
                            <a:rPr lang="en-US" altLang="zh-TW" sz="1600" i="1">
                              <a:latin typeface="Cambria Math"/>
                            </a:rPr>
                            <m:t>𝜕</m:t>
                          </m:r>
                          <m:sSub>
                            <m:sSubPr>
                              <m:ctrlPr>
                                <a:rPr lang="zh-TW" altLang="zh-TW" sz="1600" i="1">
                                  <a:latin typeface="Cambria Math" panose="02040503050406030204" pitchFamily="18" charset="0"/>
                                </a:rPr>
                              </m:ctrlPr>
                            </m:sSubPr>
                            <m:e>
                              <m:r>
                                <a:rPr lang="en-US" altLang="zh-TW" sz="1600" i="1">
                                  <a:latin typeface="Cambria Math"/>
                                </a:rPr>
                                <m:t>𝑤</m:t>
                              </m:r>
                            </m:e>
                            <m:sub>
                              <m:r>
                                <a:rPr lang="en-US" altLang="zh-TW" sz="1600" i="1">
                                  <a:latin typeface="Cambria Math"/>
                                </a:rPr>
                                <m:t>1</m:t>
                              </m:r>
                            </m:sub>
                          </m:sSub>
                        </m:den>
                      </m:f>
                    </m:oMath>
                  </m:oMathPara>
                </a14:m>
                <a:endParaRPr lang="zh-TW" altLang="zh-TW" sz="1600" dirty="0"/>
              </a:p>
            </p:txBody>
          </p:sp>
        </mc:Choice>
        <mc:Fallback xmlns="">
          <p:sp>
            <p:nvSpPr>
              <p:cNvPr id="5" name="矩形 4"/>
              <p:cNvSpPr>
                <a:spLocks noRot="1" noChangeAspect="1" noMove="1" noResize="1" noEditPoints="1" noAdjustHandles="1" noChangeArrowheads="1" noChangeShapeType="1" noTextEdit="1"/>
              </p:cNvSpPr>
              <p:nvPr/>
            </p:nvSpPr>
            <p:spPr>
              <a:xfrm>
                <a:off x="-468560" y="5552984"/>
                <a:ext cx="9990431" cy="640753"/>
              </a:xfrm>
              <a:prstGeom prst="rect">
                <a:avLst/>
              </a:prstGeom>
              <a:blipFill rotWithShape="0">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03646180"/>
      </p:ext>
    </p:extLst>
  </p:cSld>
  <p:clrMapOvr>
    <a:masterClrMapping/>
  </p:clrMapOvr>
  <p:transition advClick="0">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r>
                  <a:rPr lang="zh-TW" altLang="en-US" dirty="0"/>
                  <a:t>權重更新運算</a:t>
                </a:r>
              </a:p>
              <a:p>
                <a:r>
                  <a:rPr kumimoji="1" lang="zh-TW" altLang="zh-TW" sz="2400" b="0" dirty="0">
                    <a:solidFill>
                      <a:schemeClr val="tx1"/>
                    </a:solidFill>
                    <a:latin typeface="Times New Roman" pitchFamily="18" charset="0"/>
                    <a:ea typeface="標楷體" pitchFamily="65" charset="-120"/>
                  </a:rPr>
                  <a:t>由上式可以發現計算</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1</m:t>
                            </m:r>
                          </m:sub>
                        </m:sSub>
                      </m:den>
                    </m:f>
                  </m:oMath>
                </a14:m>
                <a:r>
                  <a:rPr kumimoji="1" lang="zh-TW" altLang="zh-TW" sz="2400" b="0" dirty="0">
                    <a:solidFill>
                      <a:schemeClr val="tx1"/>
                    </a:solidFill>
                    <a:latin typeface="Times New Roman" pitchFamily="18" charset="0"/>
                    <a:ea typeface="標楷體" pitchFamily="65" charset="-120"/>
                  </a:rPr>
                  <a:t>時，需要計算經過多次的微分運算，計算過程會相當的複雜</a:t>
                </a:r>
                <a:endParaRPr kumimoji="1" lang="en-US" altLang="zh-TW" sz="2400" b="0" dirty="0">
                  <a:solidFill>
                    <a:schemeClr val="tx1"/>
                  </a:solidFill>
                  <a:latin typeface="Times New Roman" pitchFamily="18" charset="0"/>
                  <a:ea typeface="標楷體" pitchFamily="65" charset="-120"/>
                </a:endParaRPr>
              </a:p>
              <a:p>
                <a:r>
                  <a:rPr kumimoji="1" lang="zh-TW" altLang="zh-TW" sz="2400" b="0" dirty="0">
                    <a:solidFill>
                      <a:schemeClr val="tx1"/>
                    </a:solidFill>
                    <a:latin typeface="Times New Roman" pitchFamily="18" charset="0"/>
                    <a:ea typeface="標楷體" pitchFamily="65" charset="-120"/>
                  </a:rPr>
                  <a:t>而反向傳播算法之所以可以用較少量的計算，其精隨在於巧妙的運用連鎖律與偏微分</a:t>
                </a:r>
                <a:endParaRPr kumimoji="1" lang="en-US" altLang="zh-TW" sz="2400" b="0" dirty="0">
                  <a:solidFill>
                    <a:schemeClr val="tx1"/>
                  </a:solidFill>
                  <a:latin typeface="Times New Roman" pitchFamily="18" charset="0"/>
                  <a:ea typeface="標楷體" pitchFamily="65" charset="-120"/>
                </a:endParaRPr>
              </a:p>
              <a:p>
                <a:r>
                  <a:rPr kumimoji="1" lang="zh-TW" altLang="zh-TW" sz="2400" b="0" dirty="0">
                    <a:solidFill>
                      <a:schemeClr val="tx1"/>
                    </a:solidFill>
                    <a:latin typeface="Times New Roman" pitchFamily="18" charset="0"/>
                    <a:ea typeface="標楷體" pitchFamily="65" charset="-120"/>
                  </a:rPr>
                  <a:t>使偏微分計算僅需要一次，就能夠逐步推算出所有權重的梯度</a:t>
                </a:r>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t="-1088" r="-11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15630583"/>
      </p:ext>
    </p:extLst>
  </p:cSld>
  <p:clrMapOvr>
    <a:masterClrMapping/>
  </p:clrMapOvr>
  <p:transition advClick="0">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kumimoji="1" lang="zh-TW" altLang="zh-TW" sz="2400" b="0" dirty="0">
                    <a:solidFill>
                      <a:schemeClr val="tx1"/>
                    </a:solidFill>
                    <a:latin typeface="Times New Roman" pitchFamily="18" charset="0"/>
                    <a:ea typeface="標楷體" pitchFamily="65" charset="-120"/>
                  </a:rPr>
                  <a:t>從第一層觀察神經元的連結，我們可知 </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𝑥</m:t>
                            </m:r>
                          </m:e>
                          <m:sub>
                            <m:r>
                              <a:rPr kumimoji="1" lang="en-US" altLang="zh-TW" sz="2400" b="0">
                                <a:solidFill>
                                  <a:schemeClr val="tx1"/>
                                </a:solidFill>
                                <a:latin typeface="Cambria Math" panose="02040503050406030204" pitchFamily="18" charset="0"/>
                                <a:ea typeface="標楷體" pitchFamily="65" charset="-120"/>
                              </a:rPr>
                              <m:t>1</m:t>
                            </m:r>
                          </m:sub>
                        </m:sSub>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1</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𝑥</m:t>
                            </m:r>
                          </m:e>
                          <m:sub>
                            <m:r>
                              <a:rPr kumimoji="1" lang="en-US" altLang="zh-TW" sz="2400" b="0">
                                <a:solidFill>
                                  <a:schemeClr val="tx1"/>
                                </a:solidFill>
                                <a:latin typeface="Cambria Math" panose="02040503050406030204" pitchFamily="18" charset="0"/>
                                <a:ea typeface="標楷體" pitchFamily="65" charset="-120"/>
                              </a:rPr>
                              <m:t>2</m:t>
                            </m:r>
                          </m:sub>
                        </m:sSub>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2</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𝑏</m:t>
                        </m:r>
                      </m:e>
                      <m:sub>
                        <m:r>
                          <a:rPr kumimoji="1" lang="en-US" altLang="zh-TW" sz="2400" b="0">
                            <a:solidFill>
                              <a:schemeClr val="tx1"/>
                            </a:solidFill>
                            <a:latin typeface="Cambria Math" panose="02040503050406030204" pitchFamily="18" charset="0"/>
                            <a:ea typeface="標楷體" pitchFamily="65" charset="-120"/>
                          </a:rPr>
                          <m:t>1</m:t>
                        </m:r>
                      </m:sub>
                    </m:sSub>
                  </m:oMath>
                </a14:m>
                <a:r>
                  <a:rPr kumimoji="1" lang="zh-TW" altLang="zh-TW" sz="2400" b="0" dirty="0">
                    <a:solidFill>
                      <a:schemeClr val="tx1"/>
                    </a:solidFill>
                    <a:latin typeface="Times New Roman" pitchFamily="18" charset="0"/>
                    <a:ea typeface="標楷體" pitchFamily="65" charset="-120"/>
                  </a:rPr>
                  <a:t>，故</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oMath>
                </a14:m>
                <a:r>
                  <a:rPr kumimoji="1" lang="zh-TW" altLang="zh-TW" sz="2400" b="0" dirty="0">
                    <a:solidFill>
                      <a:schemeClr val="tx1"/>
                    </a:solidFill>
                    <a:latin typeface="Times New Roman" pitchFamily="18" charset="0"/>
                    <a:ea typeface="標楷體" pitchFamily="65" charset="-120"/>
                  </a:rPr>
                  <a:t>的值會受到</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1</m:t>
                        </m:r>
                      </m:sub>
                    </m:sSub>
                  </m:oMath>
                </a14:m>
                <a:r>
                  <a:rPr kumimoji="1" lang="zh-TW" altLang="zh-TW" sz="2400" b="0" dirty="0">
                    <a:solidFill>
                      <a:schemeClr val="tx1"/>
                    </a:solidFill>
                    <a:latin typeface="Times New Roman" pitchFamily="18" charset="0"/>
                    <a:ea typeface="標楷體" pitchFamily="65" charset="-120"/>
                  </a:rPr>
                  <a:t>的影響，而</a:t>
                </a:r>
                <a:r>
                  <a:rPr kumimoji="1" lang="en-US" altLang="zh-TW" sz="2400" b="0" dirty="0">
                    <a:solidFill>
                      <a:schemeClr val="tx1"/>
                    </a:solidFill>
                    <a:latin typeface="Times New Roman" pitchFamily="18" charset="0"/>
                    <a:ea typeface="標楷體" pitchFamily="65" charset="-120"/>
                  </a:rPr>
                  <a:t>L</a:t>
                </a:r>
                <a:r>
                  <a:rPr kumimoji="1" lang="zh-TW" altLang="zh-TW" sz="2400" b="0" dirty="0">
                    <a:solidFill>
                      <a:schemeClr val="tx1"/>
                    </a:solidFill>
                    <a:latin typeface="Times New Roman" pitchFamily="18" charset="0"/>
                    <a:ea typeface="標楷體" pitchFamily="65" charset="-120"/>
                  </a:rPr>
                  <a:t>的值會受到</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oMath>
                </a14:m>
                <a:r>
                  <a:rPr kumimoji="1" lang="zh-TW" altLang="zh-TW" sz="2400" b="0" dirty="0">
                    <a:solidFill>
                      <a:schemeClr val="tx1"/>
                    </a:solidFill>
                    <a:latin typeface="Times New Roman" pitchFamily="18" charset="0"/>
                    <a:ea typeface="標楷體" pitchFamily="65" charset="-120"/>
                  </a:rPr>
                  <a:t>的影響，因此，</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1</m:t>
                            </m:r>
                          </m:sub>
                        </m:sSub>
                      </m:den>
                    </m:f>
                  </m:oMath>
                </a14:m>
                <a:r>
                  <a:rPr kumimoji="1" lang="zh-TW" altLang="zh-TW" sz="2400" b="0" dirty="0">
                    <a:solidFill>
                      <a:schemeClr val="tx1"/>
                    </a:solidFill>
                    <a:latin typeface="Times New Roman" pitchFamily="18" charset="0"/>
                    <a:ea typeface="標楷體" pitchFamily="65" charset="-120"/>
                  </a:rPr>
                  <a:t>可以根據第一連鎖律，將</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1</m:t>
                            </m:r>
                          </m:sub>
                        </m:sSub>
                      </m:den>
                    </m:f>
                  </m:oMath>
                </a14:m>
                <a:r>
                  <a:rPr kumimoji="1" lang="zh-TW" altLang="zh-TW" sz="2400" b="0" dirty="0">
                    <a:solidFill>
                      <a:schemeClr val="tx1"/>
                    </a:solidFill>
                    <a:latin typeface="Times New Roman" pitchFamily="18" charset="0"/>
                    <a:ea typeface="標楷體" pitchFamily="65" charset="-120"/>
                  </a:rPr>
                  <a:t>拆解為下式</a:t>
                </a:r>
                <a:r>
                  <a:rPr kumimoji="1" lang="en-US" altLang="zh-TW" sz="2400" b="0" dirty="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959" r="-118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992515" y="2689510"/>
                <a:ext cx="3429000" cy="646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𝑥</m:t>
                          </m:r>
                        </m:e>
                        <m:sub>
                          <m:r>
                            <a:rPr lang="en-US" altLang="zh-TW" i="1">
                              <a:latin typeface="Cambria Math"/>
                            </a:rPr>
                            <m:t>1</m:t>
                          </m:r>
                        </m:sub>
                      </m:sSub>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𝑥</m:t>
                          </m:r>
                        </m:e>
                        <m:sub>
                          <m:r>
                            <a:rPr lang="en-US" altLang="zh-TW" i="1">
                              <a:latin typeface="Cambria Math"/>
                            </a:rPr>
                            <m:t>2</m:t>
                          </m:r>
                        </m:sub>
                      </m:sSub>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3</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1</m:t>
                          </m:r>
                        </m:sub>
                      </m:sSub>
                    </m:oMath>
                  </m:oMathPara>
                </a14:m>
                <a:endParaRPr lang="zh-TW" altLang="zh-TW" dirty="0"/>
              </a:p>
              <a:p>
                <a:pP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𝑥</m:t>
                          </m:r>
                        </m:e>
                        <m:sub>
                          <m:r>
                            <a:rPr lang="en-US" altLang="zh-TW" i="1">
                              <a:latin typeface="Cambria Math"/>
                            </a:rPr>
                            <m:t>1</m:t>
                          </m:r>
                        </m:sub>
                      </m:sSub>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2</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𝑥</m:t>
                          </m:r>
                        </m:e>
                        <m:sub>
                          <m:r>
                            <a:rPr lang="en-US" altLang="zh-TW" i="1">
                              <a:latin typeface="Cambria Math"/>
                            </a:rPr>
                            <m:t>2</m:t>
                          </m:r>
                        </m:sub>
                      </m:sSub>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4</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2</m:t>
                          </m:r>
                        </m:sub>
                      </m:sSub>
                    </m:oMath>
                  </m:oMathPara>
                </a14:m>
                <a:endParaRPr lang="zh-TW" altLang="zh-TW" dirty="0"/>
              </a:p>
            </p:txBody>
          </p:sp>
        </mc:Choice>
        <mc:Fallback xmlns="">
          <p:sp>
            <p:nvSpPr>
              <p:cNvPr id="4" name="矩形 3"/>
              <p:cNvSpPr>
                <a:spLocks noRot="1" noChangeAspect="1" noMove="1" noResize="1" noEditPoints="1" noAdjustHandles="1" noChangeArrowheads="1" noChangeShapeType="1" noTextEdit="1"/>
              </p:cNvSpPr>
              <p:nvPr/>
            </p:nvSpPr>
            <p:spPr>
              <a:xfrm>
                <a:off x="2992515" y="2689510"/>
                <a:ext cx="3429000" cy="646331"/>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534454" y="5085184"/>
                <a:ext cx="1733231" cy="666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den>
                      </m:f>
                    </m:oMath>
                  </m:oMathPara>
                </a14:m>
                <a:endParaRPr lang="zh-TW" altLang="zh-TW" dirty="0"/>
              </a:p>
            </p:txBody>
          </p:sp>
        </mc:Choice>
        <mc:Fallback xmlns="">
          <p:sp>
            <p:nvSpPr>
              <p:cNvPr id="6" name="矩形 5"/>
              <p:cNvSpPr>
                <a:spLocks noRot="1" noChangeAspect="1" noMove="1" noResize="1" noEditPoints="1" noAdjustHandles="1" noChangeArrowheads="1" noChangeShapeType="1" noTextEdit="1"/>
              </p:cNvSpPr>
              <p:nvPr/>
            </p:nvSpPr>
            <p:spPr>
              <a:xfrm>
                <a:off x="3534454" y="5085184"/>
                <a:ext cx="1733231" cy="666080"/>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32618" y="1944558"/>
                <a:ext cx="8136904" cy="7092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r>
                                <a:rPr lang="en-US" altLang="zh-TW" i="1">
                                  <a:latin typeface="Cambria Math"/>
                                </a:rPr>
                                <m:t>𝑙𝑛</m:t>
                              </m:r>
                              <m:r>
                                <a:rPr lang="en-US" altLang="zh-TW" i="1">
                                  <a:latin typeface="Cambria Math"/>
                                </a:rPr>
                                <m:t>𝜎</m:t>
                              </m:r>
                              <m:d>
                                <m:dPr>
                                  <m:ctrlPr>
                                    <a:rPr lang="zh-TW" altLang="zh-TW" i="1">
                                      <a:latin typeface="Cambria Math" panose="02040503050406030204" pitchFamily="18" charset="0"/>
                                    </a:rPr>
                                  </m:ctrlPr>
                                </m:dPr>
                                <m:e>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5</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7</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3</m:t>
                                      </m:r>
                                    </m:sub>
                                  </m:sSub>
                                </m:e>
                              </m:d>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r>
                                <a:rPr lang="en-US" altLang="zh-TW" i="1">
                                  <a:latin typeface="Cambria Math"/>
                                </a:rPr>
                                <m:t>𝑙𝑛</m:t>
                              </m:r>
                              <m:r>
                                <a:rPr lang="en-US" altLang="zh-TW" i="1">
                                  <a:latin typeface="Cambria Math"/>
                                </a:rPr>
                                <m:t>𝜎</m:t>
                              </m:r>
                              <m:d>
                                <m:dPr>
                                  <m:ctrlPr>
                                    <a:rPr lang="zh-TW" altLang="zh-TW" i="1">
                                      <a:latin typeface="Cambria Math" panose="02040503050406030204" pitchFamily="18" charset="0"/>
                                    </a:rPr>
                                  </m:ctrlPr>
                                </m:dPr>
                                <m:e>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6</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8</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4</m:t>
                                      </m:r>
                                    </m:sub>
                                  </m:sSub>
                                </m:e>
                              </m:d>
                            </m:e>
                          </m:d>
                          <m:r>
                            <a:rPr lang="en-US" altLang="zh-TW" i="1">
                              <a:latin typeface="Cambria Math"/>
                            </a:rPr>
                            <m:t>)</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1</m:t>
                              </m:r>
                            </m:sub>
                          </m:sSub>
                        </m:den>
                      </m:f>
                    </m:oMath>
                  </m:oMathPara>
                </a14:m>
                <a:endParaRPr lang="zh-TW" altLang="zh-TW" dirty="0"/>
              </a:p>
            </p:txBody>
          </p:sp>
        </mc:Choice>
        <mc:Fallback xmlns="">
          <p:sp>
            <p:nvSpPr>
              <p:cNvPr id="7" name="矩形 6"/>
              <p:cNvSpPr>
                <a:spLocks noRot="1" noChangeAspect="1" noMove="1" noResize="1" noEditPoints="1" noAdjustHandles="1" noChangeArrowheads="1" noChangeShapeType="1" noTextEdit="1"/>
              </p:cNvSpPr>
              <p:nvPr/>
            </p:nvSpPr>
            <p:spPr>
              <a:xfrm>
                <a:off x="332618" y="1944558"/>
                <a:ext cx="8136904" cy="709233"/>
              </a:xfrm>
              <a:prstGeom prst="rect">
                <a:avLst/>
              </a:prstGeom>
              <a:blipFill rotWithShape="0">
                <a:blip r:embed="rId5"/>
                <a:stretch>
                  <a:fillRect/>
                </a:stretch>
              </a:blipFill>
            </p:spPr>
            <p:txBody>
              <a:bodyPr/>
              <a:lstStyle/>
              <a:p>
                <a:r>
                  <a:rPr lang="zh-TW" altLang="en-US">
                    <a:noFill/>
                  </a:rPr>
                  <a:t> </a:t>
                </a:r>
              </a:p>
            </p:txBody>
          </p:sp>
        </mc:Fallback>
      </mc:AlternateContent>
      <p:sp>
        <p:nvSpPr>
          <p:cNvPr id="5" name="文字方塊 4"/>
          <p:cNvSpPr txBox="1"/>
          <p:nvPr/>
        </p:nvSpPr>
        <p:spPr>
          <a:xfrm>
            <a:off x="2783705" y="2721302"/>
            <a:ext cx="646331" cy="369332"/>
          </a:xfrm>
          <a:prstGeom prst="rect">
            <a:avLst/>
          </a:prstGeom>
          <a:noFill/>
        </p:spPr>
        <p:txBody>
          <a:bodyPr wrap="none" rtlCol="0">
            <a:spAutoFit/>
          </a:bodyPr>
          <a:lstStyle/>
          <a:p>
            <a:r>
              <a:rPr lang="zh-TW" altLang="en-US" dirty="0"/>
              <a:t>其中</a:t>
            </a:r>
          </a:p>
        </p:txBody>
      </p:sp>
    </p:spTree>
    <p:extLst>
      <p:ext uri="{BB962C8B-B14F-4D97-AF65-F5344CB8AC3E}">
        <p14:creationId xmlns:p14="http://schemas.microsoft.com/office/powerpoint/2010/main" val="116142572"/>
      </p:ext>
    </p:extLst>
  </p:cSld>
  <p:clrMapOvr>
    <a:masterClrMapping/>
  </p:clrMapOvr>
  <p:transition advClick="0">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r>
              <a:rPr lang="zh-TW" altLang="en-US" dirty="0"/>
              <a:t>算式拆解</a:t>
            </a:r>
          </a:p>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708920"/>
            <a:ext cx="8254681" cy="2448272"/>
          </a:xfrm>
          <a:prstGeom prst="rect">
            <a:avLst/>
          </a:prstGeom>
        </p:spPr>
      </p:pic>
    </p:spTree>
    <p:extLst>
      <p:ext uri="{BB962C8B-B14F-4D97-AF65-F5344CB8AC3E}">
        <p14:creationId xmlns:p14="http://schemas.microsoft.com/office/powerpoint/2010/main" val="1525025990"/>
      </p:ext>
    </p:extLst>
  </p:cSld>
  <p:clrMapOvr>
    <a:masterClrMapping/>
  </p:clrMapOvr>
  <p:transition advClick="0">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pic>
        <p:nvPicPr>
          <p:cNvPr id="158723" name="Picture 3"/>
          <p:cNvPicPr>
            <a:picLocks noChangeAspect="1" noChangeArrowheads="1"/>
          </p:cNvPicPr>
          <p:nvPr/>
        </p:nvPicPr>
        <p:blipFill>
          <a:blip r:embed="rId2"/>
          <a:srcRect/>
          <a:stretch>
            <a:fillRect/>
          </a:stretch>
        </p:blipFill>
        <p:spPr bwMode="auto">
          <a:xfrm>
            <a:off x="928662" y="1857364"/>
            <a:ext cx="1785950" cy="837164"/>
          </a:xfrm>
          <a:prstGeom prst="rect">
            <a:avLst/>
          </a:prstGeom>
          <a:noFill/>
          <a:ln w="9525">
            <a:noFill/>
            <a:miter lim="800000"/>
            <a:headEnd/>
            <a:tailEnd/>
          </a:ln>
          <a:effectLst/>
        </p:spPr>
      </p:pic>
      <p:sp>
        <p:nvSpPr>
          <p:cNvPr id="21" name="文字方塊 20"/>
          <p:cNvSpPr txBox="1"/>
          <p:nvPr/>
        </p:nvSpPr>
        <p:spPr>
          <a:xfrm>
            <a:off x="3037259" y="2140857"/>
            <a:ext cx="748923" cy="430887"/>
          </a:xfrm>
          <a:prstGeom prst="rect">
            <a:avLst/>
          </a:prstGeom>
          <a:noFill/>
        </p:spPr>
        <p:txBody>
          <a:bodyPr wrap="none" rtlCol="0">
            <a:spAutoFit/>
          </a:bodyPr>
          <a:lstStyle/>
          <a:p>
            <a:r>
              <a:rPr lang="zh-TW" altLang="en-US" sz="2200" dirty="0">
                <a:latin typeface="細明體" pitchFamily="49" charset="-120"/>
                <a:ea typeface="細明體" pitchFamily="49" charset="-120"/>
              </a:rPr>
              <a:t>其中</a:t>
            </a:r>
          </a:p>
        </p:txBody>
      </p:sp>
      <p:pic>
        <p:nvPicPr>
          <p:cNvPr id="158724" name="Picture 4"/>
          <p:cNvPicPr>
            <a:picLocks noGrp="1" noChangeAspect="1" noChangeArrowheads="1"/>
          </p:cNvPicPr>
          <p:nvPr>
            <p:ph idx="1"/>
          </p:nvPr>
        </p:nvPicPr>
        <p:blipFill>
          <a:blip r:embed="rId3"/>
          <a:srcRect/>
          <a:stretch>
            <a:fillRect/>
          </a:stretch>
        </p:blipFill>
        <p:spPr bwMode="auto">
          <a:xfrm>
            <a:off x="4000496" y="2143116"/>
            <a:ext cx="2571768" cy="459244"/>
          </a:xfrm>
          <a:prstGeom prst="rect">
            <a:avLst/>
          </a:prstGeom>
          <a:noFill/>
          <a:ln w="9525">
            <a:noFill/>
            <a:miter lim="800000"/>
            <a:headEnd/>
            <a:tailEnd/>
          </a:ln>
          <a:effectLst/>
        </p:spPr>
      </p:pic>
      <p:pic>
        <p:nvPicPr>
          <p:cNvPr id="158725" name="Picture 5"/>
          <p:cNvPicPr>
            <a:picLocks noChangeAspect="1" noChangeArrowheads="1"/>
          </p:cNvPicPr>
          <p:nvPr/>
        </p:nvPicPr>
        <p:blipFill>
          <a:blip r:embed="rId4"/>
          <a:srcRect/>
          <a:stretch>
            <a:fillRect/>
          </a:stretch>
        </p:blipFill>
        <p:spPr bwMode="auto">
          <a:xfrm>
            <a:off x="2857488" y="2786058"/>
            <a:ext cx="1714512" cy="788676"/>
          </a:xfrm>
          <a:prstGeom prst="rect">
            <a:avLst/>
          </a:prstGeom>
          <a:noFill/>
          <a:ln w="9525">
            <a:noFill/>
            <a:miter lim="800000"/>
            <a:headEnd/>
            <a:tailEnd/>
          </a:ln>
          <a:effectLst/>
        </p:spPr>
      </p:pic>
      <p:pic>
        <p:nvPicPr>
          <p:cNvPr id="158726" name="Picture 6"/>
          <p:cNvPicPr>
            <a:picLocks noChangeAspect="1" noChangeArrowheads="1"/>
          </p:cNvPicPr>
          <p:nvPr/>
        </p:nvPicPr>
        <p:blipFill>
          <a:blip r:embed="rId5"/>
          <a:srcRect/>
          <a:stretch>
            <a:fillRect/>
          </a:stretch>
        </p:blipFill>
        <p:spPr bwMode="auto">
          <a:xfrm>
            <a:off x="857224" y="3714752"/>
            <a:ext cx="6439300" cy="500065"/>
          </a:xfrm>
          <a:prstGeom prst="rect">
            <a:avLst/>
          </a:prstGeom>
          <a:noFill/>
          <a:ln w="9525">
            <a:noFill/>
            <a:miter lim="800000"/>
            <a:headEnd/>
            <a:tailEnd/>
          </a:ln>
          <a:effectLst/>
        </p:spPr>
      </p:pic>
      <p:pic>
        <p:nvPicPr>
          <p:cNvPr id="158727" name="Picture 7"/>
          <p:cNvPicPr>
            <a:picLocks noChangeAspect="1" noChangeArrowheads="1"/>
          </p:cNvPicPr>
          <p:nvPr/>
        </p:nvPicPr>
        <p:blipFill>
          <a:blip r:embed="rId6"/>
          <a:srcRect/>
          <a:stretch>
            <a:fillRect/>
          </a:stretch>
        </p:blipFill>
        <p:spPr bwMode="auto">
          <a:xfrm>
            <a:off x="928662" y="4286256"/>
            <a:ext cx="3662371" cy="675227"/>
          </a:xfrm>
          <a:prstGeom prst="rect">
            <a:avLst/>
          </a:prstGeom>
          <a:noFill/>
          <a:ln w="9525">
            <a:noFill/>
            <a:miter lim="800000"/>
            <a:headEnd/>
            <a:tailEnd/>
          </a:ln>
          <a:effectLst/>
        </p:spPr>
      </p:pic>
      <p:pic>
        <p:nvPicPr>
          <p:cNvPr id="158728" name="Picture 8"/>
          <p:cNvPicPr>
            <a:picLocks noChangeAspect="1" noChangeArrowheads="1"/>
          </p:cNvPicPr>
          <p:nvPr/>
        </p:nvPicPr>
        <p:blipFill>
          <a:blip r:embed="rId7"/>
          <a:srcRect/>
          <a:stretch>
            <a:fillRect/>
          </a:stretch>
        </p:blipFill>
        <p:spPr bwMode="auto">
          <a:xfrm>
            <a:off x="928663" y="5000636"/>
            <a:ext cx="3500462" cy="466219"/>
          </a:xfrm>
          <a:prstGeom prst="rect">
            <a:avLst/>
          </a:prstGeom>
          <a:noFill/>
          <a:ln w="9525">
            <a:noFill/>
            <a:miter lim="800000"/>
            <a:headEnd/>
            <a:tailEnd/>
          </a:ln>
          <a:effectLst/>
        </p:spPr>
      </p:pic>
      <p:pic>
        <p:nvPicPr>
          <p:cNvPr id="158729" name="Picture 9"/>
          <p:cNvPicPr>
            <a:picLocks noChangeAspect="1" noChangeArrowheads="1"/>
          </p:cNvPicPr>
          <p:nvPr/>
        </p:nvPicPr>
        <p:blipFill>
          <a:blip r:embed="rId8"/>
          <a:srcRect/>
          <a:stretch>
            <a:fillRect/>
          </a:stretch>
        </p:blipFill>
        <p:spPr bwMode="auto">
          <a:xfrm>
            <a:off x="4376758" y="5000636"/>
            <a:ext cx="4624398" cy="432861"/>
          </a:xfrm>
          <a:prstGeom prst="rect">
            <a:avLst/>
          </a:prstGeom>
          <a:noFill/>
          <a:ln w="9525">
            <a:noFill/>
            <a:miter lim="800000"/>
            <a:headEnd/>
            <a:tailEnd/>
          </a:ln>
          <a:effectLst/>
        </p:spPr>
      </p:pic>
      <p:pic>
        <p:nvPicPr>
          <p:cNvPr id="158730" name="Picture 10"/>
          <p:cNvPicPr>
            <a:picLocks noChangeAspect="1" noChangeArrowheads="1"/>
          </p:cNvPicPr>
          <p:nvPr/>
        </p:nvPicPr>
        <p:blipFill>
          <a:blip r:embed="rId9"/>
          <a:srcRect/>
          <a:stretch>
            <a:fillRect/>
          </a:stretch>
        </p:blipFill>
        <p:spPr bwMode="auto">
          <a:xfrm>
            <a:off x="857224" y="5500702"/>
            <a:ext cx="3881446" cy="434437"/>
          </a:xfrm>
          <a:prstGeom prst="rect">
            <a:avLst/>
          </a:prstGeom>
          <a:noFill/>
          <a:ln w="9525">
            <a:noFill/>
            <a:miter lim="800000"/>
            <a:headEnd/>
            <a:tailEnd/>
          </a:ln>
          <a:effectLst/>
        </p:spPr>
      </p:pic>
      <p:pic>
        <p:nvPicPr>
          <p:cNvPr id="158731" name="Picture 11"/>
          <p:cNvPicPr>
            <a:picLocks noChangeAspect="1" noChangeArrowheads="1"/>
          </p:cNvPicPr>
          <p:nvPr/>
        </p:nvPicPr>
        <p:blipFill>
          <a:blip r:embed="rId10"/>
          <a:srcRect/>
          <a:stretch>
            <a:fillRect/>
          </a:stretch>
        </p:blipFill>
        <p:spPr bwMode="auto">
          <a:xfrm>
            <a:off x="4714876" y="5572140"/>
            <a:ext cx="666751" cy="322848"/>
          </a:xfrm>
          <a:prstGeom prst="rect">
            <a:avLst/>
          </a:prstGeom>
          <a:noFill/>
          <a:ln w="9525">
            <a:noFill/>
            <a:miter lim="800000"/>
            <a:headEnd/>
            <a:tailEnd/>
          </a:ln>
          <a:effectLst/>
        </p:spPr>
      </p:pic>
    </p:spTree>
    <p:extLst>
      <p:ext uri="{BB962C8B-B14F-4D97-AF65-F5344CB8AC3E}">
        <p14:creationId xmlns:p14="http://schemas.microsoft.com/office/powerpoint/2010/main" val="825402003"/>
      </p:ext>
    </p:extLst>
  </p:cSld>
  <p:clrMapOvr>
    <a:masterClrMapping/>
  </p:clrMapOvr>
  <p:transition advClick="0">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355" y="2276872"/>
            <a:ext cx="8008558" cy="3240360"/>
          </a:xfrm>
          <a:prstGeom prst="rect">
            <a:avLst/>
          </a:prstGeom>
        </p:spPr>
      </p:pic>
    </p:spTree>
    <p:extLst>
      <p:ext uri="{BB962C8B-B14F-4D97-AF65-F5344CB8AC3E}">
        <p14:creationId xmlns:p14="http://schemas.microsoft.com/office/powerpoint/2010/main" val="3770836106"/>
      </p:ext>
    </p:extLst>
  </p:cSld>
  <p:clrMapOvr>
    <a:masterClrMapping/>
  </p:clrMapOvr>
  <p:transition advClick="0">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 </a:t>
            </a:r>
            <a:endParaRPr lang="zh-TW" altLang="zh-TW" dirty="0"/>
          </a:p>
        </p:txBody>
      </p:sp>
      <p:sp>
        <p:nvSpPr>
          <p:cNvPr id="2" name="內容版面配置區 1"/>
          <p:cNvSpPr>
            <a:spLocks noGrp="1"/>
          </p:cNvSpPr>
          <p:nvPr>
            <p:ph idx="1"/>
          </p:nvPr>
        </p:nvSpPr>
        <p:spPr/>
        <p:txBody>
          <a:bodyPr/>
          <a:lstStyle/>
          <a:p>
            <a:r>
              <a:rPr lang="en-US" altLang="zh-TW" dirty="0"/>
              <a:t>Forward pass</a:t>
            </a:r>
            <a:r>
              <a:rPr lang="zh-TW" altLang="zh-TW" dirty="0"/>
              <a:t>值恰好等於前一層神經元的輸出</a:t>
            </a:r>
          </a:p>
          <a:p>
            <a:endParaRPr lang="zh-TW" altLang="en-US" dirty="0"/>
          </a:p>
        </p:txBody>
      </p:sp>
      <p:pic>
        <p:nvPicPr>
          <p:cNvPr id="5" name="圖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2417" y="2132856"/>
            <a:ext cx="8607454" cy="3816424"/>
          </a:xfrm>
          <a:prstGeom prst="rect">
            <a:avLst/>
          </a:prstGeom>
        </p:spPr>
      </p:pic>
    </p:spTree>
    <p:extLst>
      <p:ext uri="{BB962C8B-B14F-4D97-AF65-F5344CB8AC3E}">
        <p14:creationId xmlns:p14="http://schemas.microsoft.com/office/powerpoint/2010/main" val="758490058"/>
      </p:ext>
    </p:extLst>
  </p:cSld>
  <p:clrMapOvr>
    <a:masterClrMapping/>
  </p:clrMapOvr>
  <p:transition advClick="0">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14:m>
                  <m:oMath xmlns:m="http://schemas.openxmlformats.org/officeDocument/2006/math">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r>
                      <a:rPr lang="zh-TW"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oMath>
                </a14:m>
                <a:r>
                  <a:rPr lang="zh-TW" altLang="zh-TW" dirty="0"/>
                  <a:t>的值，可由神經網路的輸入到輸出，由前往後計算出來</a:t>
                </a:r>
              </a:p>
              <a:p>
                <a:endParaRPr lang="zh-TW" altLang="en-US"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t="-1088" r="-1549"/>
                </a:stretch>
              </a:blipFill>
            </p:spPr>
            <p:txBody>
              <a:bodyPr/>
              <a:lstStyle/>
              <a:p>
                <a:r>
                  <a:rPr lang="zh-TW" altLang="en-US">
                    <a:noFill/>
                  </a:rPr>
                  <a:t> </a:t>
                </a:r>
              </a:p>
            </p:txBody>
          </p:sp>
        </mc:Fallback>
      </mc:AlternateContent>
      <p:pic>
        <p:nvPicPr>
          <p:cNvPr id="4" name="圖片 3"/>
          <p:cNvPicPr>
            <a:picLocks noChangeAspect="1"/>
          </p:cNvPicPr>
          <p:nvPr/>
        </p:nvPicPr>
        <p:blipFill>
          <a:blip r:embed="rId3" cstate="print">
            <a:clrChange>
              <a:clrFrom>
                <a:srgbClr val="FCFCFE"/>
              </a:clrFrom>
              <a:clrTo>
                <a:srgbClr val="FCFCFE">
                  <a:alpha val="0"/>
                </a:srgbClr>
              </a:clrTo>
            </a:clrChange>
            <a:extLst>
              <a:ext uri="{28A0092B-C50C-407E-A947-70E740481C1C}">
                <a14:useLocalDpi xmlns:a14="http://schemas.microsoft.com/office/drawing/2010/main" val="0"/>
              </a:ext>
            </a:extLst>
          </a:blip>
          <a:stretch>
            <a:fillRect/>
          </a:stretch>
        </p:blipFill>
        <p:spPr>
          <a:xfrm>
            <a:off x="451025" y="2348880"/>
            <a:ext cx="7992888" cy="3865841"/>
          </a:xfrm>
          <a:prstGeom prst="rect">
            <a:avLst/>
          </a:prstGeom>
        </p:spPr>
      </p:pic>
    </p:spTree>
    <p:extLst>
      <p:ext uri="{BB962C8B-B14F-4D97-AF65-F5344CB8AC3E}">
        <p14:creationId xmlns:p14="http://schemas.microsoft.com/office/powerpoint/2010/main" val="655802263"/>
      </p:ext>
    </p:extLst>
  </p:cSld>
  <p:clrMapOvr>
    <a:masterClrMapping/>
  </p:clrMapOvr>
  <p:transition advClick="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marL="0" indent="0" algn="l">
                  <a:buNone/>
                </a:pPr>
                <a:r>
                  <a:rPr lang="zh-TW" altLang="en-US" dirty="0"/>
                  <a:t>感知器</a:t>
                </a:r>
              </a:p>
              <a:p>
                <a:pPr marL="0" indent="0" algn="ctr">
                  <a:buNone/>
                </a:pPr>
                <a:endParaRPr kumimoji="1" lang="en-US" altLang="zh-TW" b="0" i="1" dirty="0">
                  <a:solidFill>
                    <a:schemeClr val="tx1"/>
                  </a:solidFill>
                  <a:latin typeface="Times New Roman" pitchFamily="18" charset="0"/>
                  <a:ea typeface="標楷體" pitchFamily="65" charset="-120"/>
                </a:endParaRPr>
              </a:p>
              <a:p>
                <a:pPr marL="0" indent="0" algn="ctr">
                  <a:buNone/>
                </a:pPr>
                <a:r>
                  <a:rPr kumimoji="1" lang="en-US" altLang="zh-TW" sz="2400" b="0" i="1" dirty="0">
                    <a:solidFill>
                      <a:schemeClr val="tx1"/>
                    </a:solidFill>
                    <a:latin typeface="Times New Roman" pitchFamily="18" charset="0"/>
                    <a:ea typeface="標楷體" pitchFamily="65" charset="-120"/>
                  </a:rPr>
                  <a:t>f</a:t>
                </a:r>
                <a:r>
                  <a:rPr kumimoji="1" lang="en-US" altLang="zh-TW" sz="2400" b="0" dirty="0">
                    <a:solidFill>
                      <a:schemeClr val="tx1"/>
                    </a:solidFill>
                    <a:latin typeface="Times New Roman" pitchFamily="18" charset="0"/>
                    <a:ea typeface="標楷體" pitchFamily="65" charset="-120"/>
                  </a:rPr>
                  <a:t>(</a:t>
                </a:r>
                <a:r>
                  <a:rPr kumimoji="1" lang="en-US" altLang="zh-TW" sz="2400" b="0" i="1" dirty="0">
                    <a:solidFill>
                      <a:schemeClr val="tx1"/>
                    </a:solidFill>
                    <a:latin typeface="Times New Roman" pitchFamily="18" charset="0"/>
                    <a:ea typeface="標楷體" pitchFamily="65" charset="-120"/>
                  </a:rPr>
                  <a:t>x</a:t>
                </a:r>
                <a:r>
                  <a:rPr kumimoji="1" lang="en-US" altLang="zh-TW" sz="2400" b="0" dirty="0">
                    <a:solidFill>
                      <a:schemeClr val="tx1"/>
                    </a:solidFill>
                    <a:latin typeface="Times New Roman" pitchFamily="18" charset="0"/>
                    <a:ea typeface="標楷體" pitchFamily="65" charset="-120"/>
                  </a:rPr>
                  <a:t>)=</a:t>
                </a:r>
                <a14:m>
                  <m:oMath xmlns:m="http://schemas.openxmlformats.org/officeDocument/2006/math">
                    <m:d>
                      <m:dPr>
                        <m:begChr m:val="{"/>
                        <m:endChr m:val="}"/>
                        <m:ctrlPr>
                          <a:rPr kumimoji="1" lang="en-US" altLang="zh-TW" sz="2400" b="0" i="1">
                            <a:solidFill>
                              <a:schemeClr val="tx1"/>
                            </a:solidFill>
                            <a:latin typeface="Cambria Math" panose="02040503050406030204" pitchFamily="18" charset="0"/>
                            <a:ea typeface="標楷體" pitchFamily="65" charset="-120"/>
                          </a:rPr>
                        </m:ctrlPr>
                      </m:dPr>
                      <m:e>
                        <m:eqArr>
                          <m:eqArrPr>
                            <m:ctrlPr>
                              <a:rPr kumimoji="1" lang="en-US" altLang="zh-TW" sz="2400" b="0" i="1">
                                <a:solidFill>
                                  <a:schemeClr val="tx1"/>
                                </a:solidFill>
                                <a:latin typeface="Cambria Math" panose="02040503050406030204" pitchFamily="18" charset="0"/>
                                <a:ea typeface="標楷體" pitchFamily="65" charset="-120"/>
                              </a:rPr>
                            </m:ctrlPr>
                          </m:eqArrPr>
                          <m:e>
                            <m:r>
                              <a:rPr kumimoji="1" lang="en-US" altLang="zh-TW" sz="2400" b="0">
                                <a:solidFill>
                                  <a:schemeClr val="tx1"/>
                                </a:solidFill>
                                <a:latin typeface="Cambria Math" panose="02040503050406030204" pitchFamily="18" charset="0"/>
                                <a:ea typeface="標楷體" pitchFamily="65" charset="-120"/>
                              </a:rPr>
                              <m:t>0 </m:t>
                            </m:r>
                            <m:r>
                              <m:rPr>
                                <m:sty m:val="p"/>
                              </m:rPr>
                              <a:rPr kumimoji="1" lang="en-US" altLang="zh-TW" sz="2400" b="0" i="0">
                                <a:solidFill>
                                  <a:schemeClr val="tx1"/>
                                </a:solidFill>
                                <a:latin typeface="Cambria Math" panose="02040503050406030204" pitchFamily="18" charset="0"/>
                                <a:ea typeface="標楷體" pitchFamily="65" charset="-120"/>
                              </a:rPr>
                              <m:t>if</m:t>
                            </m:r>
                            <m:r>
                              <a:rPr kumimoji="1" lang="en-US" altLang="zh-TW" sz="2400" b="0" i="0">
                                <a:solidFill>
                                  <a:schemeClr val="tx1"/>
                                </a:solidFill>
                                <a:latin typeface="Cambria Math" panose="02040503050406030204" pitchFamily="18" charset="0"/>
                                <a:ea typeface="標楷體" pitchFamily="65" charset="-120"/>
                              </a:rPr>
                              <m:t> </m:t>
                            </m:r>
                            <m:nary>
                              <m:naryPr>
                                <m:chr m:val="∑"/>
                                <m:limLoc m:val="subSup"/>
                                <m:supHide m:val="on"/>
                                <m:ctrlPr>
                                  <a:rPr kumimoji="1" lang="en-US" altLang="zh-TW" sz="2400" b="0" i="1">
                                    <a:solidFill>
                                      <a:schemeClr val="tx1"/>
                                    </a:solidFill>
                                    <a:latin typeface="Cambria Math" panose="02040503050406030204" pitchFamily="18" charset="0"/>
                                    <a:ea typeface="標楷體" pitchFamily="65" charset="-120"/>
                                  </a:rPr>
                                </m:ctrlPr>
                              </m:naryPr>
                              <m:sub>
                                <m:r>
                                  <m:rPr>
                                    <m:brk m:alnAt="9"/>
                                  </m:rPr>
                                  <a:rPr kumimoji="1" lang="en-US" altLang="zh-TW" sz="2400" b="0">
                                    <a:solidFill>
                                      <a:schemeClr val="tx1"/>
                                    </a:solidFill>
                                    <a:latin typeface="Cambria Math" panose="02040503050406030204" pitchFamily="18" charset="0"/>
                                    <a:ea typeface="標楷體" pitchFamily="65" charset="-120"/>
                                  </a:rPr>
                                  <m:t>𝑖</m:t>
                                </m:r>
                              </m:sub>
                              <m:sup/>
                              <m:e>
                                <m:r>
                                  <a:rPr kumimoji="1" lang="en-US" altLang="zh-TW" sz="2400" b="0">
                                    <a:solidFill>
                                      <a:schemeClr val="tx1"/>
                                    </a:solidFill>
                                    <a:latin typeface="Cambria Math" panose="02040503050406030204" pitchFamily="18" charset="0"/>
                                    <a:ea typeface="標楷體" pitchFamily="65" charset="-120"/>
                                  </a:rPr>
                                  <m:t>𝑤</m:t>
                                </m:r>
                                <m:r>
                                  <a:rPr kumimoji="1" lang="en-US" altLang="zh-TW" sz="2400" b="0" baseline="-25000">
                                    <a:solidFill>
                                      <a:schemeClr val="tx1"/>
                                    </a:solidFill>
                                    <a:latin typeface="Cambria Math" panose="02040503050406030204" pitchFamily="18" charset="0"/>
                                    <a:ea typeface="標楷體" pitchFamily="65" charset="-120"/>
                                  </a:rPr>
                                  <m:t>𝑖</m:t>
                                </m:r>
                                <m:r>
                                  <a:rPr kumimoji="1" lang="zh-TW" altLang="en-US" sz="2400" b="0" i="1" baseline="-25000" smtClean="0">
                                    <a:solidFill>
                                      <a:schemeClr val="tx1"/>
                                    </a:solidFill>
                                    <a:latin typeface="Cambria Math" panose="02040503050406030204" pitchFamily="18" charset="0"/>
                                    <a:ea typeface="標楷體" pitchFamily="65" charset="-120"/>
                                  </a:rPr>
                                  <m:t> </m:t>
                                </m:r>
                                <m:r>
                                  <a:rPr kumimoji="1" lang="en-US" altLang="zh-TW" sz="2400" b="0">
                                    <a:solidFill>
                                      <a:schemeClr val="tx1"/>
                                    </a:solidFill>
                                    <a:latin typeface="Cambria Math" panose="02040503050406030204" pitchFamily="18" charset="0"/>
                                    <a:ea typeface="標楷體" pitchFamily="65" charset="-120"/>
                                  </a:rPr>
                                  <m:t>𝑥</m:t>
                                </m:r>
                                <m:r>
                                  <a:rPr kumimoji="1" lang="en-US" altLang="zh-TW" sz="2400" b="0" baseline="-25000">
                                    <a:solidFill>
                                      <a:schemeClr val="tx1"/>
                                    </a:solidFill>
                                    <a:latin typeface="Cambria Math" panose="02040503050406030204" pitchFamily="18" charset="0"/>
                                    <a:ea typeface="標楷體" pitchFamily="65" charset="-120"/>
                                  </a:rPr>
                                  <m:t>𝑖</m:t>
                                </m:r>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𝑏</m:t>
                                </m:r>
                                <m:r>
                                  <a:rPr kumimoji="1" lang="en-US" altLang="zh-TW" sz="2400" b="0">
                                    <a:solidFill>
                                      <a:schemeClr val="tx1"/>
                                    </a:solidFill>
                                    <a:latin typeface="Cambria Math" panose="02040503050406030204" pitchFamily="18" charset="0"/>
                                    <a:ea typeface="標楷體" pitchFamily="65" charset="-120"/>
                                  </a:rPr>
                                  <m:t>≤</m:t>
                                </m:r>
                                <m:r>
                                  <a:rPr kumimoji="1" lang="zh-TW" altLang="en-US" sz="2400" b="0">
                                    <a:solidFill>
                                      <a:schemeClr val="tx1"/>
                                    </a:solidFill>
                                    <a:latin typeface="Cambria Math" panose="02040503050406030204" pitchFamily="18" charset="0"/>
                                    <a:ea typeface="標楷體" pitchFamily="65" charset="-120"/>
                                  </a:rPr>
                                  <m:t>閥值</m:t>
                                </m:r>
                              </m:e>
                            </m:nary>
                          </m:e>
                          <m:e>
                            <m:r>
                              <a:rPr kumimoji="1" lang="en-US" altLang="zh-TW" sz="2400" b="0">
                                <a:solidFill>
                                  <a:schemeClr val="tx1"/>
                                </a:solidFill>
                                <a:latin typeface="Cambria Math" panose="02040503050406030204" pitchFamily="18" charset="0"/>
                                <a:ea typeface="標楷體" pitchFamily="65" charset="-120"/>
                              </a:rPr>
                              <m:t>1</m:t>
                            </m:r>
                            <m:r>
                              <a:rPr kumimoji="1" lang="zh-TW" altLang="en-US" sz="2400" b="0">
                                <a:solidFill>
                                  <a:schemeClr val="tx1"/>
                                </a:solidFill>
                                <a:latin typeface="Cambria Math" panose="02040503050406030204" pitchFamily="18" charset="0"/>
                                <a:ea typeface="標楷體" pitchFamily="65" charset="-120"/>
                              </a:rPr>
                              <m:t> </m:t>
                            </m:r>
                            <m:r>
                              <m:rPr>
                                <m:sty m:val="p"/>
                              </m:rPr>
                              <a:rPr kumimoji="1" lang="en-US" altLang="zh-TW" sz="2400" b="0" i="0">
                                <a:solidFill>
                                  <a:schemeClr val="tx1"/>
                                </a:solidFill>
                                <a:latin typeface="Cambria Math" panose="02040503050406030204" pitchFamily="18" charset="0"/>
                                <a:ea typeface="標楷體" pitchFamily="65" charset="-120"/>
                              </a:rPr>
                              <m:t>if</m:t>
                            </m:r>
                            <m:r>
                              <a:rPr kumimoji="1" lang="zh-TW" altLang="en-US" sz="2400" b="0" i="0" smtClean="0">
                                <a:solidFill>
                                  <a:schemeClr val="tx1"/>
                                </a:solidFill>
                                <a:latin typeface="Cambria Math" panose="02040503050406030204" pitchFamily="18" charset="0"/>
                                <a:ea typeface="標楷體" pitchFamily="65" charset="-120"/>
                              </a:rPr>
                              <m:t> </m:t>
                            </m:r>
                            <m:nary>
                              <m:naryPr>
                                <m:chr m:val="∑"/>
                                <m:limLoc m:val="subSup"/>
                                <m:supHide m:val="on"/>
                                <m:ctrlPr>
                                  <a:rPr kumimoji="1" lang="en-US" altLang="zh-TW" sz="2400" b="0" i="1">
                                    <a:solidFill>
                                      <a:schemeClr val="tx1"/>
                                    </a:solidFill>
                                    <a:latin typeface="Cambria Math" panose="02040503050406030204" pitchFamily="18" charset="0"/>
                                    <a:ea typeface="標楷體" pitchFamily="65" charset="-120"/>
                                  </a:rPr>
                                </m:ctrlPr>
                              </m:naryPr>
                              <m:sub>
                                <m:r>
                                  <m:rPr>
                                    <m:brk m:alnAt="9"/>
                                  </m:rPr>
                                  <a:rPr kumimoji="1" lang="en-US" altLang="zh-TW" sz="2400" b="0">
                                    <a:solidFill>
                                      <a:schemeClr val="tx1"/>
                                    </a:solidFill>
                                    <a:latin typeface="Cambria Math" panose="02040503050406030204" pitchFamily="18" charset="0"/>
                                    <a:ea typeface="標楷體" pitchFamily="65" charset="-120"/>
                                  </a:rPr>
                                  <m:t>𝑖</m:t>
                                </m:r>
                              </m:sub>
                              <m:sup/>
                              <m:e>
                                <m:r>
                                  <a:rPr kumimoji="1" lang="en-US" altLang="zh-TW" sz="2400" b="0">
                                    <a:solidFill>
                                      <a:schemeClr val="tx1"/>
                                    </a:solidFill>
                                    <a:latin typeface="Cambria Math" panose="02040503050406030204" pitchFamily="18" charset="0"/>
                                    <a:ea typeface="標楷體" pitchFamily="65" charset="-120"/>
                                  </a:rPr>
                                  <m:t>𝑤</m:t>
                                </m:r>
                                <m:r>
                                  <a:rPr kumimoji="1" lang="en-US" altLang="zh-TW" sz="2400" b="0" baseline="-25000">
                                    <a:solidFill>
                                      <a:schemeClr val="tx1"/>
                                    </a:solidFill>
                                    <a:latin typeface="Cambria Math" panose="02040503050406030204" pitchFamily="18" charset="0"/>
                                    <a:ea typeface="標楷體" pitchFamily="65" charset="-120"/>
                                  </a:rPr>
                                  <m:t>𝑖</m:t>
                                </m:r>
                                <m:r>
                                  <a:rPr kumimoji="1" lang="zh-TW" altLang="en-US" sz="2400" b="0" i="1" baseline="-25000">
                                    <a:solidFill>
                                      <a:schemeClr val="tx1"/>
                                    </a:solidFill>
                                    <a:latin typeface="Cambria Math" panose="02040503050406030204" pitchFamily="18" charset="0"/>
                                    <a:ea typeface="標楷體" pitchFamily="65" charset="-120"/>
                                  </a:rPr>
                                  <m:t> </m:t>
                                </m:r>
                                <m:r>
                                  <a:rPr kumimoji="1" lang="en-US" altLang="zh-TW" sz="2400" b="0">
                                    <a:solidFill>
                                      <a:schemeClr val="tx1"/>
                                    </a:solidFill>
                                    <a:latin typeface="Cambria Math" panose="02040503050406030204" pitchFamily="18" charset="0"/>
                                    <a:ea typeface="標楷體" pitchFamily="65" charset="-120"/>
                                  </a:rPr>
                                  <m:t>𝑥</m:t>
                                </m:r>
                                <m:r>
                                  <a:rPr kumimoji="1" lang="en-US" altLang="zh-TW" sz="2400" b="0" baseline="-25000">
                                    <a:solidFill>
                                      <a:schemeClr val="tx1"/>
                                    </a:solidFill>
                                    <a:latin typeface="Cambria Math" panose="02040503050406030204" pitchFamily="18" charset="0"/>
                                    <a:ea typeface="標楷體" pitchFamily="65" charset="-120"/>
                                  </a:rPr>
                                  <m:t>𝑖</m:t>
                                </m:r>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𝑏</m:t>
                                </m:r>
                                <m:r>
                                  <a:rPr kumimoji="1" lang="en-US" altLang="zh-TW" sz="2400" b="0">
                                    <a:solidFill>
                                      <a:schemeClr val="tx1"/>
                                    </a:solidFill>
                                    <a:latin typeface="Cambria Math" panose="02040503050406030204" pitchFamily="18" charset="0"/>
                                    <a:ea typeface="標楷體" pitchFamily="65" charset="-120"/>
                                  </a:rPr>
                                  <m:t>&gt;</m:t>
                                </m:r>
                                <m:r>
                                  <a:rPr kumimoji="1" lang="zh-TW" altLang="en-US" sz="2400" b="0">
                                    <a:solidFill>
                                      <a:schemeClr val="tx1"/>
                                    </a:solidFill>
                                    <a:latin typeface="Cambria Math" panose="02040503050406030204" pitchFamily="18" charset="0"/>
                                    <a:ea typeface="標楷體" pitchFamily="65" charset="-120"/>
                                  </a:rPr>
                                  <m:t>閥值</m:t>
                                </m:r>
                              </m:e>
                            </m:nary>
                          </m:e>
                        </m:eqArr>
                      </m:e>
                    </m:d>
                  </m:oMath>
                </a14:m>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475" t="-108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61893908"/>
      </p:ext>
    </p:extLst>
  </p:cSld>
  <p:clrMapOvr>
    <a:masterClrMapping/>
  </p:clrMapOvr>
  <p:transition advClick="0">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lvl="0"/>
                <a:r>
                  <a:rPr lang="en-US" altLang="zh-TW" dirty="0"/>
                  <a:t>Backward pass</a:t>
                </a:r>
                <a:r>
                  <a:rPr lang="zh-TW" altLang="zh-TW" dirty="0"/>
                  <a:t>的計算過程：</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𝑳</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𝒛</m:t>
                            </m:r>
                          </m:e>
                          <m:sub>
                            <m:r>
                              <a:rPr lang="en-US" altLang="zh-TW" i="1">
                                <a:latin typeface="Cambria Math"/>
                              </a:rPr>
                              <m:t>𝟎</m:t>
                            </m:r>
                          </m:sub>
                        </m:sSub>
                      </m:den>
                    </m:f>
                  </m:oMath>
                </a14:m>
                <a:endParaRPr lang="zh-TW" altLang="zh-TW" dirty="0"/>
              </a:p>
              <a:p>
                <a:r>
                  <a:rPr kumimoji="1" lang="en-US" altLang="zh-TW" sz="2400" b="0" dirty="0">
                    <a:solidFill>
                      <a:schemeClr val="tx1"/>
                    </a:solidFill>
                    <a:latin typeface="Times New Roman" pitchFamily="18" charset="0"/>
                    <a:ea typeface="標楷體" pitchFamily="65" charset="-120"/>
                  </a:rPr>
                  <a:t>Backward pass</a:t>
                </a:r>
                <a:r>
                  <a:rPr kumimoji="1" lang="zh-TW" altLang="zh-TW" sz="2400" b="0" dirty="0">
                    <a:solidFill>
                      <a:schemeClr val="tx1"/>
                    </a:solidFill>
                    <a:latin typeface="Times New Roman" pitchFamily="18" charset="0"/>
                    <a:ea typeface="標楷體" pitchFamily="65" charset="-120"/>
                  </a:rPr>
                  <a:t>從神經網路的最後一層反推到第一層的運算</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327"/>
                </a:stretch>
              </a:blipFill>
            </p:spPr>
            <p:txBody>
              <a:bodyPr/>
              <a:lstStyle/>
              <a:p>
                <a:r>
                  <a:rPr lang="zh-TW" altLang="en-US">
                    <a:noFill/>
                  </a:rPr>
                  <a:t> </a:t>
                </a:r>
              </a:p>
            </p:txBody>
          </p:sp>
        </mc:Fallback>
      </mc:AlternateContent>
      <p:pic>
        <p:nvPicPr>
          <p:cNvPr id="5" name="圖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950" y="2708920"/>
            <a:ext cx="7704856" cy="3493380"/>
          </a:xfrm>
          <a:prstGeom prst="rect">
            <a:avLst/>
          </a:prstGeom>
        </p:spPr>
      </p:pic>
    </p:spTree>
    <p:extLst>
      <p:ext uri="{BB962C8B-B14F-4D97-AF65-F5344CB8AC3E}">
        <p14:creationId xmlns:p14="http://schemas.microsoft.com/office/powerpoint/2010/main" val="374331107"/>
      </p:ext>
    </p:extLst>
  </p:cSld>
  <p:clrMapOvr>
    <a:masterClrMapping/>
  </p:clrMapOvr>
  <p:transition advClick="0">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lvl="0"/>
            <a:r>
              <a:rPr lang="en-US" altLang="zh-TW" dirty="0"/>
              <a:t>Backward pass</a:t>
            </a:r>
            <a:endParaRPr lang="zh-TW" altLang="zh-TW" dirty="0"/>
          </a:p>
          <a:p>
            <a:endParaRPr lang="zh-TW" altLang="en-US" dirty="0"/>
          </a:p>
        </p:txBody>
      </p:sp>
      <mc:AlternateContent xmlns:mc="http://schemas.openxmlformats.org/markup-compatibility/2006" xmlns:a14="http://schemas.microsoft.com/office/drawing/2010/main">
        <mc:Choice Requires="a14">
          <p:sp>
            <p:nvSpPr>
              <p:cNvPr id="6" name="矩形 5"/>
              <p:cNvSpPr/>
              <p:nvPr/>
            </p:nvSpPr>
            <p:spPr>
              <a:xfrm>
                <a:off x="-180528" y="5373216"/>
                <a:ext cx="9613068"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𝐿</m:t>
                      </m:r>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r>
                        <m:rPr>
                          <m:sty m:val="p"/>
                        </m:rPr>
                        <a:rPr lang="en-US" altLang="zh-TW" i="0">
                          <a:latin typeface="Cambria Math"/>
                        </a:rPr>
                        <m:t>ln</m:t>
                      </m:r>
                      <m:d>
                        <m:dPr>
                          <m:ctrlPr>
                            <a:rPr lang="zh-TW" altLang="zh-TW" i="1">
                              <a:latin typeface="Cambria Math" panose="02040503050406030204" pitchFamily="18" charset="0"/>
                            </a:rPr>
                          </m:ctrlPr>
                        </m:dPr>
                        <m:e>
                          <m:r>
                            <a:rPr lang="en-US" altLang="zh-TW" i="1">
                              <a:latin typeface="Cambria Math"/>
                            </a:rPr>
                            <m:t>𝜎</m:t>
                          </m:r>
                          <m:d>
                            <m:dPr>
                              <m:ctrlPr>
                                <a:rPr lang="zh-TW" altLang="zh-TW" i="1">
                                  <a:latin typeface="Cambria Math" panose="02040503050406030204" pitchFamily="18" charset="0"/>
                                </a:rPr>
                              </m:ctrlPr>
                            </m:dPr>
                            <m:e>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5</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7</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3</m:t>
                                  </m:r>
                                </m:sub>
                              </m:sSub>
                            </m:e>
                          </m:d>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r>
                            <m:rPr>
                              <m:sty m:val="p"/>
                            </m:rPr>
                            <a:rPr lang="en-US" altLang="zh-TW" i="0">
                              <a:latin typeface="Cambria Math"/>
                            </a:rPr>
                            <m:t>ln</m:t>
                          </m:r>
                          <m:r>
                            <a:rPr lang="en-US" altLang="zh-TW" i="1">
                              <a:latin typeface="Cambria Math"/>
                            </a:rPr>
                            <m:t>𝜎</m:t>
                          </m:r>
                          <m:d>
                            <m:dPr>
                              <m:ctrlPr>
                                <a:rPr lang="zh-TW" altLang="zh-TW" i="1">
                                  <a:latin typeface="Cambria Math" panose="02040503050406030204" pitchFamily="18" charset="0"/>
                                </a:rPr>
                              </m:ctrlPr>
                            </m:dPr>
                            <m:e>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6</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8</m:t>
                                  </m:r>
                                </m:sub>
                              </m:sSub>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4</m:t>
                                  </m:r>
                                </m:sub>
                              </m:sSub>
                            </m:e>
                          </m:d>
                        </m:e>
                      </m:d>
                      <m:r>
                        <a:rPr lang="en-US" altLang="zh-TW" i="1">
                          <a:latin typeface="Cambria Math"/>
                        </a:rPr>
                        <m:t>)</m:t>
                      </m:r>
                    </m:oMath>
                  </m:oMathPara>
                </a14:m>
                <a:endParaRPr lang="zh-TW" altLang="zh-TW" dirty="0"/>
              </a:p>
            </p:txBody>
          </p:sp>
        </mc:Choice>
        <mc:Fallback xmlns="">
          <p:sp>
            <p:nvSpPr>
              <p:cNvPr id="6" name="矩形 5"/>
              <p:cNvSpPr>
                <a:spLocks noRot="1" noChangeAspect="1" noMove="1" noResize="1" noEditPoints="1" noAdjustHandles="1" noChangeArrowheads="1" noChangeShapeType="1" noTextEdit="1"/>
              </p:cNvSpPr>
              <p:nvPr/>
            </p:nvSpPr>
            <p:spPr>
              <a:xfrm>
                <a:off x="-180528" y="5373216"/>
                <a:ext cx="9613068" cy="404983"/>
              </a:xfrm>
              <a:prstGeom prst="rect">
                <a:avLst/>
              </a:prstGeom>
              <a:blipFill rotWithShape="0">
                <a:blip r:embed="rId2"/>
                <a:stretch>
                  <a:fillRect b="-8955"/>
                </a:stretch>
              </a:blipFill>
            </p:spPr>
            <p:txBody>
              <a:bodyPr/>
              <a:lstStyle/>
              <a:p>
                <a:r>
                  <a:rPr lang="zh-TW" altLang="en-US">
                    <a:noFill/>
                  </a:rPr>
                  <a:t> </a:t>
                </a:r>
              </a:p>
            </p:txBody>
          </p:sp>
        </mc:Fallback>
      </mc:AlternateContent>
      <p:pic>
        <p:nvPicPr>
          <p:cNvPr id="4" name="圖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591" y="2274027"/>
            <a:ext cx="8480301" cy="3073734"/>
          </a:xfrm>
          <a:prstGeom prst="rect">
            <a:avLst/>
          </a:prstGeom>
        </p:spPr>
      </p:pic>
    </p:spTree>
    <p:extLst>
      <p:ext uri="{BB962C8B-B14F-4D97-AF65-F5344CB8AC3E}">
        <p14:creationId xmlns:p14="http://schemas.microsoft.com/office/powerpoint/2010/main" val="2308522662"/>
      </p:ext>
    </p:extLst>
  </p:cSld>
  <p:clrMapOvr>
    <a:masterClrMapping/>
  </p:clrMapOvr>
  <p:transition advClick="0">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endParaRPr lang="en-US" altLang="zh-TW" dirty="0"/>
              </a:p>
              <a:p>
                <a:endParaRPr lang="en-US" altLang="zh-TW" dirty="0"/>
              </a:p>
              <a:p>
                <a:endParaRPr lang="en-US" altLang="zh-TW" dirty="0"/>
              </a:p>
              <a:p>
                <a:endParaRPr lang="en-US" altLang="zh-TW" dirty="0"/>
              </a:p>
              <a:p>
                <a:endParaRPr lang="en-US" altLang="zh-TW" dirty="0"/>
              </a:p>
              <a:p>
                <a:pPr>
                  <a:spcBef>
                    <a:spcPts val="600"/>
                  </a:spcBef>
                </a:pPr>
                <a:r>
                  <a:rPr kumimoji="1" lang="zh-TW" altLang="zh-TW" sz="2400" b="0" dirty="0">
                    <a:solidFill>
                      <a:schemeClr val="tx1"/>
                    </a:solidFill>
                    <a:latin typeface="Times New Roman" pitchFamily="18" charset="0"/>
                    <a:ea typeface="標楷體" pitchFamily="65" charset="-120"/>
                  </a:rPr>
                  <a:t>其中，</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𝜕𝜎</m:t>
                        </m:r>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e>
                        </m:d>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den>
                    </m:f>
                  </m:oMath>
                </a14:m>
                <a:r>
                  <a:rPr kumimoji="1" lang="zh-TW" altLang="zh-TW" sz="2400" b="0" dirty="0">
                    <a:solidFill>
                      <a:schemeClr val="tx1"/>
                    </a:solidFill>
                    <a:latin typeface="Times New Roman" pitchFamily="18" charset="0"/>
                    <a:ea typeface="標楷體" pitchFamily="65" charset="-120"/>
                  </a:rPr>
                  <a:t>為針對激活函數的偏微分，也就是</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r>
                      <a:rPr kumimoji="1" lang="en-US" altLang="zh-TW" sz="2400" b="0">
                        <a:solidFill>
                          <a:schemeClr val="tx1"/>
                        </a:solidFill>
                        <a:latin typeface="Cambria Math" panose="02040503050406030204" pitchFamily="18" charset="0"/>
                        <a:ea typeface="標楷體" pitchFamily="65" charset="-120"/>
                      </a:rPr>
                      <m:t>)</m:t>
                    </m:r>
                  </m:oMath>
                </a14:m>
                <a:r>
                  <a:rPr kumimoji="1" lang="zh-TW" altLang="zh-TW" sz="2400" b="0" dirty="0">
                    <a:solidFill>
                      <a:schemeClr val="tx1"/>
                    </a:solidFill>
                    <a:latin typeface="Times New Roman" pitchFamily="18" charset="0"/>
                    <a:ea typeface="標楷體" pitchFamily="65" charset="-120"/>
                  </a:rPr>
                  <a:t>，且</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oMath>
                </a14:m>
                <a:r>
                  <a:rPr kumimoji="1" lang="zh-TW" altLang="zh-TW" sz="2400" b="0" dirty="0">
                    <a:solidFill>
                      <a:schemeClr val="tx1"/>
                    </a:solidFill>
                    <a:latin typeface="Times New Roman" pitchFamily="18" charset="0"/>
                    <a:ea typeface="標楷體" pitchFamily="65" charset="-120"/>
                  </a:rPr>
                  <a:t>經由</a:t>
                </a:r>
                <a:r>
                  <a:rPr kumimoji="1" lang="en-US" altLang="zh-TW" sz="2400" b="0" dirty="0">
                    <a:solidFill>
                      <a:schemeClr val="tx1"/>
                    </a:solidFill>
                    <a:latin typeface="Times New Roman" pitchFamily="18" charset="0"/>
                    <a:ea typeface="標楷體" pitchFamily="65" charset="-120"/>
                  </a:rPr>
                  <a:t>Forward pass</a:t>
                </a:r>
                <a:r>
                  <a:rPr kumimoji="1" lang="zh-TW" altLang="zh-TW" sz="2400" b="0" dirty="0">
                    <a:solidFill>
                      <a:schemeClr val="tx1"/>
                    </a:solidFill>
                    <a:latin typeface="Times New Roman" pitchFamily="18" charset="0"/>
                    <a:ea typeface="標楷體" pitchFamily="65" charset="-120"/>
                  </a:rPr>
                  <a:t>計算時已經得出數值，因此可以輕鬆將</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e>
                    </m:d>
                  </m:oMath>
                </a14:m>
                <a:r>
                  <a:rPr kumimoji="1" lang="zh-TW" altLang="zh-TW" sz="2400" b="0" dirty="0">
                    <a:solidFill>
                      <a:schemeClr val="tx1"/>
                    </a:solidFill>
                    <a:latin typeface="Times New Roman" pitchFamily="18" charset="0"/>
                    <a:ea typeface="標楷體" pitchFamily="65" charset="-120"/>
                  </a:rPr>
                  <a:t>的值計算出來</a:t>
                </a:r>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959" r="-118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771800" y="2356290"/>
                <a:ext cx="2284664" cy="67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en>
                      </m:f>
                    </m:oMath>
                  </m:oMathPara>
                </a14:m>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771800" y="2356290"/>
                <a:ext cx="2284664" cy="676917"/>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0030" y="1795102"/>
                <a:ext cx="7920361"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𝐿</m:t>
                      </m:r>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r>
                        <m:rPr>
                          <m:sty m:val="p"/>
                        </m:rPr>
                        <a:rPr lang="en-US" altLang="zh-TW" i="0">
                          <a:latin typeface="Cambria Math"/>
                        </a:rPr>
                        <m:t>ln</m:t>
                      </m:r>
                      <m:d>
                        <m:dPr>
                          <m:ctrlPr>
                            <a:rPr lang="zh-TW" altLang="zh-TW" i="1">
                              <a:latin typeface="Cambria Math" panose="02040503050406030204" pitchFamily="18" charset="0"/>
                            </a:rPr>
                          </m:ctrlPr>
                        </m:dPr>
                        <m:e>
                          <m:r>
                            <a:rPr lang="en-US" altLang="zh-TW" i="1">
                              <a:latin typeface="Cambria Math"/>
                            </a:rPr>
                            <m:t>𝜎</m:t>
                          </m:r>
                          <m:d>
                            <m:dPr>
                              <m:ctrlPr>
                                <a:rPr lang="zh-TW" altLang="zh-TW" i="1">
                                  <a:latin typeface="Cambria Math" panose="02040503050406030204" pitchFamily="18" charset="0"/>
                                </a:rPr>
                              </m:ctrlPr>
                            </m:dPr>
                            <m:e>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5</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7</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3</m:t>
                                  </m:r>
                                </m:sub>
                              </m:sSub>
                            </m:e>
                          </m:d>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r>
                            <m:rPr>
                              <m:sty m:val="p"/>
                            </m:rPr>
                            <a:rPr lang="en-US" altLang="zh-TW" i="0">
                              <a:latin typeface="Cambria Math"/>
                            </a:rPr>
                            <m:t>ln</m:t>
                          </m:r>
                          <m:r>
                            <a:rPr lang="en-US" altLang="zh-TW" i="1">
                              <a:latin typeface="Cambria Math"/>
                            </a:rPr>
                            <m:t>𝜎</m:t>
                          </m:r>
                          <m:d>
                            <m:dPr>
                              <m:ctrlPr>
                                <a:rPr lang="zh-TW" altLang="zh-TW" i="1">
                                  <a:latin typeface="Cambria Math" panose="02040503050406030204" pitchFamily="18" charset="0"/>
                                </a:rPr>
                              </m:ctrlPr>
                            </m:dPr>
                            <m:e>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6</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8</m:t>
                                  </m:r>
                                </m:sub>
                              </m:sSub>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4</m:t>
                                  </m:r>
                                </m:sub>
                              </m:sSub>
                            </m:e>
                          </m:d>
                        </m:e>
                      </m:d>
                      <m:r>
                        <a:rPr lang="en-US" altLang="zh-TW" i="1">
                          <a:latin typeface="Cambria Math"/>
                        </a:rPr>
                        <m:t>)</m:t>
                      </m:r>
                    </m:oMath>
                  </m:oMathPara>
                </a14:m>
                <a:endParaRPr lang="zh-TW" altLang="zh-TW" dirty="0"/>
              </a:p>
            </p:txBody>
          </p:sp>
        </mc:Choice>
        <mc:Fallback xmlns="">
          <p:sp>
            <p:nvSpPr>
              <p:cNvPr id="6" name="矩形 5"/>
              <p:cNvSpPr>
                <a:spLocks noRot="1" noChangeAspect="1" noMove="1" noResize="1" noEditPoints="1" noAdjustHandles="1" noChangeArrowheads="1" noChangeShapeType="1" noTextEdit="1"/>
              </p:cNvSpPr>
              <p:nvPr/>
            </p:nvSpPr>
            <p:spPr>
              <a:xfrm>
                <a:off x="180030" y="1795102"/>
                <a:ext cx="7920361" cy="404983"/>
              </a:xfrm>
              <a:prstGeom prst="rect">
                <a:avLst/>
              </a:prstGeom>
              <a:blipFill rotWithShape="0">
                <a:blip r:embed="rId4"/>
                <a:stretch>
                  <a:fillRect b="-895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14103820"/>
      </p:ext>
    </p:extLst>
  </p:cSld>
  <p:clrMapOvr>
    <a:masterClrMapping/>
  </p:clrMapOvr>
  <p:transition advClick="0">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endParaRPr lang="en-US" altLang="zh-TW" dirty="0"/>
          </a:p>
          <a:p>
            <a:endParaRPr lang="en-US" altLang="zh-TW" dirty="0"/>
          </a:p>
          <a:p>
            <a:endParaRPr lang="en-US" altLang="zh-TW" dirty="0"/>
          </a:p>
          <a:p>
            <a:endParaRPr lang="en-US" altLang="zh-TW" dirty="0"/>
          </a:p>
        </p:txBody>
      </p:sp>
      <mc:AlternateContent xmlns:mc="http://schemas.openxmlformats.org/markup-compatibility/2006" xmlns:a14="http://schemas.microsoft.com/office/drawing/2010/main">
        <mc:Choice Requires="a14">
          <p:sp>
            <p:nvSpPr>
              <p:cNvPr id="5" name="矩形 4"/>
              <p:cNvSpPr/>
              <p:nvPr/>
            </p:nvSpPr>
            <p:spPr>
              <a:xfrm>
                <a:off x="1784927" y="5477942"/>
                <a:ext cx="2284664" cy="67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en>
                      </m:f>
                    </m:oMath>
                  </m:oMathPara>
                </a14:m>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784927" y="5477942"/>
                <a:ext cx="2284664" cy="676917"/>
              </a:xfrm>
              <a:prstGeom prst="rect">
                <a:avLst/>
              </a:prstGeom>
              <a:blipFill rotWithShape="0">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175841" y="5488779"/>
                <a:ext cx="2233945" cy="666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den>
                      </m:f>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en>
                      </m:f>
                    </m:oMath>
                  </m:oMathPara>
                </a14:m>
                <a:endParaRPr lang="zh-TW"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175841" y="5488779"/>
                <a:ext cx="2233945" cy="666080"/>
              </a:xfrm>
              <a:prstGeom prst="rect">
                <a:avLst/>
              </a:prstGeom>
              <a:blipFill rotWithShape="0">
                <a:blip r:embed="rId3"/>
                <a:stretch>
                  <a:fillRect/>
                </a:stretch>
              </a:blipFill>
            </p:spPr>
            <p:txBody>
              <a:bodyPr/>
              <a:lstStyle/>
              <a:p>
                <a:r>
                  <a:rPr lang="zh-TW" altLang="en-US">
                    <a:noFill/>
                  </a:rPr>
                  <a:t> </a:t>
                </a:r>
              </a:p>
            </p:txBody>
          </p:sp>
        </mc:Fallback>
      </mc:AlternateContent>
      <p:sp>
        <p:nvSpPr>
          <p:cNvPr id="8" name="向右箭號 7"/>
          <p:cNvSpPr/>
          <p:nvPr/>
        </p:nvSpPr>
        <p:spPr>
          <a:xfrm>
            <a:off x="4235282" y="5608244"/>
            <a:ext cx="698405" cy="4107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6" name="圖片 5"/>
          <p:cNvPicPr>
            <a:picLocks noChangeAspect="1"/>
          </p:cNvPicPr>
          <p:nvPr/>
        </p:nvPicPr>
        <p:blipFill>
          <a:blip r:embed="rId4" cstate="print">
            <a:clrChange>
              <a:clrFrom>
                <a:srgbClr val="F8F7FC"/>
              </a:clrFrom>
              <a:clrTo>
                <a:srgbClr val="F8F7FC">
                  <a:alpha val="0"/>
                </a:srgbClr>
              </a:clrTo>
            </a:clrChange>
            <a:extLst>
              <a:ext uri="{28A0092B-C50C-407E-A947-70E740481C1C}">
                <a14:useLocalDpi xmlns:a14="http://schemas.microsoft.com/office/drawing/2010/main" val="0"/>
              </a:ext>
            </a:extLst>
          </a:blip>
          <a:stretch>
            <a:fillRect/>
          </a:stretch>
        </p:blipFill>
        <p:spPr>
          <a:xfrm>
            <a:off x="179388" y="1868569"/>
            <a:ext cx="8646616" cy="3576555"/>
          </a:xfrm>
          <a:prstGeom prst="rect">
            <a:avLst/>
          </a:prstGeom>
        </p:spPr>
      </p:pic>
    </p:spTree>
    <p:extLst>
      <p:ext uri="{BB962C8B-B14F-4D97-AF65-F5344CB8AC3E}">
        <p14:creationId xmlns:p14="http://schemas.microsoft.com/office/powerpoint/2010/main" val="2744296813"/>
      </p:ext>
    </p:extLst>
  </p:cSld>
  <p:clrMapOvr>
    <a:masterClrMapping/>
  </p:clrMapOvr>
  <p:transition advClick="0">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zh-TW" altLang="en-US"/>
          </a:p>
        </p:txBody>
      </p:sp>
      <p:pic>
        <p:nvPicPr>
          <p:cNvPr id="4" name="圖片 3"/>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11559" y="2132855"/>
            <a:ext cx="7832353" cy="3780163"/>
          </a:xfrm>
          <a:prstGeom prst="rect">
            <a:avLst/>
          </a:prstGeom>
        </p:spPr>
      </p:pic>
    </p:spTree>
    <p:extLst>
      <p:ext uri="{BB962C8B-B14F-4D97-AF65-F5344CB8AC3E}">
        <p14:creationId xmlns:p14="http://schemas.microsoft.com/office/powerpoint/2010/main" val="3462008208"/>
      </p:ext>
    </p:extLst>
  </p:cSld>
  <p:clrMapOvr>
    <a:masterClrMapping/>
  </p:clrMapOvr>
  <p:transition advClick="0">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8" name="內容版面配置區 7"/>
          <p:cNvSpPr>
            <a:spLocks noGrp="1"/>
          </p:cNvSpPr>
          <p:nvPr>
            <p:ph idx="1"/>
          </p:nvPr>
        </p:nvSpPr>
        <p:spPr/>
        <p:txBody>
          <a:bodyPr/>
          <a:lstStyle/>
          <a:p>
            <a:endParaRPr lang="zh-TW" altLang="en-US"/>
          </a:p>
        </p:txBody>
      </p:sp>
      <mc:AlternateContent xmlns:mc="http://schemas.openxmlformats.org/markup-compatibility/2006" xmlns:a14="http://schemas.microsoft.com/office/drawing/2010/main">
        <mc:Choice Requires="a14">
          <p:sp>
            <p:nvSpPr>
              <p:cNvPr id="4" name="矩形 3"/>
              <p:cNvSpPr/>
              <p:nvPr/>
            </p:nvSpPr>
            <p:spPr>
              <a:xfrm>
                <a:off x="2857499" y="2132856"/>
                <a:ext cx="3429000" cy="646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5</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7</m:t>
                          </m:r>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3</m:t>
                          </m:r>
                        </m:sub>
                      </m:sSub>
                    </m:oMath>
                  </m:oMathPara>
                </a14:m>
                <a:endParaRPr lang="zh-TW" altLang="zh-TW" dirty="0"/>
              </a:p>
              <a:p>
                <a:pPr/>
                <a14:m>
                  <m:oMathPara xmlns:m="http://schemas.openxmlformats.org/officeDocument/2006/math">
                    <m:oMathParaPr>
                      <m:jc m:val="centerGroup"/>
                    </m:oMathParaPr>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6</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1</m:t>
                              </m:r>
                            </m:sub>
                          </m:sSub>
                        </m:e>
                      </m:d>
                      <m:sSub>
                        <m:sSubPr>
                          <m:ctrlPr>
                            <a:rPr lang="zh-TW" altLang="zh-TW" i="1">
                              <a:latin typeface="Cambria Math" panose="02040503050406030204" pitchFamily="18" charset="0"/>
                            </a:rPr>
                          </m:ctrlPr>
                        </m:sSubPr>
                        <m:e>
                          <m:r>
                            <a:rPr lang="en-US" altLang="zh-TW" i="1">
                              <a:latin typeface="Cambria Math"/>
                            </a:rPr>
                            <m:t>𝑤</m:t>
                          </m:r>
                        </m:e>
                        <m:sub>
                          <m:r>
                            <a:rPr lang="en-US" altLang="zh-TW" i="1">
                              <a:latin typeface="Cambria Math"/>
                            </a:rPr>
                            <m:t>8</m:t>
                          </m:r>
                        </m:sub>
                      </m:sSub>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𝑏</m:t>
                          </m:r>
                        </m:e>
                        <m:sub>
                          <m:r>
                            <a:rPr lang="en-US" altLang="zh-TW" i="1">
                              <a:latin typeface="Cambria Math"/>
                            </a:rPr>
                            <m:t>4</m:t>
                          </m:r>
                        </m:sub>
                      </m:sSub>
                    </m:oMath>
                  </m:oMathPara>
                </a14:m>
                <a:endParaRPr lang="zh-TW" altLang="zh-TW" dirty="0"/>
              </a:p>
            </p:txBody>
          </p:sp>
        </mc:Choice>
        <mc:Fallback xmlns="">
          <p:sp>
            <p:nvSpPr>
              <p:cNvPr id="4" name="矩形 3"/>
              <p:cNvSpPr>
                <a:spLocks noRot="1" noChangeAspect="1" noMove="1" noResize="1" noEditPoints="1" noAdjustHandles="1" noChangeArrowheads="1" noChangeShapeType="1" noTextEdit="1"/>
              </p:cNvSpPr>
              <p:nvPr/>
            </p:nvSpPr>
            <p:spPr>
              <a:xfrm>
                <a:off x="2857499" y="2132856"/>
                <a:ext cx="3429000" cy="646331"/>
              </a:xfrm>
              <a:prstGeom prst="rect">
                <a:avLst/>
              </a:prstGeom>
              <a:blipFill rotWithShape="0">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665388" y="5229200"/>
                <a:ext cx="3813223" cy="666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num>
                        <m:den>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num>
                        <m:den>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0</m:t>
                                  </m:r>
                                </m:sub>
                              </m:sSub>
                            </m:e>
                          </m:d>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r>
                        <a:rPr lang="en-US" altLang="zh-TW">
                          <a:latin typeface="Cambria Math"/>
                        </a:rPr>
                        <m:t>)</m:t>
                      </m:r>
                    </m:oMath>
                  </m:oMathPara>
                </a14:m>
                <a:endParaRPr lang="zh-TW"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665388" y="5229200"/>
                <a:ext cx="3813223" cy="666080"/>
              </a:xfrm>
              <a:prstGeom prst="rect">
                <a:avLst/>
              </a:prstGeom>
              <a:blipFill rotWithShape="0">
                <a:blip r:embed="rId3"/>
                <a:stretch>
                  <a:fillRect/>
                </a:stretch>
              </a:blipFill>
            </p:spPr>
            <p:txBody>
              <a:bodyPr/>
              <a:lstStyle/>
              <a:p>
                <a:r>
                  <a:rPr lang="zh-TW" altLang="en-US">
                    <a:noFill/>
                  </a:rPr>
                  <a:t> </a:t>
                </a:r>
              </a:p>
            </p:txBody>
          </p:sp>
        </mc:Fallback>
      </mc:AlternateContent>
      <p:pic>
        <p:nvPicPr>
          <p:cNvPr id="7" name="圖片 6"/>
          <p:cNvPicPr>
            <a:picLocks noChangeAspect="1"/>
          </p:cNvPicPr>
          <p:nvPr/>
        </p:nvPicPr>
        <p:blipFill>
          <a:blip r:embed="rId4" cstate="print">
            <a:clrChange>
              <a:clrFrom>
                <a:srgbClr val="FAF9FE"/>
              </a:clrFrom>
              <a:clrTo>
                <a:srgbClr val="FAF9FE">
                  <a:alpha val="0"/>
                </a:srgbClr>
              </a:clrTo>
            </a:clrChange>
            <a:extLst>
              <a:ext uri="{28A0092B-C50C-407E-A947-70E740481C1C}">
                <a14:useLocalDpi xmlns:a14="http://schemas.microsoft.com/office/drawing/2010/main" val="0"/>
              </a:ext>
            </a:extLst>
          </a:blip>
          <a:stretch>
            <a:fillRect/>
          </a:stretch>
        </p:blipFill>
        <p:spPr>
          <a:xfrm>
            <a:off x="2250541" y="2637138"/>
            <a:ext cx="4642915" cy="2606455"/>
          </a:xfrm>
          <a:prstGeom prst="rect">
            <a:avLst/>
          </a:prstGeom>
        </p:spPr>
      </p:pic>
    </p:spTree>
    <p:extLst>
      <p:ext uri="{BB962C8B-B14F-4D97-AF65-F5344CB8AC3E}">
        <p14:creationId xmlns:p14="http://schemas.microsoft.com/office/powerpoint/2010/main" val="571217695"/>
      </p:ext>
    </p:extLst>
  </p:cSld>
  <p:clrMapOvr>
    <a:masterClrMapping/>
  </p:clrMapOvr>
  <p:transition advClick="0">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pPr>
              <a:buNone/>
            </a:pPr>
            <a:endParaRPr lang="zh-TW" altLang="en-US" dirty="0"/>
          </a:p>
        </p:txBody>
      </p:sp>
      <p:sp>
        <p:nvSpPr>
          <p:cNvPr id="8" name="向下箭號 7"/>
          <p:cNvSpPr/>
          <p:nvPr/>
        </p:nvSpPr>
        <p:spPr>
          <a:xfrm>
            <a:off x="4286248" y="3071810"/>
            <a:ext cx="486054" cy="5090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2529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225293"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225292" name="Picture 1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28596" y="4000504"/>
            <a:ext cx="8217752" cy="571504"/>
          </a:xfrm>
          <a:prstGeom prst="rect">
            <a:avLst/>
          </a:prstGeom>
          <a:noFill/>
        </p:spPr>
      </p:pic>
      <p:pic>
        <p:nvPicPr>
          <p:cNvPr id="225294" name="Picture 14" descr="C:\Users\chwa\Desktop\1.jpg"/>
          <p:cNvPicPr>
            <a:picLocks noChangeAspect="1" noChangeArrowheads="1"/>
          </p:cNvPicPr>
          <p:nvPr/>
        </p:nvPicPr>
        <p:blipFill>
          <a:blip r:embed="rId3" cstate="print"/>
          <a:srcRect/>
          <a:stretch>
            <a:fillRect/>
          </a:stretch>
        </p:blipFill>
        <p:spPr bwMode="auto">
          <a:xfrm>
            <a:off x="1000100" y="2143116"/>
            <a:ext cx="6643734" cy="724816"/>
          </a:xfrm>
          <a:prstGeom prst="rect">
            <a:avLst/>
          </a:prstGeom>
          <a:noFill/>
        </p:spPr>
      </p:pic>
    </p:spTree>
    <p:extLst>
      <p:ext uri="{BB962C8B-B14F-4D97-AF65-F5344CB8AC3E}">
        <p14:creationId xmlns:p14="http://schemas.microsoft.com/office/powerpoint/2010/main" val="3566243296"/>
      </p:ext>
    </p:extLst>
  </p:cSld>
  <p:clrMapOvr>
    <a:masterClrMapping/>
  </p:clrMapOvr>
  <p:transition advClick="0">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a:spcBef>
                    <a:spcPts val="600"/>
                  </a:spcBef>
                </a:pPr>
                <a:r>
                  <a:rPr kumimoji="1" lang="en-US" altLang="zh-TW" sz="2400" b="0" dirty="0">
                    <a:solidFill>
                      <a:schemeClr val="tx1"/>
                    </a:solidFill>
                    <a:latin typeface="Times New Roman" pitchFamily="18" charset="0"/>
                    <a:ea typeface="標楷體" pitchFamily="65" charset="-120"/>
                  </a:rPr>
                  <a:t>Backward pass </a:t>
                </a:r>
                <a:r>
                  <a:rPr kumimoji="1" lang="zh-TW" altLang="en-US" sz="2400" b="0" dirty="0">
                    <a:solidFill>
                      <a:schemeClr val="tx1"/>
                    </a:solidFill>
                    <a:latin typeface="Times New Roman" pitchFamily="18" charset="0"/>
                    <a:ea typeface="標楷體" pitchFamily="65" charset="-120"/>
                  </a:rPr>
                  <a:t>的計算過程僅剩下</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den>
                    </m:f>
                  </m:oMath>
                </a14:m>
                <a:r>
                  <a:rPr kumimoji="1" lang="zh-TW" altLang="zh-TW" sz="2400" b="0" dirty="0">
                    <a:solidFill>
                      <a:schemeClr val="tx1"/>
                    </a:solidFill>
                    <a:latin typeface="Times New Roman" pitchFamily="18" charset="0"/>
                    <a:ea typeface="標楷體" pitchFamily="65" charset="-120"/>
                  </a:rPr>
                  <a:t>及</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den>
                    </m:f>
                  </m:oMath>
                </a14:m>
                <a:r>
                  <a:rPr kumimoji="1" lang="zh-TW" altLang="zh-TW" sz="2400" b="0" dirty="0">
                    <a:solidFill>
                      <a:schemeClr val="tx1"/>
                    </a:solidFill>
                    <a:latin typeface="Times New Roman" pitchFamily="18" charset="0"/>
                    <a:ea typeface="標楷體" pitchFamily="65" charset="-120"/>
                  </a:rPr>
                  <a:t>還沒有被計算出來</a:t>
                </a:r>
                <a:endParaRPr kumimoji="1" lang="en-US" altLang="zh-TW" sz="2400" b="0" dirty="0">
                  <a:solidFill>
                    <a:schemeClr val="tx1"/>
                  </a:solidFill>
                  <a:latin typeface="Times New Roman" pitchFamily="18" charset="0"/>
                  <a:ea typeface="標楷體" pitchFamily="65" charset="-120"/>
                </a:endParaRPr>
              </a:p>
              <a:p>
                <a:pPr>
                  <a:spcBef>
                    <a:spcPts val="600"/>
                  </a:spcBef>
                </a:pP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den>
                    </m:f>
                  </m:oMath>
                </a14:m>
                <a:r>
                  <a:rPr kumimoji="1" lang="zh-TW" altLang="zh-TW" sz="2400" b="0" dirty="0">
                    <a:solidFill>
                      <a:schemeClr val="tx1"/>
                    </a:solidFill>
                    <a:latin typeface="Times New Roman" pitchFamily="18" charset="0"/>
                    <a:ea typeface="標楷體" pitchFamily="65" charset="-120"/>
                  </a:rPr>
                  <a:t>及</a:t>
                </a:r>
                <a14:m>
                  <m:oMath xmlns:m="http://schemas.openxmlformats.org/officeDocument/2006/math">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den>
                    </m:f>
                  </m:oMath>
                </a14:m>
                <a:r>
                  <a:rPr kumimoji="1" lang="zh-TW" altLang="zh-TW" sz="2400" b="0" dirty="0">
                    <a:solidFill>
                      <a:schemeClr val="tx1"/>
                    </a:solidFill>
                    <a:latin typeface="Times New Roman" pitchFamily="18" charset="0"/>
                    <a:ea typeface="標楷體" pitchFamily="65" charset="-120"/>
                  </a:rPr>
                  <a:t>如何用第一連鎖律來計算</a:t>
                </a:r>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959" r="-11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63156896"/>
      </p:ext>
    </p:extLst>
  </p:cSld>
  <p:clrMapOvr>
    <a:masterClrMapping/>
  </p:clrMapOvr>
  <p:transition advClick="0">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a:spcBef>
                    <a:spcPts val="600"/>
                  </a:spcBef>
                </a:pP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1</m:t>
                        </m:r>
                      </m:sub>
                    </m:sSub>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𝜎</m:t>
                    </m:r>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e>
                    </m:d>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2</m:t>
                        </m:r>
                      </m:sub>
                    </m:sSub>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𝜎</m:t>
                    </m:r>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e>
                    </m:d>
                  </m:oMath>
                </a14:m>
                <a:r>
                  <a:rPr kumimoji="1" lang="zh-TW" altLang="zh-TW" sz="2400" b="0" dirty="0">
                    <a:solidFill>
                      <a:schemeClr val="tx1"/>
                    </a:solidFill>
                    <a:latin typeface="Times New Roman" pitchFamily="18" charset="0"/>
                    <a:ea typeface="標楷體" pitchFamily="65" charset="-120"/>
                  </a:rPr>
                  <a:t>，</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1</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2</m:t>
                        </m:r>
                      </m:sub>
                    </m:sSub>
                  </m:oMath>
                </a14:m>
                <a:r>
                  <a:rPr kumimoji="1" lang="zh-TW" altLang="zh-TW" sz="2400" b="0" dirty="0">
                    <a:solidFill>
                      <a:schemeClr val="tx1"/>
                    </a:solidFill>
                    <a:latin typeface="Times New Roman" pitchFamily="18" charset="0"/>
                    <a:ea typeface="標楷體" pitchFamily="65" charset="-120"/>
                  </a:rPr>
                  <a:t>的值會受到</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oMath>
                </a14:m>
                <a:r>
                  <a:rPr kumimoji="1" lang="zh-TW" altLang="zh-TW" sz="2400" b="0" dirty="0">
                    <a:solidFill>
                      <a:schemeClr val="tx1"/>
                    </a:solidFill>
                    <a:latin typeface="Times New Roman" pitchFamily="18" charset="0"/>
                    <a:ea typeface="標楷體" pitchFamily="65" charset="-120"/>
                  </a:rPr>
                  <a:t>的影響</a:t>
                </a:r>
                <a:endParaRPr kumimoji="1" lang="en-US" altLang="zh-TW" sz="2400" b="0" dirty="0">
                  <a:solidFill>
                    <a:schemeClr val="tx1"/>
                  </a:solidFill>
                  <a:latin typeface="Times New Roman" pitchFamily="18" charset="0"/>
                  <a:ea typeface="標楷體" pitchFamily="65" charset="-120"/>
                </a:endParaRPr>
              </a:p>
              <a:p>
                <a:pPr>
                  <a:spcBef>
                    <a:spcPts val="600"/>
                  </a:spcBef>
                </a:pPr>
                <a14:m>
                  <m:oMath xmlns:m="http://schemas.openxmlformats.org/officeDocument/2006/math">
                    <m:r>
                      <a:rPr kumimoji="1" lang="en-US" altLang="zh-TW" sz="2400" b="0">
                        <a:solidFill>
                          <a:schemeClr val="tx1"/>
                        </a:solidFill>
                        <a:latin typeface="Cambria Math" panose="02040503050406030204" pitchFamily="18" charset="0"/>
                        <a:ea typeface="標楷體" pitchFamily="65" charset="-120"/>
                      </a:rPr>
                      <m:t>𝐿</m:t>
                    </m:r>
                  </m:oMath>
                </a14:m>
                <a:r>
                  <a:rPr kumimoji="1" lang="zh-TW" altLang="zh-TW" sz="2400" b="0" dirty="0">
                    <a:solidFill>
                      <a:schemeClr val="tx1"/>
                    </a:solidFill>
                    <a:latin typeface="Times New Roman" pitchFamily="18" charset="0"/>
                    <a:ea typeface="標楷體" pitchFamily="65" charset="-120"/>
                  </a:rPr>
                  <a:t>值會受到</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1</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2</m:t>
                        </m:r>
                      </m:sub>
                    </m:sSub>
                  </m:oMath>
                </a14:m>
                <a:r>
                  <a:rPr kumimoji="1" lang="zh-TW" altLang="zh-TW" sz="2400" b="0" dirty="0">
                    <a:solidFill>
                      <a:schemeClr val="tx1"/>
                    </a:solidFill>
                    <a:latin typeface="Times New Roman" pitchFamily="18" charset="0"/>
                    <a:ea typeface="標楷體" pitchFamily="65" charset="-120"/>
                  </a:rPr>
                  <a:t>的影響，因此</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e>
                    </m:d>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5</m:t>
                            </m:r>
                          </m:sub>
                        </m:sSub>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den>
                        </m:f>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6</m:t>
                            </m:r>
                          </m:sub>
                        </m:sSub>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den>
                        </m:f>
                      </m:e>
                    </m:d>
                  </m:oMath>
                </a14:m>
                <a:r>
                  <a:rPr kumimoji="1" lang="zh-TW" altLang="zh-TW" sz="2400" b="0" dirty="0">
                    <a:solidFill>
                      <a:schemeClr val="tx1"/>
                    </a:solidFill>
                    <a:latin typeface="Times New Roman" pitchFamily="18" charset="0"/>
                    <a:ea typeface="標楷體" pitchFamily="65" charset="-120"/>
                  </a:rPr>
                  <a:t>又可以根據第一連鎖律</a:t>
                </a:r>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106" t="-967" r="-118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843808" y="3501008"/>
                <a:ext cx="2974917" cy="533672"/>
              </a:xfrm>
              <a:prstGeom prst="rect">
                <a:avLst/>
              </a:prstGeom>
            </p:spPr>
            <p:txBody>
              <a:bodyPr wrap="none">
                <a:spAutoFit/>
              </a:bodyPr>
              <a:lstStyle/>
              <a:p>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den>
                    </m:f>
                  </m:oMath>
                </a14:m>
                <a:r>
                  <a:rPr lang="zh-TW" altLang="zh-TW" dirty="0"/>
                  <a:t>及 </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den>
                    </m:f>
                  </m:oMath>
                </a14:m>
                <a:endParaRPr lang="zh-TW" altLang="en-US" dirty="0"/>
              </a:p>
            </p:txBody>
          </p:sp>
        </mc:Choice>
        <mc:Fallback xmlns="">
          <p:sp>
            <p:nvSpPr>
              <p:cNvPr id="4" name="矩形 3"/>
              <p:cNvSpPr>
                <a:spLocks noRot="1" noChangeAspect="1" noMove="1" noResize="1" noEditPoints="1" noAdjustHandles="1" noChangeArrowheads="1" noChangeShapeType="1" noTextEdit="1"/>
              </p:cNvSpPr>
              <p:nvPr/>
            </p:nvSpPr>
            <p:spPr>
              <a:xfrm>
                <a:off x="2843808" y="3501008"/>
                <a:ext cx="2974917" cy="533672"/>
              </a:xfrm>
              <a:prstGeom prst="rect">
                <a:avLst/>
              </a:prstGeom>
              <a:blipFill rotWithShape="0">
                <a:blip r:embed="rId3"/>
                <a:stretch>
                  <a:fillRect b="-11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12865" y="4347516"/>
                <a:ext cx="3618402" cy="1249445"/>
              </a:xfrm>
              <a:prstGeom prst="rect">
                <a:avLst/>
              </a:prstGeom>
            </p:spPr>
            <p:txBody>
              <a:bodyPr wrap="square">
                <a:spAutoFit/>
              </a:bodyPr>
              <a:lstStyle/>
              <a:p>
                <a:r>
                  <a:rPr lang="zh-TW" altLang="zh-TW" dirty="0"/>
                  <a:t>而</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e>
                    </m:d>
                  </m:oMath>
                </a14:m>
                <a:r>
                  <a:rPr lang="zh-TW" altLang="zh-TW" dirty="0"/>
                  <a:t>，因此</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e>
                    </m:d>
                  </m:oMath>
                </a14:m>
                <a:r>
                  <a:rPr lang="zh-TW" altLang="zh-TW" dirty="0"/>
                  <a:t>，</a:t>
                </a:r>
                <a:endParaRPr lang="en-US" altLang="zh-TW" dirty="0"/>
              </a:p>
              <a:p>
                <a:r>
                  <a:rPr lang="zh-TW" altLang="zh-TW" dirty="0"/>
                  <a:t>又</a:t>
                </a:r>
                <a14:m>
                  <m:oMath xmlns:m="http://schemas.openxmlformats.org/officeDocument/2006/math">
                    <m:r>
                      <a:rPr lang="en-US" altLang="zh-TW" i="1">
                        <a:latin typeface="Cambria Math"/>
                      </a:rPr>
                      <m:t>𝐿</m:t>
                    </m:r>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e>
                            </m:d>
                          </m:e>
                        </m:func>
                        <m:r>
                          <a:rPr lang="en-US" altLang="zh-TW" i="1">
                            <a:latin typeface="Cambria Math"/>
                          </a:rPr>
                          <m:t>+</m:t>
                        </m:r>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r>
                      <m:rPr>
                        <m:sty m:val="p"/>
                      </m:rPr>
                      <a:rPr lang="en-US" altLang="zh-TW">
                        <a:latin typeface="Cambria Math"/>
                      </a:rPr>
                      <m:t>ln</m:t>
                    </m:r>
                    <m:r>
                      <a:rPr lang="en-US" altLang="zh-TW">
                        <a:latin typeface="Cambria Math"/>
                      </a:rPr>
                      <m:t>⁡</m:t>
                    </m:r>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r>
                      <a:rPr lang="en-US" altLang="zh-TW" i="1">
                        <a:latin typeface="Cambria Math"/>
                      </a:rPr>
                      <m:t>))</m:t>
                    </m:r>
                  </m:oMath>
                </a14:m>
                <a:r>
                  <a:rPr lang="zh-TW" altLang="zh-TW" dirty="0"/>
                  <a:t>，</a:t>
                </a:r>
                <a:endParaRPr lang="en-US" altLang="zh-TW" dirty="0"/>
              </a:p>
              <a:p>
                <a:r>
                  <a:rPr lang="zh-TW" altLang="zh-TW" dirty="0"/>
                  <a:t>所以</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den>
                    </m:f>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f>
                      <m:fPr>
                        <m:ctrlPr>
                          <a:rPr lang="zh-TW" altLang="zh-TW" i="1">
                            <a:latin typeface="Cambria Math" panose="02040503050406030204" pitchFamily="18" charset="0"/>
                          </a:rPr>
                        </m:ctrlPr>
                      </m:fPr>
                      <m:num>
                        <m:r>
                          <a:rPr lang="en-US" altLang="zh-TW" i="1">
                            <a:latin typeface="Cambria Math"/>
                          </a:rPr>
                          <m:t>1</m:t>
                        </m:r>
                      </m:num>
                      <m:den>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den>
                    </m:f>
                  </m:oMath>
                </a14:m>
                <a:r>
                  <a:rPr lang="zh-TW" altLang="zh-TW" dirty="0"/>
                  <a:t>，</a:t>
                </a:r>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712865" y="4347516"/>
                <a:ext cx="3618402" cy="1249445"/>
              </a:xfrm>
              <a:prstGeom prst="rect">
                <a:avLst/>
              </a:prstGeom>
              <a:blipFill rotWithShape="0">
                <a:blip r:embed="rId4"/>
                <a:stretch>
                  <a:fillRect l="-1515" r="-1010" b="-4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074118" y="4346426"/>
                <a:ext cx="3816424" cy="1250727"/>
              </a:xfrm>
              <a:prstGeom prst="rect">
                <a:avLst/>
              </a:prstGeom>
            </p:spPr>
            <p:txBody>
              <a:bodyPr wrap="square">
                <a:spAutoFit/>
              </a:bodyPr>
              <a:lstStyle/>
              <a:p>
                <a:r>
                  <a:rPr lang="zh-TW" altLang="zh-TW" dirty="0"/>
                  <a:t>而</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e>
                    </m:d>
                  </m:oMath>
                </a14:m>
                <a:r>
                  <a:rPr lang="zh-TW" altLang="zh-TW" dirty="0"/>
                  <a:t>，因此</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e>
                    </m:d>
                  </m:oMath>
                </a14:m>
                <a:r>
                  <a:rPr lang="zh-TW" altLang="zh-TW" dirty="0"/>
                  <a:t>，</a:t>
                </a:r>
                <a:endParaRPr lang="en-US" altLang="zh-TW" dirty="0"/>
              </a:p>
              <a:p>
                <a:r>
                  <a:rPr lang="zh-TW" altLang="zh-TW" dirty="0"/>
                  <a:t>又</a:t>
                </a:r>
                <a14:m>
                  <m:oMath xmlns:m="http://schemas.openxmlformats.org/officeDocument/2006/math">
                    <m:r>
                      <a:rPr lang="en-US" altLang="zh-TW" i="1">
                        <a:latin typeface="Cambria Math"/>
                      </a:rPr>
                      <m:t>𝐿</m:t>
                    </m:r>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e>
                            </m:d>
                          </m:e>
                        </m:func>
                        <m:r>
                          <a:rPr lang="en-US" altLang="zh-TW" i="1">
                            <a:latin typeface="Cambria Math"/>
                          </a:rPr>
                          <m:t>+</m:t>
                        </m:r>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r>
                      <m:rPr>
                        <m:sty m:val="p"/>
                      </m:rPr>
                      <a:rPr lang="en-US" altLang="zh-TW">
                        <a:latin typeface="Cambria Math"/>
                      </a:rPr>
                      <m:t>ln</m:t>
                    </m:r>
                    <m:r>
                      <a:rPr lang="en-US" altLang="zh-TW">
                        <a:latin typeface="Cambria Math"/>
                      </a:rPr>
                      <m:t>⁡</m:t>
                    </m:r>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r>
                      <a:rPr lang="en-US" altLang="zh-TW" i="1">
                        <a:latin typeface="Cambria Math"/>
                      </a:rPr>
                      <m:t>))</m:t>
                    </m:r>
                  </m:oMath>
                </a14:m>
                <a:r>
                  <a:rPr lang="zh-TW" altLang="zh-TW" dirty="0"/>
                  <a:t>，</a:t>
                </a:r>
                <a:endParaRPr lang="en-US" altLang="zh-TW" dirty="0"/>
              </a:p>
              <a:p>
                <a:r>
                  <a:rPr lang="zh-TW" altLang="zh-TW" dirty="0"/>
                  <a:t>所以</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den>
                    </m:f>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f>
                      <m:fPr>
                        <m:ctrlPr>
                          <a:rPr lang="zh-TW" altLang="zh-TW" i="1">
                            <a:latin typeface="Cambria Math" panose="02040503050406030204" pitchFamily="18" charset="0"/>
                          </a:rPr>
                        </m:ctrlPr>
                      </m:fPr>
                      <m:num>
                        <m:r>
                          <a:rPr lang="en-US" altLang="zh-TW" i="1">
                            <a:latin typeface="Cambria Math"/>
                          </a:rPr>
                          <m:t>1</m:t>
                        </m:r>
                      </m:num>
                      <m:den>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den>
                    </m:f>
                  </m:oMath>
                </a14:m>
                <a:r>
                  <a:rPr lang="zh-TW" altLang="zh-TW" dirty="0"/>
                  <a:t>，</a:t>
                </a:r>
                <a:endParaRPr lang="zh-TW"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074118" y="4346426"/>
                <a:ext cx="3816424" cy="1250727"/>
              </a:xfrm>
              <a:prstGeom prst="rect">
                <a:avLst/>
              </a:prstGeom>
              <a:blipFill rotWithShape="0">
                <a:blip r:embed="rId5"/>
                <a:stretch>
                  <a:fillRect l="-127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34353854"/>
      </p:ext>
    </p:extLst>
  </p:cSld>
  <p:clrMapOvr>
    <a:masterClrMapping/>
  </p:clrMapOvr>
  <p:transition advClick="0">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lstStyle/>
              <a:p>
                <a:pPr>
                  <a:spcBef>
                    <a:spcPts val="600"/>
                  </a:spcBef>
                </a:pPr>
                <a14:m>
                  <m:oMath xmlns:m="http://schemas.openxmlformats.org/officeDocument/2006/math">
                    <m:sSub>
                      <m:sSubPr>
                        <m:ctrlPr>
                          <a:rPr kumimoji="1" lang="zh-TW" altLang="zh-TW" sz="2400" b="0" i="1" smtClean="0">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1</m:t>
                        </m:r>
                      </m:sub>
                    </m:sSub>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𝜎</m:t>
                    </m:r>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e>
                    </m:d>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2</m:t>
                        </m:r>
                      </m:sub>
                    </m:sSub>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𝜎</m:t>
                    </m:r>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e>
                    </m:d>
                  </m:oMath>
                </a14:m>
                <a:r>
                  <a:rPr kumimoji="1" lang="zh-TW" altLang="zh-TW" sz="2400" b="0" dirty="0">
                    <a:solidFill>
                      <a:schemeClr val="tx1"/>
                    </a:solidFill>
                    <a:latin typeface="Times New Roman" pitchFamily="18" charset="0"/>
                    <a:ea typeface="標楷體" pitchFamily="65" charset="-120"/>
                  </a:rPr>
                  <a:t>，</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1</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2</m:t>
                        </m:r>
                      </m:sub>
                    </m:sSub>
                  </m:oMath>
                </a14:m>
                <a:r>
                  <a:rPr kumimoji="1" lang="zh-TW" altLang="zh-TW" sz="2400" b="0" dirty="0">
                    <a:solidFill>
                      <a:schemeClr val="tx1"/>
                    </a:solidFill>
                    <a:latin typeface="Times New Roman" pitchFamily="18" charset="0"/>
                    <a:ea typeface="標楷體" pitchFamily="65" charset="-120"/>
                  </a:rPr>
                  <a:t>的值會受到</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oMath>
                </a14:m>
                <a:r>
                  <a:rPr kumimoji="1" lang="zh-TW" altLang="zh-TW" sz="2400" b="0" dirty="0">
                    <a:solidFill>
                      <a:schemeClr val="tx1"/>
                    </a:solidFill>
                    <a:latin typeface="Times New Roman" pitchFamily="18" charset="0"/>
                    <a:ea typeface="標楷體" pitchFamily="65" charset="-120"/>
                  </a:rPr>
                  <a:t>的影響</a:t>
                </a:r>
                <a:endParaRPr kumimoji="1" lang="en-US" altLang="zh-TW" sz="2400" b="0" dirty="0">
                  <a:solidFill>
                    <a:schemeClr val="tx1"/>
                  </a:solidFill>
                  <a:latin typeface="Times New Roman" pitchFamily="18" charset="0"/>
                  <a:ea typeface="標楷體" pitchFamily="65" charset="-120"/>
                </a:endParaRPr>
              </a:p>
              <a:p>
                <a:pPr>
                  <a:spcBef>
                    <a:spcPts val="600"/>
                  </a:spcBef>
                </a:pPr>
                <a14:m>
                  <m:oMath xmlns:m="http://schemas.openxmlformats.org/officeDocument/2006/math">
                    <m:r>
                      <a:rPr kumimoji="1" lang="en-US" altLang="zh-TW" sz="2400" b="0">
                        <a:solidFill>
                          <a:schemeClr val="tx1"/>
                        </a:solidFill>
                        <a:latin typeface="Cambria Math" panose="02040503050406030204" pitchFamily="18" charset="0"/>
                        <a:ea typeface="標楷體" pitchFamily="65" charset="-120"/>
                      </a:rPr>
                      <m:t>𝐿</m:t>
                    </m:r>
                  </m:oMath>
                </a14:m>
                <a:r>
                  <a:rPr kumimoji="1" lang="zh-TW" altLang="zh-TW" sz="2400" b="0" dirty="0">
                    <a:solidFill>
                      <a:schemeClr val="tx1"/>
                    </a:solidFill>
                    <a:latin typeface="Times New Roman" pitchFamily="18" charset="0"/>
                    <a:ea typeface="標楷體" pitchFamily="65" charset="-120"/>
                  </a:rPr>
                  <a:t>值會受到</a:t>
                </a:r>
                <a14:m>
                  <m:oMath xmlns:m="http://schemas.openxmlformats.org/officeDocument/2006/math">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1</m:t>
                        </m:r>
                      </m:sub>
                    </m:sSub>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𝑦</m:t>
                        </m:r>
                      </m:e>
                      <m:sub>
                        <m:r>
                          <a:rPr kumimoji="1" lang="en-US" altLang="zh-TW" sz="2400" b="0">
                            <a:solidFill>
                              <a:schemeClr val="tx1"/>
                            </a:solidFill>
                            <a:latin typeface="Cambria Math" panose="02040503050406030204" pitchFamily="18" charset="0"/>
                            <a:ea typeface="標楷體" pitchFamily="65" charset="-120"/>
                          </a:rPr>
                          <m:t>2</m:t>
                        </m:r>
                      </m:sub>
                    </m:sSub>
                  </m:oMath>
                </a14:m>
                <a:r>
                  <a:rPr kumimoji="1" lang="zh-TW" altLang="zh-TW" sz="2400" b="0" dirty="0">
                    <a:solidFill>
                      <a:schemeClr val="tx1"/>
                    </a:solidFill>
                    <a:latin typeface="Times New Roman" pitchFamily="18" charset="0"/>
                    <a:ea typeface="標楷體" pitchFamily="65" charset="-120"/>
                  </a:rPr>
                  <a:t>的影響，因此</a:t>
                </a:r>
                <a14:m>
                  <m:oMath xmlns:m="http://schemas.openxmlformats.org/officeDocument/2006/math">
                    <m:sSup>
                      <m:sSupPr>
                        <m:ctrlPr>
                          <a:rPr kumimoji="1" lang="zh-TW" altLang="zh-TW" sz="2400" b="0" i="1">
                            <a:solidFill>
                              <a:schemeClr val="tx1"/>
                            </a:solidFill>
                            <a:latin typeface="Cambria Math" panose="02040503050406030204" pitchFamily="18" charset="0"/>
                            <a:ea typeface="標楷體" pitchFamily="65" charset="-120"/>
                          </a:rPr>
                        </m:ctrlPr>
                      </m:sSupPr>
                      <m:e>
                        <m:r>
                          <a:rPr kumimoji="1" lang="en-US" altLang="zh-TW" sz="2400" b="0">
                            <a:solidFill>
                              <a:schemeClr val="tx1"/>
                            </a:solidFill>
                            <a:latin typeface="Cambria Math" panose="02040503050406030204" pitchFamily="18" charset="0"/>
                            <a:ea typeface="標楷體" pitchFamily="65" charset="-120"/>
                          </a:rPr>
                          <m:t>𝜎</m:t>
                        </m:r>
                      </m:e>
                      <m:sup>
                        <m:r>
                          <a:rPr kumimoji="1" lang="en-US" altLang="zh-TW" sz="2400" b="0">
                            <a:solidFill>
                              <a:schemeClr val="tx1"/>
                            </a:solidFill>
                            <a:latin typeface="Cambria Math" panose="02040503050406030204" pitchFamily="18" charset="0"/>
                            <a:ea typeface="標楷體" pitchFamily="65" charset="-120"/>
                          </a:rPr>
                          <m:t>′</m:t>
                        </m:r>
                      </m:sup>
                    </m:sSup>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0</m:t>
                            </m:r>
                          </m:sub>
                        </m:sSub>
                      </m:e>
                    </m:d>
                    <m:d>
                      <m:dPr>
                        <m:ctrlPr>
                          <a:rPr kumimoji="1" lang="zh-TW" altLang="zh-TW" sz="2400" b="0" i="1">
                            <a:solidFill>
                              <a:schemeClr val="tx1"/>
                            </a:solidFill>
                            <a:latin typeface="Cambria Math" panose="02040503050406030204" pitchFamily="18" charset="0"/>
                            <a:ea typeface="標楷體" pitchFamily="65" charset="-120"/>
                          </a:rPr>
                        </m:ctrlPr>
                      </m:dPr>
                      <m:e>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5</m:t>
                            </m:r>
                          </m:sub>
                        </m:sSub>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2</m:t>
                                </m:r>
                              </m:sub>
                            </m:sSub>
                          </m:den>
                        </m:f>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𝑤</m:t>
                            </m:r>
                          </m:e>
                          <m:sub>
                            <m:r>
                              <a:rPr kumimoji="1" lang="en-US" altLang="zh-TW" sz="2400" b="0">
                                <a:solidFill>
                                  <a:schemeClr val="tx1"/>
                                </a:solidFill>
                                <a:latin typeface="Cambria Math" panose="02040503050406030204" pitchFamily="18" charset="0"/>
                                <a:ea typeface="標楷體" pitchFamily="65" charset="-120"/>
                              </a:rPr>
                              <m:t>6</m:t>
                            </m:r>
                          </m:sub>
                        </m:sSub>
                        <m:f>
                          <m:fPr>
                            <m:ctrlPr>
                              <a:rPr kumimoji="1" lang="zh-TW" altLang="zh-TW" sz="2400" b="0" i="1">
                                <a:solidFill>
                                  <a:schemeClr val="tx1"/>
                                </a:solidFill>
                                <a:latin typeface="Cambria Math" panose="02040503050406030204" pitchFamily="18" charset="0"/>
                                <a:ea typeface="標楷體" pitchFamily="65" charset="-120"/>
                              </a:rPr>
                            </m:ctrlPr>
                          </m:fPr>
                          <m:num>
                            <m:r>
                              <a:rPr kumimoji="1" lang="en-US" altLang="zh-TW" sz="2400" b="0">
                                <a:solidFill>
                                  <a:schemeClr val="tx1"/>
                                </a:solidFill>
                                <a:latin typeface="Cambria Math" panose="02040503050406030204" pitchFamily="18" charset="0"/>
                                <a:ea typeface="標楷體" pitchFamily="65" charset="-120"/>
                              </a:rPr>
                              <m:t>𝜕</m:t>
                            </m:r>
                            <m:r>
                              <a:rPr kumimoji="1" lang="en-US" altLang="zh-TW" sz="2400" b="0">
                                <a:solidFill>
                                  <a:schemeClr val="tx1"/>
                                </a:solidFill>
                                <a:latin typeface="Cambria Math" panose="02040503050406030204" pitchFamily="18" charset="0"/>
                                <a:ea typeface="標楷體" pitchFamily="65" charset="-120"/>
                              </a:rPr>
                              <m:t>𝐿</m:t>
                            </m:r>
                          </m:num>
                          <m:den>
                            <m:r>
                              <a:rPr kumimoji="1" lang="en-US" altLang="zh-TW" sz="2400" b="0">
                                <a:solidFill>
                                  <a:schemeClr val="tx1"/>
                                </a:solidFill>
                                <a:latin typeface="Cambria Math" panose="02040503050406030204" pitchFamily="18" charset="0"/>
                                <a:ea typeface="標楷體" pitchFamily="65" charset="-120"/>
                              </a:rPr>
                              <m:t>𝜕</m:t>
                            </m:r>
                            <m:sSub>
                              <m:sSubPr>
                                <m:ctrlPr>
                                  <a:rPr kumimoji="1" lang="zh-TW" altLang="zh-TW" sz="2400" b="0" i="1">
                                    <a:solidFill>
                                      <a:schemeClr val="tx1"/>
                                    </a:solidFill>
                                    <a:latin typeface="Cambria Math" panose="02040503050406030204" pitchFamily="18" charset="0"/>
                                    <a:ea typeface="標楷體" pitchFamily="65" charset="-120"/>
                                  </a:rPr>
                                </m:ctrlPr>
                              </m:sSubPr>
                              <m:e>
                                <m:r>
                                  <a:rPr kumimoji="1" lang="en-US" altLang="zh-TW" sz="2400" b="0">
                                    <a:solidFill>
                                      <a:schemeClr val="tx1"/>
                                    </a:solidFill>
                                    <a:latin typeface="Cambria Math" panose="02040503050406030204" pitchFamily="18" charset="0"/>
                                    <a:ea typeface="標楷體" pitchFamily="65" charset="-120"/>
                                  </a:rPr>
                                  <m:t>𝑧</m:t>
                                </m:r>
                              </m:e>
                              <m:sub>
                                <m:r>
                                  <a:rPr kumimoji="1" lang="en-US" altLang="zh-TW" sz="2400" b="0">
                                    <a:solidFill>
                                      <a:schemeClr val="tx1"/>
                                    </a:solidFill>
                                    <a:latin typeface="Cambria Math" panose="02040503050406030204" pitchFamily="18" charset="0"/>
                                    <a:ea typeface="標楷體" pitchFamily="65" charset="-120"/>
                                  </a:rPr>
                                  <m:t>3</m:t>
                                </m:r>
                              </m:sub>
                            </m:sSub>
                          </m:den>
                        </m:f>
                      </m:e>
                    </m:d>
                  </m:oMath>
                </a14:m>
                <a:r>
                  <a:rPr kumimoji="1" lang="zh-TW" altLang="zh-TW" sz="2400" b="0" dirty="0">
                    <a:solidFill>
                      <a:schemeClr val="tx1"/>
                    </a:solidFill>
                    <a:latin typeface="Times New Roman" pitchFamily="18" charset="0"/>
                    <a:ea typeface="標楷體" pitchFamily="65" charset="-120"/>
                  </a:rPr>
                  <a:t>又可以根據第一連鎖律</a:t>
                </a:r>
                <a:endParaRPr kumimoji="1" lang="zh-TW" altLang="en-US" sz="2400" b="0" dirty="0">
                  <a:solidFill>
                    <a:schemeClr val="tx1"/>
                  </a:solidFill>
                  <a:latin typeface="Times New Roman" pitchFamily="18" charset="0"/>
                  <a:ea typeface="標楷體" pitchFamily="65" charset="-12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rotWithShape="0">
                <a:blip r:embed="rId2"/>
                <a:stretch>
                  <a:fillRect l="-1106" t="-967" r="-118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842918" y="3358865"/>
                <a:ext cx="2974917" cy="533672"/>
              </a:xfrm>
              <a:prstGeom prst="rect">
                <a:avLst/>
              </a:prstGeom>
            </p:spPr>
            <p:txBody>
              <a:bodyPr wrap="none">
                <a:spAutoFit/>
              </a:bodyPr>
              <a:lstStyle/>
              <a:p>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den>
                    </m:f>
                  </m:oMath>
                </a14:m>
                <a:r>
                  <a:rPr lang="zh-TW" altLang="zh-TW" dirty="0"/>
                  <a:t>及 </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den>
                    </m:f>
                  </m:oMath>
                </a14:m>
                <a:endParaRPr lang="zh-TW" altLang="en-US" dirty="0"/>
              </a:p>
            </p:txBody>
          </p:sp>
        </mc:Choice>
        <mc:Fallback xmlns="">
          <p:sp>
            <p:nvSpPr>
              <p:cNvPr id="4" name="矩形 3"/>
              <p:cNvSpPr>
                <a:spLocks noRot="1" noChangeAspect="1" noMove="1" noResize="1" noEditPoints="1" noAdjustHandles="1" noChangeArrowheads="1" noChangeShapeType="1" noTextEdit="1"/>
              </p:cNvSpPr>
              <p:nvPr/>
            </p:nvSpPr>
            <p:spPr>
              <a:xfrm>
                <a:off x="2842918" y="3358865"/>
                <a:ext cx="2974917" cy="533672"/>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11975" y="4221088"/>
                <a:ext cx="3618402" cy="1249445"/>
              </a:xfrm>
              <a:prstGeom prst="rect">
                <a:avLst/>
              </a:prstGeom>
            </p:spPr>
            <p:txBody>
              <a:bodyPr wrap="square">
                <a:spAutoFit/>
              </a:bodyPr>
              <a:lstStyle/>
              <a:p>
                <a:r>
                  <a:rPr lang="zh-TW" altLang="zh-TW" dirty="0"/>
                  <a:t>而</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e>
                    </m:d>
                  </m:oMath>
                </a14:m>
                <a:r>
                  <a:rPr lang="zh-TW" altLang="zh-TW" dirty="0"/>
                  <a:t>，因此</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den>
                    </m:f>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2</m:t>
                            </m:r>
                          </m:sub>
                        </m:sSub>
                      </m:e>
                    </m:d>
                  </m:oMath>
                </a14:m>
                <a:r>
                  <a:rPr lang="zh-TW" altLang="zh-TW" dirty="0"/>
                  <a:t>，</a:t>
                </a:r>
                <a:endParaRPr lang="en-US" altLang="zh-TW" dirty="0"/>
              </a:p>
              <a:p>
                <a:r>
                  <a:rPr lang="zh-TW" altLang="zh-TW" dirty="0"/>
                  <a:t>又</a:t>
                </a:r>
                <a14:m>
                  <m:oMath xmlns:m="http://schemas.openxmlformats.org/officeDocument/2006/math">
                    <m:r>
                      <a:rPr lang="en-US" altLang="zh-TW" i="1">
                        <a:latin typeface="Cambria Math"/>
                      </a:rPr>
                      <m:t>𝐿</m:t>
                    </m:r>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e>
                            </m:d>
                          </m:e>
                        </m:func>
                        <m:r>
                          <a:rPr lang="en-US" altLang="zh-TW" i="1">
                            <a:latin typeface="Cambria Math"/>
                          </a:rPr>
                          <m:t>+</m:t>
                        </m:r>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r>
                      <m:rPr>
                        <m:sty m:val="p"/>
                      </m:rPr>
                      <a:rPr lang="en-US" altLang="zh-TW">
                        <a:latin typeface="Cambria Math"/>
                      </a:rPr>
                      <m:t>ln</m:t>
                    </m:r>
                    <m:r>
                      <a:rPr lang="en-US" altLang="zh-TW">
                        <a:latin typeface="Cambria Math"/>
                      </a:rPr>
                      <m:t>⁡</m:t>
                    </m:r>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r>
                      <a:rPr lang="en-US" altLang="zh-TW" i="1">
                        <a:latin typeface="Cambria Math"/>
                      </a:rPr>
                      <m:t>))</m:t>
                    </m:r>
                  </m:oMath>
                </a14:m>
                <a:r>
                  <a:rPr lang="zh-TW" altLang="zh-TW" dirty="0"/>
                  <a:t>，</a:t>
                </a:r>
                <a:endParaRPr lang="en-US" altLang="zh-TW" dirty="0"/>
              </a:p>
              <a:p>
                <a:r>
                  <a:rPr lang="zh-TW" altLang="zh-TW" dirty="0"/>
                  <a:t>所以</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den>
                    </m:f>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f>
                      <m:fPr>
                        <m:ctrlPr>
                          <a:rPr lang="zh-TW" altLang="zh-TW" i="1">
                            <a:latin typeface="Cambria Math" panose="02040503050406030204" pitchFamily="18" charset="0"/>
                          </a:rPr>
                        </m:ctrlPr>
                      </m:fPr>
                      <m:num>
                        <m:r>
                          <a:rPr lang="en-US" altLang="zh-TW" i="1">
                            <a:latin typeface="Cambria Math"/>
                          </a:rPr>
                          <m:t>1</m:t>
                        </m:r>
                      </m:num>
                      <m:den>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den>
                    </m:f>
                  </m:oMath>
                </a14:m>
                <a:r>
                  <a:rPr lang="zh-TW" altLang="zh-TW" dirty="0"/>
                  <a:t>，</a:t>
                </a:r>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711975" y="4221088"/>
                <a:ext cx="3618402" cy="1249445"/>
              </a:xfrm>
              <a:prstGeom prst="rect">
                <a:avLst/>
              </a:prstGeom>
              <a:blipFill rotWithShape="0">
                <a:blip r:embed="rId4"/>
                <a:stretch>
                  <a:fillRect l="-1518" r="-1180" b="-4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637958" y="4195092"/>
                <a:ext cx="3781903" cy="1250727"/>
              </a:xfrm>
              <a:prstGeom prst="rect">
                <a:avLst/>
              </a:prstGeom>
            </p:spPr>
            <p:txBody>
              <a:bodyPr wrap="square">
                <a:spAutoFit/>
              </a:bodyPr>
              <a:lstStyle/>
              <a:p>
                <a:r>
                  <a:rPr lang="zh-TW" altLang="zh-TW" dirty="0"/>
                  <a:t>而</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r>
                      <a:rPr lang="en-US" altLang="zh-TW" i="1">
                        <a:latin typeface="Cambria Math"/>
                      </a:rPr>
                      <m:t>=</m:t>
                    </m:r>
                    <m:r>
                      <a:rPr lang="en-US" altLang="zh-TW" i="1">
                        <a:latin typeface="Cambria Math"/>
                      </a:rPr>
                      <m:t>𝜎</m:t>
                    </m:r>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e>
                    </m:d>
                  </m:oMath>
                </a14:m>
                <a:r>
                  <a:rPr lang="zh-TW" altLang="zh-TW" dirty="0"/>
                  <a:t>，因此</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den>
                    </m:f>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𝜎</m:t>
                        </m:r>
                      </m:e>
                      <m:sup>
                        <m:r>
                          <a:rPr lang="en-US" altLang="zh-TW" i="1">
                            <a:latin typeface="Cambria Math"/>
                          </a:rPr>
                          <m:t>′</m:t>
                        </m:r>
                      </m:sup>
                    </m:sSup>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𝑧</m:t>
                            </m:r>
                          </m:e>
                          <m:sub>
                            <m:r>
                              <a:rPr lang="en-US" altLang="zh-TW" i="1">
                                <a:latin typeface="Cambria Math"/>
                              </a:rPr>
                              <m:t>3</m:t>
                            </m:r>
                          </m:sub>
                        </m:sSub>
                      </m:e>
                    </m:d>
                  </m:oMath>
                </a14:m>
                <a:r>
                  <a:rPr lang="zh-TW" altLang="zh-TW" dirty="0"/>
                  <a:t>，</a:t>
                </a:r>
                <a:endParaRPr lang="en-US" altLang="zh-TW" dirty="0"/>
              </a:p>
              <a:p>
                <a:r>
                  <a:rPr lang="zh-TW" altLang="zh-TW" dirty="0"/>
                  <a:t>又</a:t>
                </a:r>
                <a14:m>
                  <m:oMath xmlns:m="http://schemas.openxmlformats.org/officeDocument/2006/math">
                    <m:r>
                      <a:rPr lang="en-US" altLang="zh-TW" i="1">
                        <a:latin typeface="Cambria Math"/>
                      </a:rPr>
                      <m:t>𝐿</m:t>
                    </m:r>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1</m:t>
                            </m:r>
                          </m:sub>
                        </m:sSub>
                        <m:func>
                          <m:funcPr>
                            <m:ctrlPr>
                              <a:rPr lang="zh-TW" altLang="zh-TW" i="1">
                                <a:latin typeface="Cambria Math" panose="02040503050406030204" pitchFamily="18" charset="0"/>
                              </a:rPr>
                            </m:ctrlPr>
                          </m:funcPr>
                          <m:fName>
                            <m:r>
                              <m:rPr>
                                <m:sty m:val="p"/>
                              </m:rPr>
                              <a:rPr lang="en-US" altLang="zh-TW">
                                <a:latin typeface="Cambria Math"/>
                              </a:rPr>
                              <m:t>ln</m:t>
                            </m:r>
                          </m:fName>
                          <m:e>
                            <m:d>
                              <m:dPr>
                                <m:ctrlPr>
                                  <a:rPr lang="zh-TW" altLang="zh-TW" i="1">
                                    <a:latin typeface="Cambria Math" panose="02040503050406030204" pitchFamily="18" charset="0"/>
                                  </a:rPr>
                                </m:ctrlPr>
                              </m:dPr>
                              <m:e>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1</m:t>
                                    </m:r>
                                  </m:sub>
                                </m:sSub>
                              </m:e>
                            </m:d>
                          </m:e>
                        </m:func>
                        <m:r>
                          <a:rPr lang="en-US" altLang="zh-TW" i="1">
                            <a:latin typeface="Cambria Math"/>
                          </a:rPr>
                          <m:t>+</m:t>
                        </m:r>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r>
                      <m:rPr>
                        <m:sty m:val="p"/>
                      </m:rPr>
                      <a:rPr lang="en-US" altLang="zh-TW">
                        <a:latin typeface="Cambria Math"/>
                      </a:rPr>
                      <m:t>ln</m:t>
                    </m:r>
                    <m:r>
                      <a:rPr lang="en-US" altLang="zh-TW">
                        <a:latin typeface="Cambria Math"/>
                      </a:rPr>
                      <m:t>⁡</m:t>
                    </m:r>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r>
                      <a:rPr lang="en-US" altLang="zh-TW" i="1">
                        <a:latin typeface="Cambria Math"/>
                      </a:rPr>
                      <m:t>))</m:t>
                    </m:r>
                  </m:oMath>
                </a14:m>
                <a:r>
                  <a:rPr lang="zh-TW" altLang="zh-TW" dirty="0"/>
                  <a:t>，</a:t>
                </a:r>
                <a:endParaRPr lang="en-US" altLang="zh-TW" dirty="0"/>
              </a:p>
              <a:p>
                <a:r>
                  <a:rPr lang="zh-TW" altLang="zh-TW" dirty="0"/>
                  <a:t>所以</a:t>
                </a:r>
                <a14:m>
                  <m:oMath xmlns:m="http://schemas.openxmlformats.org/officeDocument/2006/math">
                    <m:f>
                      <m:fPr>
                        <m:ctrlPr>
                          <a:rPr lang="zh-TW" altLang="zh-TW" i="1">
                            <a:latin typeface="Cambria Math" panose="02040503050406030204" pitchFamily="18" charset="0"/>
                          </a:rPr>
                        </m:ctrlPr>
                      </m:fPr>
                      <m:num>
                        <m:r>
                          <a:rPr lang="en-US" altLang="zh-TW" i="1">
                            <a:latin typeface="Cambria Math"/>
                          </a:rPr>
                          <m:t>𝜕</m:t>
                        </m:r>
                        <m:r>
                          <a:rPr lang="en-US" altLang="zh-TW" i="1">
                            <a:latin typeface="Cambria Math"/>
                          </a:rPr>
                          <m:t>𝐿</m:t>
                        </m:r>
                      </m:num>
                      <m:den>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den>
                    </m:f>
                    <m:r>
                      <a:rPr lang="en-US" altLang="zh-TW" i="1">
                        <a:latin typeface="Cambria Math"/>
                      </a:rPr>
                      <m:t>=−</m:t>
                    </m:r>
                    <m:sSub>
                      <m:sSubPr>
                        <m:ctrlPr>
                          <a:rPr lang="zh-TW" altLang="zh-TW" i="1">
                            <a:latin typeface="Cambria Math" panose="02040503050406030204" pitchFamily="18" charset="0"/>
                          </a:rPr>
                        </m:ctrlPr>
                      </m:sSubPr>
                      <m:e>
                        <m:acc>
                          <m:accPr>
                            <m:chr m:val="̂"/>
                            <m:ctrlPr>
                              <a:rPr lang="zh-TW" altLang="zh-TW" i="1">
                                <a:latin typeface="Cambria Math" panose="02040503050406030204" pitchFamily="18" charset="0"/>
                              </a:rPr>
                            </m:ctrlPr>
                          </m:accPr>
                          <m:e>
                            <m:r>
                              <a:rPr lang="en-US" altLang="zh-TW" i="1">
                                <a:latin typeface="Cambria Math"/>
                              </a:rPr>
                              <m:t>𝑦</m:t>
                            </m:r>
                          </m:e>
                        </m:acc>
                      </m:e>
                      <m:sub>
                        <m:r>
                          <a:rPr lang="en-US" altLang="zh-TW" i="1">
                            <a:latin typeface="Cambria Math"/>
                          </a:rPr>
                          <m:t>2</m:t>
                        </m:r>
                      </m:sub>
                    </m:sSub>
                    <m:f>
                      <m:fPr>
                        <m:ctrlPr>
                          <a:rPr lang="zh-TW" altLang="zh-TW" i="1">
                            <a:latin typeface="Cambria Math" panose="02040503050406030204" pitchFamily="18" charset="0"/>
                          </a:rPr>
                        </m:ctrlPr>
                      </m:fPr>
                      <m:num>
                        <m:r>
                          <a:rPr lang="en-US" altLang="zh-TW" i="1">
                            <a:latin typeface="Cambria Math"/>
                          </a:rPr>
                          <m:t>1</m:t>
                        </m:r>
                      </m:num>
                      <m:den>
                        <m:sSub>
                          <m:sSubPr>
                            <m:ctrlPr>
                              <a:rPr lang="zh-TW" altLang="zh-TW" i="1">
                                <a:latin typeface="Cambria Math" panose="02040503050406030204" pitchFamily="18" charset="0"/>
                              </a:rPr>
                            </m:ctrlPr>
                          </m:sSubPr>
                          <m:e>
                            <m:r>
                              <a:rPr lang="en-US" altLang="zh-TW" i="1">
                                <a:latin typeface="Cambria Math"/>
                              </a:rPr>
                              <m:t>𝑦</m:t>
                            </m:r>
                          </m:e>
                          <m:sub>
                            <m:r>
                              <a:rPr lang="en-US" altLang="zh-TW" i="1">
                                <a:latin typeface="Cambria Math"/>
                              </a:rPr>
                              <m:t>2</m:t>
                            </m:r>
                          </m:sub>
                        </m:sSub>
                      </m:den>
                    </m:f>
                  </m:oMath>
                </a14:m>
                <a:r>
                  <a:rPr lang="zh-TW" altLang="zh-TW" dirty="0"/>
                  <a:t>，</a:t>
                </a:r>
                <a:endParaRPr lang="zh-TW"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637958" y="4195092"/>
                <a:ext cx="3781903" cy="1250727"/>
              </a:xfrm>
              <a:prstGeom prst="rect">
                <a:avLst/>
              </a:prstGeom>
              <a:blipFill rotWithShape="0">
                <a:blip r:embed="rId5"/>
                <a:stretch>
                  <a:fillRect l="-1452" b="-48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61171955"/>
      </p:ext>
    </p:extLst>
  </p:cSld>
  <p:clrMapOvr>
    <a:masterClrMapping/>
  </p:clrMapOvr>
  <p:transition advClick="0">
    <p:wipe/>
  </p:transition>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03-機器學習篇-投影片</Template>
  <TotalTime>2054</TotalTime>
  <Words>5117</Words>
  <Application>Microsoft Office PowerPoint</Application>
  <PresentationFormat>如螢幕大小 (4:3)</PresentationFormat>
  <Paragraphs>726</Paragraphs>
  <Slides>162</Slides>
  <Notes>2</Notes>
  <HiddenSlides>0</HiddenSlides>
  <MMClips>0</MMClips>
  <ScaleCrop>false</ScaleCrop>
  <HeadingPairs>
    <vt:vector size="8" baseType="variant">
      <vt:variant>
        <vt:lpstr>使用字型</vt:lpstr>
      </vt:variant>
      <vt:variant>
        <vt:i4>7</vt:i4>
      </vt:variant>
      <vt:variant>
        <vt:lpstr>佈景主題</vt:lpstr>
      </vt:variant>
      <vt:variant>
        <vt:i4>6</vt:i4>
      </vt:variant>
      <vt:variant>
        <vt:lpstr>內嵌 OLE 伺服程式</vt:lpstr>
      </vt:variant>
      <vt:variant>
        <vt:i4>1</vt:i4>
      </vt:variant>
      <vt:variant>
        <vt:lpstr>投影片標題</vt:lpstr>
      </vt:variant>
      <vt:variant>
        <vt:i4>162</vt:i4>
      </vt:variant>
    </vt:vector>
  </HeadingPairs>
  <TitlesOfParts>
    <vt:vector size="176" baseType="lpstr">
      <vt:lpstr>細明體</vt:lpstr>
      <vt:lpstr>微軟正黑體</vt:lpstr>
      <vt:lpstr>Arial</vt:lpstr>
      <vt:lpstr>Calibri</vt:lpstr>
      <vt:lpstr>Cambria Math</vt:lpstr>
      <vt:lpstr>Times New Roman</vt:lpstr>
      <vt:lpstr>Wingdings</vt:lpstr>
      <vt:lpstr>0_大專書</vt:lpstr>
      <vt:lpstr>1_大專書</vt:lpstr>
      <vt:lpstr>2_大專書</vt:lpstr>
      <vt:lpstr>3_大專書</vt:lpstr>
      <vt:lpstr>4_大專書</vt:lpstr>
      <vt:lpstr>5_大專書</vt:lpstr>
      <vt:lpstr>方程式</vt:lpstr>
      <vt:lpstr>PowerPoint 簡報</vt:lpstr>
      <vt:lpstr>4-1　深度學習簡介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4-2　卷積神經網路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4-3　類神經網路的學習方式</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4-4　遞歸神經網路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4-5　自編碼網路</vt:lpstr>
      <vt:lpstr>PowerPoint 簡報</vt:lpstr>
      <vt:lpstr>PowerPoint 簡報</vt:lpstr>
      <vt:lpstr>PowerPoint 簡報</vt:lpstr>
      <vt:lpstr>PowerPoint 簡報</vt:lpstr>
      <vt:lpstr>PowerPoint 簡報</vt:lpstr>
      <vt:lpstr>PowerPoint 簡報</vt:lpstr>
      <vt:lpstr>4-6　生成對抗網路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第四章:深度學習篇</dc:title>
  <dc:creator>林承諺</dc:creator>
  <cp:lastModifiedBy>張家瑋</cp:lastModifiedBy>
  <cp:revision>93</cp:revision>
  <dcterms:created xsi:type="dcterms:W3CDTF">2020-01-05T06:26:30Z</dcterms:created>
  <dcterms:modified xsi:type="dcterms:W3CDTF">2020-08-17T12:40:16Z</dcterms:modified>
</cp:coreProperties>
</file>